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42" r:id="rId2"/>
    <p:sldId id="257" r:id="rId3"/>
    <p:sldId id="333" r:id="rId4"/>
    <p:sldId id="339" r:id="rId5"/>
    <p:sldId id="325" r:id="rId6"/>
    <p:sldId id="338" r:id="rId7"/>
    <p:sldId id="340" r:id="rId8"/>
    <p:sldId id="341" r:id="rId9"/>
    <p:sldId id="335" r:id="rId10"/>
    <p:sldId id="337" r:id="rId11"/>
    <p:sldId id="336" r:id="rId12"/>
    <p:sldId id="343" r:id="rId13"/>
    <p:sldId id="276"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7186A-7D22-4289-B74A-5777FA8A63B0}" v="31" dt="2023-12-12T19:30:41.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3" autoAdjust="0"/>
    <p:restoredTop sz="73684" autoAdjust="0"/>
  </p:normalViewPr>
  <p:slideViewPr>
    <p:cSldViewPr>
      <p:cViewPr varScale="1">
        <p:scale>
          <a:sx n="49" d="100"/>
          <a:sy n="49" d="100"/>
        </p:scale>
        <p:origin x="205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DDF63-F5E6-43B3-B58D-AAEA19FE6A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DD86D44-488B-48B6-8570-906334A317C8}">
      <dgm:prSet/>
      <dgm:spPr/>
      <dgm:t>
        <a:bodyPr/>
        <a:lstStyle/>
        <a:p>
          <a:r>
            <a:rPr lang="en-GB"/>
            <a:t>Critically evaluate the relationship between policy on assessment  in New Zealand and the potential impact on children’s learning dispositions.</a:t>
          </a:r>
          <a:endParaRPr lang="en-US"/>
        </a:p>
      </dgm:t>
    </dgm:pt>
    <dgm:pt modelId="{CEFA4207-0818-4A84-A16D-766699A6A792}" type="parTrans" cxnId="{FA0D6D20-895F-43BA-9193-729DE1D80EB1}">
      <dgm:prSet/>
      <dgm:spPr/>
      <dgm:t>
        <a:bodyPr/>
        <a:lstStyle/>
        <a:p>
          <a:endParaRPr lang="en-US"/>
        </a:p>
      </dgm:t>
    </dgm:pt>
    <dgm:pt modelId="{1120DB4B-2C7D-4611-AE32-32A8880779A6}" type="sibTrans" cxnId="{FA0D6D20-895F-43BA-9193-729DE1D80EB1}">
      <dgm:prSet/>
      <dgm:spPr/>
      <dgm:t>
        <a:bodyPr/>
        <a:lstStyle/>
        <a:p>
          <a:endParaRPr lang="en-US"/>
        </a:p>
      </dgm:t>
    </dgm:pt>
    <dgm:pt modelId="{4BE826DE-D4CD-4225-9DF0-35BBD53202D5}">
      <dgm:prSet/>
      <dgm:spPr/>
      <dgm:t>
        <a:bodyPr/>
        <a:lstStyle/>
        <a:p>
          <a:r>
            <a:rPr lang="en-GB"/>
            <a:t>Summarise the challenges of school readiness  </a:t>
          </a:r>
          <a:endParaRPr lang="en-US"/>
        </a:p>
      </dgm:t>
    </dgm:pt>
    <dgm:pt modelId="{144AF2E1-63CF-4C39-A471-0D5060C0389F}" type="parTrans" cxnId="{6A6F8977-318A-48F7-972A-8DF6946054A4}">
      <dgm:prSet/>
      <dgm:spPr/>
      <dgm:t>
        <a:bodyPr/>
        <a:lstStyle/>
        <a:p>
          <a:endParaRPr lang="en-US"/>
        </a:p>
      </dgm:t>
    </dgm:pt>
    <dgm:pt modelId="{473AD609-EEA2-48AC-93D6-F485E0F715C5}" type="sibTrans" cxnId="{6A6F8977-318A-48F7-972A-8DF6946054A4}">
      <dgm:prSet/>
      <dgm:spPr/>
      <dgm:t>
        <a:bodyPr/>
        <a:lstStyle/>
        <a:p>
          <a:endParaRPr lang="en-US"/>
        </a:p>
      </dgm:t>
    </dgm:pt>
    <dgm:pt modelId="{8A4C81EC-FD44-4488-A04A-B02421E82CC6}" type="pres">
      <dgm:prSet presAssocID="{890DDF63-F5E6-43B3-B58D-AAEA19FE6AEA}" presName="linear" presStyleCnt="0">
        <dgm:presLayoutVars>
          <dgm:animLvl val="lvl"/>
          <dgm:resizeHandles val="exact"/>
        </dgm:presLayoutVars>
      </dgm:prSet>
      <dgm:spPr/>
    </dgm:pt>
    <dgm:pt modelId="{43BEEC08-E055-4DD4-9E5E-6F775E8CD914}" type="pres">
      <dgm:prSet presAssocID="{8DD86D44-488B-48B6-8570-906334A317C8}" presName="parentText" presStyleLbl="node1" presStyleIdx="0" presStyleCnt="2">
        <dgm:presLayoutVars>
          <dgm:chMax val="0"/>
          <dgm:bulletEnabled val="1"/>
        </dgm:presLayoutVars>
      </dgm:prSet>
      <dgm:spPr/>
    </dgm:pt>
    <dgm:pt modelId="{F6FF0BFC-FEFC-4465-837C-568A9DC9CED1}" type="pres">
      <dgm:prSet presAssocID="{1120DB4B-2C7D-4611-AE32-32A8880779A6}" presName="spacer" presStyleCnt="0"/>
      <dgm:spPr/>
    </dgm:pt>
    <dgm:pt modelId="{33B2F83F-F9E4-43DC-A9F1-8DC9F0C718F1}" type="pres">
      <dgm:prSet presAssocID="{4BE826DE-D4CD-4225-9DF0-35BBD53202D5}" presName="parentText" presStyleLbl="node1" presStyleIdx="1" presStyleCnt="2">
        <dgm:presLayoutVars>
          <dgm:chMax val="0"/>
          <dgm:bulletEnabled val="1"/>
        </dgm:presLayoutVars>
      </dgm:prSet>
      <dgm:spPr/>
    </dgm:pt>
  </dgm:ptLst>
  <dgm:cxnLst>
    <dgm:cxn modelId="{FA0D6D20-895F-43BA-9193-729DE1D80EB1}" srcId="{890DDF63-F5E6-43B3-B58D-AAEA19FE6AEA}" destId="{8DD86D44-488B-48B6-8570-906334A317C8}" srcOrd="0" destOrd="0" parTransId="{CEFA4207-0818-4A84-A16D-766699A6A792}" sibTransId="{1120DB4B-2C7D-4611-AE32-32A8880779A6}"/>
    <dgm:cxn modelId="{E0126A4B-3B9C-44F6-8C6D-3C51051FEBE9}" type="presOf" srcId="{890DDF63-F5E6-43B3-B58D-AAEA19FE6AEA}" destId="{8A4C81EC-FD44-4488-A04A-B02421E82CC6}" srcOrd="0" destOrd="0" presId="urn:microsoft.com/office/officeart/2005/8/layout/vList2"/>
    <dgm:cxn modelId="{6A6F8977-318A-48F7-972A-8DF6946054A4}" srcId="{890DDF63-F5E6-43B3-B58D-AAEA19FE6AEA}" destId="{4BE826DE-D4CD-4225-9DF0-35BBD53202D5}" srcOrd="1" destOrd="0" parTransId="{144AF2E1-63CF-4C39-A471-0D5060C0389F}" sibTransId="{473AD609-EEA2-48AC-93D6-F485E0F715C5}"/>
    <dgm:cxn modelId="{3B349390-50BE-4DE1-9BA8-016BE7852251}" type="presOf" srcId="{4BE826DE-D4CD-4225-9DF0-35BBD53202D5}" destId="{33B2F83F-F9E4-43DC-A9F1-8DC9F0C718F1}" srcOrd="0" destOrd="0" presId="urn:microsoft.com/office/officeart/2005/8/layout/vList2"/>
    <dgm:cxn modelId="{1CD79AC7-8B16-45D5-97C6-25F853F69048}" type="presOf" srcId="{8DD86D44-488B-48B6-8570-906334A317C8}" destId="{43BEEC08-E055-4DD4-9E5E-6F775E8CD914}" srcOrd="0" destOrd="0" presId="urn:microsoft.com/office/officeart/2005/8/layout/vList2"/>
    <dgm:cxn modelId="{91AAA8FD-83A0-4926-92C9-62C7249756EE}" type="presParOf" srcId="{8A4C81EC-FD44-4488-A04A-B02421E82CC6}" destId="{43BEEC08-E055-4DD4-9E5E-6F775E8CD914}" srcOrd="0" destOrd="0" presId="urn:microsoft.com/office/officeart/2005/8/layout/vList2"/>
    <dgm:cxn modelId="{EA244780-5788-4AED-9947-260EED052303}" type="presParOf" srcId="{8A4C81EC-FD44-4488-A04A-B02421E82CC6}" destId="{F6FF0BFC-FEFC-4465-837C-568A9DC9CED1}" srcOrd="1" destOrd="0" presId="urn:microsoft.com/office/officeart/2005/8/layout/vList2"/>
    <dgm:cxn modelId="{BE5DA6FB-94D1-4972-8BD4-EAD80FB73E83}" type="presParOf" srcId="{8A4C81EC-FD44-4488-A04A-B02421E82CC6}" destId="{33B2F83F-F9E4-43DC-A9F1-8DC9F0C718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EEC08-E055-4DD4-9E5E-6F775E8CD914}">
      <dsp:nvSpPr>
        <dsp:cNvPr id="0" name=""/>
        <dsp:cNvSpPr/>
      </dsp:nvSpPr>
      <dsp:spPr>
        <a:xfrm>
          <a:off x="0" y="215490"/>
          <a:ext cx="5175384" cy="25108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Critically evaluate the relationship between policy on assessment  in New Zealand and the potential impact on children’s learning dispositions.</a:t>
          </a:r>
          <a:endParaRPr lang="en-US" sz="2900" kern="1200"/>
        </a:p>
      </dsp:txBody>
      <dsp:txXfrm>
        <a:off x="122568" y="338058"/>
        <a:ext cx="4930248" cy="2265683"/>
      </dsp:txXfrm>
    </dsp:sp>
    <dsp:sp modelId="{33B2F83F-F9E4-43DC-A9F1-8DC9F0C718F1}">
      <dsp:nvSpPr>
        <dsp:cNvPr id="0" name=""/>
        <dsp:cNvSpPr/>
      </dsp:nvSpPr>
      <dsp:spPr>
        <a:xfrm>
          <a:off x="0" y="2809830"/>
          <a:ext cx="5175384" cy="251081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Summarise the challenges of school readiness  </a:t>
          </a:r>
          <a:endParaRPr lang="en-US" sz="2900" kern="1200"/>
        </a:p>
      </dsp:txBody>
      <dsp:txXfrm>
        <a:off x="122568" y="2932398"/>
        <a:ext cx="4930248" cy="2265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5BFE7-7517-48F8-836A-3C27459B13ED}" type="datetimeFigureOut">
              <a:rPr lang="en-GB" smtClean="0"/>
              <a:t>12/12/2023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E7584-2D52-4CD2-9EB1-942CD5A89462}" type="slidenum">
              <a:rPr lang="en-GB" smtClean="0"/>
              <a:t>‹#›</a:t>
            </a:fld>
            <a:endParaRPr lang="en-GB"/>
          </a:p>
        </p:txBody>
      </p:sp>
    </p:spTree>
    <p:extLst>
      <p:ext uri="{BB962C8B-B14F-4D97-AF65-F5344CB8AC3E}">
        <p14:creationId xmlns:p14="http://schemas.microsoft.com/office/powerpoint/2010/main" val="227536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5E7584-2D52-4CD2-9EB1-942CD5A89462}" type="slidenum">
              <a:rPr lang="en-GB" smtClean="0"/>
              <a:t>1</a:t>
            </a:fld>
            <a:endParaRPr lang="en-GB"/>
          </a:p>
        </p:txBody>
      </p:sp>
    </p:spTree>
    <p:extLst>
      <p:ext uri="{BB962C8B-B14F-4D97-AF65-F5344CB8AC3E}">
        <p14:creationId xmlns:p14="http://schemas.microsoft.com/office/powerpoint/2010/main" val="385045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on last week we are looking at how the way that we construct our expectations of young children is more or less limiting for creating the environment in which children develop. The case studies of assessment</a:t>
            </a:r>
            <a:r>
              <a:rPr lang="en-GB" baseline="0" dirty="0"/>
              <a:t>  from New Zealand are interesting in style and </a:t>
            </a:r>
            <a:r>
              <a:rPr lang="en-GB" baseline="0" dirty="0" err="1"/>
              <a:t>conent</a:t>
            </a:r>
            <a:r>
              <a:rPr lang="en-GB" baseline="0" dirty="0"/>
              <a:t> in creating a positive identity for the child</a:t>
            </a:r>
            <a:endParaRPr lang="en-GB" dirty="0"/>
          </a:p>
        </p:txBody>
      </p:sp>
      <p:sp>
        <p:nvSpPr>
          <p:cNvPr id="4" name="Slide Number Placeholder 3"/>
          <p:cNvSpPr>
            <a:spLocks noGrp="1"/>
          </p:cNvSpPr>
          <p:nvPr>
            <p:ph type="sldNum" sz="quarter" idx="10"/>
          </p:nvPr>
        </p:nvSpPr>
        <p:spPr/>
        <p:txBody>
          <a:bodyPr/>
          <a:lstStyle/>
          <a:p>
            <a:fld id="{6D5E7584-2D52-4CD2-9EB1-942CD5A89462}" type="slidenum">
              <a:rPr lang="en-GB" smtClean="0"/>
              <a:t>2</a:t>
            </a:fld>
            <a:endParaRPr lang="en-GB"/>
          </a:p>
        </p:txBody>
      </p:sp>
    </p:spTree>
    <p:extLst>
      <p:ext uri="{BB962C8B-B14F-4D97-AF65-F5344CB8AC3E}">
        <p14:creationId xmlns:p14="http://schemas.microsoft.com/office/powerpoint/2010/main" val="116241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E3DAFD-0101-441B-B81B-13C722FC6F85}" type="slidenum">
              <a:rPr lang="en-GB" smtClean="0"/>
              <a:t>3</a:t>
            </a:fld>
            <a:endParaRPr lang="en-GB"/>
          </a:p>
        </p:txBody>
      </p:sp>
    </p:spTree>
    <p:extLst>
      <p:ext uri="{BB962C8B-B14F-4D97-AF65-F5344CB8AC3E}">
        <p14:creationId xmlns:p14="http://schemas.microsoft.com/office/powerpoint/2010/main" val="29265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some of  the case study</a:t>
            </a:r>
            <a:r>
              <a:rPr lang="en-GB" baseline="0" dirty="0"/>
              <a:t> learning stories</a:t>
            </a:r>
            <a:r>
              <a:rPr lang="en-GB" dirty="0"/>
              <a:t> from </a:t>
            </a:r>
            <a:r>
              <a:rPr lang="en-GB" dirty="0" err="1"/>
              <a:t>Carr</a:t>
            </a:r>
            <a:r>
              <a:rPr lang="en-GB" dirty="0"/>
              <a:t> and Lee’s book be ready to say in what ways</a:t>
            </a:r>
            <a:r>
              <a:rPr lang="en-GB" baseline="0" dirty="0"/>
              <a:t> you think this type of learning story might be helpful and to whom?</a:t>
            </a:r>
          </a:p>
          <a:p>
            <a:r>
              <a:rPr lang="en-GB" baseline="0" dirty="0"/>
              <a:t>Why are the stories addressed to the child?</a:t>
            </a:r>
          </a:p>
          <a:p>
            <a:endParaRPr lang="en-GB" baseline="0" dirty="0"/>
          </a:p>
          <a:p>
            <a:r>
              <a:rPr lang="en-GB" baseline="0" dirty="0"/>
              <a:t>Learning stories deliberately seek to promote a cognitive self-awareness of positive personal attributes and achievements. They are not just assessments they are significant part of the pedagogy of the </a:t>
            </a:r>
            <a:r>
              <a:rPr lang="en-GB" baseline="0" dirty="0" err="1"/>
              <a:t>te</a:t>
            </a:r>
            <a:r>
              <a:rPr lang="en-GB" baseline="0" dirty="0"/>
              <a:t> </a:t>
            </a:r>
            <a:r>
              <a:rPr lang="en-GB" baseline="0" dirty="0" err="1"/>
              <a:t>Whariki</a:t>
            </a:r>
            <a:r>
              <a:rPr lang="en-GB" baseline="0" dirty="0"/>
              <a:t> approach.</a:t>
            </a:r>
            <a:endParaRPr lang="en-GB" dirty="0"/>
          </a:p>
        </p:txBody>
      </p:sp>
      <p:sp>
        <p:nvSpPr>
          <p:cNvPr id="4" name="Slide Number Placeholder 3"/>
          <p:cNvSpPr>
            <a:spLocks noGrp="1"/>
          </p:cNvSpPr>
          <p:nvPr>
            <p:ph type="sldNum" sz="quarter" idx="10"/>
          </p:nvPr>
        </p:nvSpPr>
        <p:spPr/>
        <p:txBody>
          <a:bodyPr/>
          <a:lstStyle/>
          <a:p>
            <a:fld id="{6D5E7584-2D52-4CD2-9EB1-942CD5A89462}" type="slidenum">
              <a:rPr lang="en-GB" smtClean="0"/>
              <a:t>5</a:t>
            </a:fld>
            <a:endParaRPr lang="en-GB"/>
          </a:p>
        </p:txBody>
      </p:sp>
    </p:spTree>
    <p:extLst>
      <p:ext uri="{BB962C8B-B14F-4D97-AF65-F5344CB8AC3E}">
        <p14:creationId xmlns:p14="http://schemas.microsoft.com/office/powerpoint/2010/main" val="21683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some of  the case study</a:t>
            </a:r>
            <a:r>
              <a:rPr lang="en-GB" baseline="0" dirty="0"/>
              <a:t> learning stories</a:t>
            </a:r>
            <a:r>
              <a:rPr lang="en-GB" dirty="0"/>
              <a:t> from </a:t>
            </a:r>
            <a:r>
              <a:rPr lang="en-GB" dirty="0" err="1"/>
              <a:t>Carr</a:t>
            </a:r>
            <a:r>
              <a:rPr lang="en-GB" dirty="0"/>
              <a:t> and Lee’s book be ready to say in what ways</a:t>
            </a:r>
            <a:r>
              <a:rPr lang="en-GB" baseline="0" dirty="0"/>
              <a:t> you think this type of learning story might be helpful and to whom?</a:t>
            </a:r>
          </a:p>
          <a:p>
            <a:r>
              <a:rPr lang="en-GB" baseline="0" dirty="0"/>
              <a:t>Why are the stories addressed to the child?</a:t>
            </a:r>
          </a:p>
          <a:p>
            <a:endParaRPr lang="en-GB" baseline="0" dirty="0"/>
          </a:p>
          <a:p>
            <a:r>
              <a:rPr lang="en-GB" baseline="0" dirty="0"/>
              <a:t>Learning stories deliberately seek to promote a cognitive self-awareness of positive personal attributes and achievements. They are not just assessments they are significant part of the pedagogy of the </a:t>
            </a:r>
            <a:r>
              <a:rPr lang="en-GB" baseline="0" dirty="0" err="1"/>
              <a:t>te</a:t>
            </a:r>
            <a:r>
              <a:rPr lang="en-GB" baseline="0" dirty="0"/>
              <a:t> </a:t>
            </a:r>
            <a:r>
              <a:rPr lang="en-GB" baseline="0" dirty="0" err="1"/>
              <a:t>Whariki</a:t>
            </a:r>
            <a:r>
              <a:rPr lang="en-GB" baseline="0" dirty="0"/>
              <a:t> approach.</a:t>
            </a:r>
            <a:endParaRPr lang="en-GB" dirty="0"/>
          </a:p>
        </p:txBody>
      </p:sp>
      <p:sp>
        <p:nvSpPr>
          <p:cNvPr id="4" name="Slide Number Placeholder 3"/>
          <p:cNvSpPr>
            <a:spLocks noGrp="1"/>
          </p:cNvSpPr>
          <p:nvPr>
            <p:ph type="sldNum" sz="quarter" idx="10"/>
          </p:nvPr>
        </p:nvSpPr>
        <p:spPr/>
        <p:txBody>
          <a:bodyPr/>
          <a:lstStyle/>
          <a:p>
            <a:fld id="{6D5E7584-2D52-4CD2-9EB1-942CD5A89462}" type="slidenum">
              <a:rPr lang="en-GB" smtClean="0"/>
              <a:t>6</a:t>
            </a:fld>
            <a:endParaRPr lang="en-GB"/>
          </a:p>
        </p:txBody>
      </p:sp>
    </p:spTree>
    <p:extLst>
      <p:ext uri="{BB962C8B-B14F-4D97-AF65-F5344CB8AC3E}">
        <p14:creationId xmlns:p14="http://schemas.microsoft.com/office/powerpoint/2010/main" val="88495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F221E3-27AC-4609-9C08-9191C0B523EF}"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103871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F221E3-27AC-4609-9C08-9191C0B523EF}"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75559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F221E3-27AC-4609-9C08-9191C0B523EF}"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106467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F221E3-27AC-4609-9C08-9191C0B523EF}"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300849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221E3-27AC-4609-9C08-9191C0B523EF}"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23362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F221E3-27AC-4609-9C08-9191C0B523EF}"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373485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F221E3-27AC-4609-9C08-9191C0B523EF}"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215196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F221E3-27AC-4609-9C08-9191C0B523EF}"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141416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221E3-27AC-4609-9C08-9191C0B523EF}"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282615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221E3-27AC-4609-9C08-9191C0B523EF}"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311775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221E3-27AC-4609-9C08-9191C0B523EF}"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1566C-630A-4AAD-8DA4-1DC71A65EFE4}" type="slidenum">
              <a:rPr lang="en-GB" smtClean="0"/>
              <a:t>‹#›</a:t>
            </a:fld>
            <a:endParaRPr lang="en-GB"/>
          </a:p>
        </p:txBody>
      </p:sp>
    </p:spTree>
    <p:extLst>
      <p:ext uri="{BB962C8B-B14F-4D97-AF65-F5344CB8AC3E}">
        <p14:creationId xmlns:p14="http://schemas.microsoft.com/office/powerpoint/2010/main" val="379650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221E3-27AC-4609-9C08-9191C0B523EF}" type="datetimeFigureOut">
              <a:rPr lang="en-GB" smtClean="0"/>
              <a:t>12/12/2023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1566C-630A-4AAD-8DA4-1DC71A65EFE4}" type="slidenum">
              <a:rPr lang="en-GB" smtClean="0"/>
              <a:t>‹#›</a:t>
            </a:fld>
            <a:endParaRPr lang="en-GB"/>
          </a:p>
        </p:txBody>
      </p:sp>
    </p:spTree>
    <p:extLst>
      <p:ext uri="{BB962C8B-B14F-4D97-AF65-F5344CB8AC3E}">
        <p14:creationId xmlns:p14="http://schemas.microsoft.com/office/powerpoint/2010/main" val="321664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rise.mmu.ac.uk/lessons/week-5-developing-creative-thinker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ewhariki.tahurangi.education.govt.nz/te-whariki/te-aromatawai-assessment-for-learning/aromatawai-assessment/5637145211.c"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education.govt.nz/assets/Documents/Early-Childhood/ELS-Te-Whariki-Early-Childhood-Curriculum-ENG-Web.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andfonline.com/doi/pdf/10.1080/13502930285208991?needAccess=tru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dx.doi.org/10.1787/9789264176690-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x.doi.org/10.1787/9789264176690-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ewhariki.tahurangi.education.govt.nz/deciding-what-matters-here/5637164865.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jn3imdgI6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por4bXCf4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children playing on a wooden platform&#10;&#10;Description automatically generated">
            <a:extLst>
              <a:ext uri="{FF2B5EF4-FFF2-40B4-BE49-F238E27FC236}">
                <a16:creationId xmlns:a16="http://schemas.microsoft.com/office/drawing/2014/main" id="{12CBFACE-26EB-4F95-3ADB-B93BEE2EDE86}"/>
              </a:ext>
            </a:extLst>
          </p:cNvPr>
          <p:cNvPicPr>
            <a:picLocks noChangeAspect="1"/>
          </p:cNvPicPr>
          <p:nvPr/>
        </p:nvPicPr>
        <p:blipFill rotWithShape="1">
          <a:blip r:embed="rId3"/>
          <a:srcRect l="6815" r="5518"/>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6092B-ECE8-A71E-DB38-ED9A17580176}"/>
              </a:ext>
            </a:extLst>
          </p:cNvPr>
          <p:cNvSpPr>
            <a:spLocks noGrp="1"/>
          </p:cNvSpPr>
          <p:nvPr>
            <p:ph type="title"/>
          </p:nvPr>
        </p:nvSpPr>
        <p:spPr>
          <a:xfrm>
            <a:off x="392906" y="5733256"/>
            <a:ext cx="8408194" cy="328820"/>
          </a:xfrm>
        </p:spPr>
        <p:txBody>
          <a:bodyPr vert="horz" lIns="91440" tIns="45720" rIns="91440" bIns="45720" rtlCol="0" anchor="ctr">
            <a:normAutofit fontScale="90000"/>
          </a:bodyPr>
          <a:lstStyle/>
          <a:p>
            <a:pPr>
              <a:lnSpc>
                <a:spcPct val="90000"/>
              </a:lnSpc>
            </a:pPr>
            <a:r>
              <a:rPr lang="en-US" sz="3100" dirty="0">
                <a:solidFill>
                  <a:schemeClr val="tx1">
                    <a:lumMod val="85000"/>
                    <a:lumOff val="15000"/>
                  </a:schemeClr>
                </a:solidFill>
              </a:rPr>
              <a:t>Workshop 6 Assessment and Learning Dispositions</a:t>
            </a:r>
            <a:br>
              <a:rPr lang="en-US" sz="3100" dirty="0">
                <a:solidFill>
                  <a:schemeClr val="tx1">
                    <a:lumMod val="85000"/>
                    <a:lumOff val="15000"/>
                  </a:schemeClr>
                </a:solidFill>
              </a:rPr>
            </a:br>
            <a:r>
              <a:rPr lang="en-GB" sz="3200" dirty="0">
                <a:hlinkClick r:id="rId4"/>
              </a:rPr>
              <a:t>Rise at Manchester Met (mmu.ac.uk)</a:t>
            </a:r>
            <a:r>
              <a:rPr lang="en-GB" sz="3200" dirty="0"/>
              <a:t> </a:t>
            </a:r>
            <a:br>
              <a:rPr lang="en-GB" sz="3200" dirty="0"/>
            </a:br>
            <a:endParaRPr lang="en-US" sz="31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7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98DE753-B206-B008-9E22-4DB15FB877AC}"/>
              </a:ext>
            </a:extLst>
          </p:cNvPr>
          <p:cNvSpPr txBox="1">
            <a:spLocks/>
          </p:cNvSpPr>
          <p:nvPr/>
        </p:nvSpPr>
        <p:spPr>
          <a:xfrm>
            <a:off x="1028697" y="348865"/>
            <a:ext cx="7533018" cy="8777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kern="1200">
                <a:solidFill>
                  <a:srgbClr val="FFFFFF"/>
                </a:solidFill>
                <a:latin typeface="+mj-lt"/>
                <a:ea typeface="+mj-ea"/>
                <a:cs typeface="+mj-cs"/>
              </a:rPr>
              <a:t>Te Whariki</a:t>
            </a:r>
          </a:p>
        </p:txBody>
      </p:sp>
      <p:pic>
        <p:nvPicPr>
          <p:cNvPr id="6" name="Picture 5">
            <a:extLst>
              <a:ext uri="{FF2B5EF4-FFF2-40B4-BE49-F238E27FC236}">
                <a16:creationId xmlns:a16="http://schemas.microsoft.com/office/drawing/2014/main" id="{3C23EFA2-C2A5-192C-EBED-2E3FFE7B4560}"/>
              </a:ext>
            </a:extLst>
          </p:cNvPr>
          <p:cNvPicPr>
            <a:picLocks noChangeAspect="1"/>
          </p:cNvPicPr>
          <p:nvPr/>
        </p:nvPicPr>
        <p:blipFill>
          <a:blip r:embed="rId2"/>
          <a:stretch>
            <a:fillRect/>
          </a:stretch>
        </p:blipFill>
        <p:spPr>
          <a:xfrm>
            <a:off x="3133829" y="0"/>
            <a:ext cx="6301314" cy="6316061"/>
          </a:xfrm>
          <a:prstGeom prst="rect">
            <a:avLst/>
          </a:prstGeom>
        </p:spPr>
      </p:pic>
      <p:sp>
        <p:nvSpPr>
          <p:cNvPr id="9" name="TextBox 8">
            <a:extLst>
              <a:ext uri="{FF2B5EF4-FFF2-40B4-BE49-F238E27FC236}">
                <a16:creationId xmlns:a16="http://schemas.microsoft.com/office/drawing/2014/main" id="{91F94FEA-9D81-2ED4-A004-3803850AF22D}"/>
              </a:ext>
            </a:extLst>
          </p:cNvPr>
          <p:cNvSpPr txBox="1"/>
          <p:nvPr/>
        </p:nvSpPr>
        <p:spPr>
          <a:xfrm>
            <a:off x="179512" y="5517232"/>
            <a:ext cx="5304923" cy="369332"/>
          </a:xfrm>
          <a:prstGeom prst="rect">
            <a:avLst/>
          </a:prstGeom>
          <a:noFill/>
        </p:spPr>
        <p:txBody>
          <a:bodyPr wrap="square">
            <a:spAutoFit/>
          </a:bodyPr>
          <a:lstStyle/>
          <a:p>
            <a:pPr defTabSz="585216">
              <a:spcAft>
                <a:spcPts val="600"/>
              </a:spcAft>
            </a:pPr>
            <a:r>
              <a:rPr lang="en-GB" kern="1200" dirty="0" err="1">
                <a:solidFill>
                  <a:schemeClr val="tx1"/>
                </a:solidFill>
                <a:latin typeface="+mn-lt"/>
                <a:ea typeface="+mn-ea"/>
                <a:cs typeface="+mn-cs"/>
                <a:hlinkClick r:id="rId3"/>
              </a:rPr>
              <a:t>Aromatawai^Assessment</a:t>
            </a:r>
            <a:r>
              <a:rPr lang="en-GB" kern="1200" dirty="0">
                <a:solidFill>
                  <a:schemeClr val="tx1"/>
                </a:solidFill>
                <a:latin typeface="+mn-lt"/>
                <a:ea typeface="+mn-ea"/>
                <a:cs typeface="+mn-cs"/>
                <a:hlinkClick r:id="rId3"/>
              </a:rPr>
              <a:t> (education.govt.nz)</a:t>
            </a:r>
            <a:endParaRPr lang="en-GB" dirty="0"/>
          </a:p>
        </p:txBody>
      </p:sp>
      <p:sp>
        <p:nvSpPr>
          <p:cNvPr id="10" name="TextBox 9">
            <a:extLst>
              <a:ext uri="{FF2B5EF4-FFF2-40B4-BE49-F238E27FC236}">
                <a16:creationId xmlns:a16="http://schemas.microsoft.com/office/drawing/2014/main" id="{2FD4004A-8190-7A4E-11C9-1006BF15E412}"/>
              </a:ext>
            </a:extLst>
          </p:cNvPr>
          <p:cNvSpPr txBox="1"/>
          <p:nvPr/>
        </p:nvSpPr>
        <p:spPr>
          <a:xfrm>
            <a:off x="3566370" y="318480"/>
            <a:ext cx="3165870" cy="446917"/>
          </a:xfrm>
          <a:prstGeom prst="rect">
            <a:avLst/>
          </a:prstGeom>
          <a:noFill/>
        </p:spPr>
        <p:txBody>
          <a:bodyPr wrap="square">
            <a:spAutoFit/>
          </a:bodyPr>
          <a:lstStyle/>
          <a:p>
            <a:pPr defTabSz="585216">
              <a:spcAft>
                <a:spcPts val="600"/>
              </a:spcAft>
            </a:pPr>
            <a:r>
              <a:rPr lang="en-GB" sz="1152" kern="1200" dirty="0">
                <a:solidFill>
                  <a:schemeClr val="tx1"/>
                </a:solidFill>
                <a:latin typeface="+mn-lt"/>
                <a:ea typeface="+mn-ea"/>
                <a:cs typeface="+mn-cs"/>
                <a:hlinkClick r:id="rId4"/>
              </a:rPr>
              <a:t>ELS-Te-Whariki-Early-Childhood-Curriculum-ENG-Web.pdf (education.govt.nz)</a:t>
            </a:r>
            <a:endParaRPr lang="en-GB" dirty="0"/>
          </a:p>
        </p:txBody>
      </p:sp>
    </p:spTree>
    <p:extLst>
      <p:ext uri="{BB962C8B-B14F-4D97-AF65-F5344CB8AC3E}">
        <p14:creationId xmlns:p14="http://schemas.microsoft.com/office/powerpoint/2010/main" val="129155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text on a white background&#10;&#10;Description automatically generated">
            <a:extLst>
              <a:ext uri="{FF2B5EF4-FFF2-40B4-BE49-F238E27FC236}">
                <a16:creationId xmlns:a16="http://schemas.microsoft.com/office/drawing/2014/main" id="{57A6B72F-C976-CEED-0F0F-9B43BA72F3C6}"/>
              </a:ext>
            </a:extLst>
          </p:cNvPr>
          <p:cNvPicPr>
            <a:picLocks noGrp="1" noChangeAspect="1"/>
          </p:cNvPicPr>
          <p:nvPr>
            <p:ph idx="1"/>
          </p:nvPr>
        </p:nvPicPr>
        <p:blipFill>
          <a:blip r:embed="rId2"/>
          <a:stretch>
            <a:fillRect/>
          </a:stretch>
        </p:blipFill>
        <p:spPr>
          <a:xfrm>
            <a:off x="201574" y="1609016"/>
            <a:ext cx="8994245" cy="3620183"/>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3AE8BE6-1D71-A4CD-1E7A-392DD2F58B62}"/>
              </a:ext>
            </a:extLst>
          </p:cNvPr>
          <p:cNvSpPr txBox="1">
            <a:spLocks/>
          </p:cNvSpPr>
          <p:nvPr/>
        </p:nvSpPr>
        <p:spPr>
          <a:xfrm>
            <a:off x="583896" y="5431925"/>
            <a:ext cx="8229600" cy="4034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hlinkClick r:id="rId3"/>
              </a:rPr>
              <a:t>Learning and teaching stories: Action research on evaluation in early childhood in Aotearoa-New Zeal (tandfonline.com)</a:t>
            </a:r>
            <a:endParaRPr lang="en-GB" sz="1600" dirty="0"/>
          </a:p>
        </p:txBody>
      </p:sp>
      <p:sp>
        <p:nvSpPr>
          <p:cNvPr id="8" name="TextBox 7">
            <a:extLst>
              <a:ext uri="{FF2B5EF4-FFF2-40B4-BE49-F238E27FC236}">
                <a16:creationId xmlns:a16="http://schemas.microsoft.com/office/drawing/2014/main" id="{FE01F80E-D0F9-C541-2E60-7EB829FABBAC}"/>
              </a:ext>
            </a:extLst>
          </p:cNvPr>
          <p:cNvSpPr txBox="1"/>
          <p:nvPr/>
        </p:nvSpPr>
        <p:spPr>
          <a:xfrm>
            <a:off x="2051720" y="476672"/>
            <a:ext cx="4680520" cy="369332"/>
          </a:xfrm>
          <a:prstGeom prst="rect">
            <a:avLst/>
          </a:prstGeom>
          <a:noFill/>
        </p:spPr>
        <p:txBody>
          <a:bodyPr wrap="square" rtlCol="0">
            <a:spAutoFit/>
          </a:bodyPr>
          <a:lstStyle/>
          <a:p>
            <a:r>
              <a:rPr lang="en-GB" dirty="0"/>
              <a:t>Carr </a:t>
            </a:r>
            <a:r>
              <a:rPr lang="en-GB" dirty="0" err="1"/>
              <a:t>el</a:t>
            </a:r>
            <a:r>
              <a:rPr lang="en-GB" dirty="0"/>
              <a:t> al 2002</a:t>
            </a:r>
          </a:p>
        </p:txBody>
      </p:sp>
    </p:spTree>
    <p:extLst>
      <p:ext uri="{BB962C8B-B14F-4D97-AF65-F5344CB8AC3E}">
        <p14:creationId xmlns:p14="http://schemas.microsoft.com/office/powerpoint/2010/main" val="140222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E5244D-4D5B-4913-FABF-AECC4EB30FE2}"/>
              </a:ext>
            </a:extLst>
          </p:cNvPr>
          <p:cNvPicPr>
            <a:picLocks noGrp="1" noChangeAspect="1"/>
          </p:cNvPicPr>
          <p:nvPr>
            <p:ph idx="1"/>
          </p:nvPr>
        </p:nvPicPr>
        <p:blipFill>
          <a:blip r:embed="rId2"/>
          <a:stretch>
            <a:fillRect/>
          </a:stretch>
        </p:blipFill>
        <p:spPr>
          <a:xfrm>
            <a:off x="460896" y="476672"/>
            <a:ext cx="3823072" cy="6071008"/>
          </a:xfrm>
        </p:spPr>
      </p:pic>
      <p:pic>
        <p:nvPicPr>
          <p:cNvPr id="1026" name="Picture 2">
            <a:extLst>
              <a:ext uri="{FF2B5EF4-FFF2-40B4-BE49-F238E27FC236}">
                <a16:creationId xmlns:a16="http://schemas.microsoft.com/office/drawing/2014/main" id="{C400DEF6-C331-12F3-3A09-B14039359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2816"/>
            <a:ext cx="4464045" cy="2977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CBB7BD-500F-E70C-EB57-1C72D0ADA00F}"/>
              </a:ext>
            </a:extLst>
          </p:cNvPr>
          <p:cNvSpPr txBox="1"/>
          <p:nvPr/>
        </p:nvSpPr>
        <p:spPr>
          <a:xfrm>
            <a:off x="4860032" y="548680"/>
            <a:ext cx="3168352" cy="584775"/>
          </a:xfrm>
          <a:prstGeom prst="rect">
            <a:avLst/>
          </a:prstGeom>
          <a:noFill/>
        </p:spPr>
        <p:txBody>
          <a:bodyPr wrap="square" rtlCol="0">
            <a:spAutoFit/>
          </a:bodyPr>
          <a:lstStyle/>
          <a:p>
            <a:r>
              <a:rPr lang="en-GB" sz="3200" dirty="0"/>
              <a:t>Review</a:t>
            </a:r>
          </a:p>
        </p:txBody>
      </p:sp>
    </p:spTree>
    <p:extLst>
      <p:ext uri="{BB962C8B-B14F-4D97-AF65-F5344CB8AC3E}">
        <p14:creationId xmlns:p14="http://schemas.microsoft.com/office/powerpoint/2010/main" val="199735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7732AEC-7748-4C01-8893-6B80A10E497F}" type="slidenum">
              <a:rPr lang="en-GB" altLang="en-US"/>
              <a:pPr/>
              <a:t>13</a:t>
            </a:fld>
            <a:endParaRPr lang="en-GB" altLang="en-US"/>
          </a:p>
        </p:txBody>
      </p:sp>
      <p:sp>
        <p:nvSpPr>
          <p:cNvPr id="132098" name="Rectangle 2"/>
          <p:cNvSpPr>
            <a:spLocks noGrp="1" noChangeArrowheads="1"/>
          </p:cNvSpPr>
          <p:nvPr>
            <p:ph type="title"/>
          </p:nvPr>
        </p:nvSpPr>
        <p:spPr/>
        <p:txBody>
          <a:bodyPr/>
          <a:lstStyle/>
          <a:p>
            <a:r>
              <a:rPr lang="en-GB" altLang="en-US"/>
              <a:t>References</a:t>
            </a:r>
          </a:p>
        </p:txBody>
      </p:sp>
      <p:sp>
        <p:nvSpPr>
          <p:cNvPr id="132099" name="Rectangle 3"/>
          <p:cNvSpPr>
            <a:spLocks noGrp="1" noChangeArrowheads="1"/>
          </p:cNvSpPr>
          <p:nvPr>
            <p:ph type="body" idx="1"/>
          </p:nvPr>
        </p:nvSpPr>
        <p:spPr>
          <a:xfrm>
            <a:off x="318356" y="1593304"/>
            <a:ext cx="8718140" cy="4525963"/>
          </a:xfrm>
        </p:spPr>
        <p:txBody>
          <a:bodyPr>
            <a:normAutofit/>
          </a:bodyPr>
          <a:lstStyle/>
          <a:p>
            <a:pPr>
              <a:lnSpc>
                <a:spcPct val="80000"/>
              </a:lnSpc>
            </a:pPr>
            <a:r>
              <a:rPr lang="en-GB" altLang="en-US" sz="2000" dirty="0"/>
              <a:t>Carr, M. &amp; Lee, W.(2012) </a:t>
            </a:r>
            <a:r>
              <a:rPr lang="en-GB" altLang="en-US" sz="2000" i="1" dirty="0"/>
              <a:t>Learning Stories Constructing Learner Identities in the Early Years</a:t>
            </a:r>
            <a:r>
              <a:rPr lang="en-GB" altLang="en-US" sz="2000" dirty="0"/>
              <a:t>. London: Sage</a:t>
            </a:r>
          </a:p>
          <a:p>
            <a:pPr>
              <a:lnSpc>
                <a:spcPct val="80000"/>
              </a:lnSpc>
            </a:pPr>
            <a:endParaRPr lang="en-GB" altLang="en-US" sz="2000" dirty="0"/>
          </a:p>
          <a:p>
            <a:pPr>
              <a:lnSpc>
                <a:spcPct val="80000"/>
              </a:lnSpc>
            </a:pPr>
            <a:r>
              <a:rPr lang="en-GB" sz="2000" dirty="0"/>
              <a:t>Margaret Carr, Helen May, Valerie N. </a:t>
            </a:r>
            <a:r>
              <a:rPr lang="en-GB" sz="2000" dirty="0" err="1"/>
              <a:t>Podmore</a:t>
            </a:r>
            <a:r>
              <a:rPr lang="en-GB" sz="2000" dirty="0"/>
              <a:t>, Pam </a:t>
            </a:r>
            <a:r>
              <a:rPr lang="en-GB" sz="2000" dirty="0" err="1"/>
              <a:t>Cubey</a:t>
            </a:r>
            <a:r>
              <a:rPr lang="en-GB" sz="2000" dirty="0"/>
              <a:t>, Ann </a:t>
            </a:r>
            <a:r>
              <a:rPr lang="en-GB" sz="2000" dirty="0" err="1"/>
              <a:t>Hatherly</a:t>
            </a:r>
            <a:r>
              <a:rPr lang="en-GB" sz="2000" dirty="0"/>
              <a:t> &amp; Bernadette Macartney (2002) Learning and teaching stories: Action research on evaluation in early childhood in Aotearoa-New Zealand, European Early Childhood Education Research Journal, 10:2, 115-125, DOI: 10.1080/13502930285208991</a:t>
            </a:r>
            <a:endParaRPr lang="en-GB" altLang="en-US" sz="2000" dirty="0"/>
          </a:p>
          <a:p>
            <a:pPr>
              <a:lnSpc>
                <a:spcPct val="80000"/>
              </a:lnSpc>
            </a:pPr>
            <a:endParaRPr lang="en-GB" sz="2000" dirty="0"/>
          </a:p>
          <a:p>
            <a:r>
              <a:rPr lang="en-GB" sz="2000" dirty="0"/>
              <a:t>OECD (2012), </a:t>
            </a:r>
            <a:r>
              <a:rPr lang="en-GB" sz="2000" i="1" dirty="0"/>
              <a:t>Quality Matters in Early Childhood Education and Care: New Zealand 2012</a:t>
            </a:r>
            <a:r>
              <a:rPr lang="en-GB" sz="2000" dirty="0"/>
              <a:t>, OECD Publishing. </a:t>
            </a:r>
            <a:r>
              <a:rPr lang="en-GB" sz="2000" b="1" i="1" dirty="0">
                <a:hlinkClick r:id="rId2"/>
              </a:rPr>
              <a:t>http://dx.doi.org/10.1787/9789264176690-en</a:t>
            </a:r>
            <a:endParaRPr lang="en-GB" sz="2000" b="1" i="1" dirty="0"/>
          </a:p>
          <a:p>
            <a:pPr>
              <a:lnSpc>
                <a:spcPct val="80000"/>
              </a:lnSpc>
            </a:pPr>
            <a:endParaRPr lang="en-GB" altLang="en-US" sz="2000" i="1" dirty="0"/>
          </a:p>
          <a:p>
            <a:pPr>
              <a:lnSpc>
                <a:spcPct val="80000"/>
              </a:lnSpc>
            </a:pPr>
            <a:endParaRPr lang="en-GB" sz="2000" dirty="0"/>
          </a:p>
          <a:p>
            <a:pPr>
              <a:lnSpc>
                <a:spcPct val="80000"/>
              </a:lnSpc>
            </a:pPr>
            <a:endParaRPr lang="en-GB" altLang="en-US" sz="2000" i="1" dirty="0"/>
          </a:p>
          <a:p>
            <a:pPr>
              <a:lnSpc>
                <a:spcPct val="80000"/>
              </a:lnSpc>
            </a:pPr>
            <a:endParaRPr lang="en-GB" altLang="en-US" sz="2000" dirty="0"/>
          </a:p>
          <a:p>
            <a:pPr>
              <a:lnSpc>
                <a:spcPct val="80000"/>
              </a:lnSpc>
            </a:pPr>
            <a:endParaRPr lang="en-GB" altLang="en-US" sz="2000" dirty="0"/>
          </a:p>
          <a:p>
            <a:pPr>
              <a:lnSpc>
                <a:spcPct val="80000"/>
              </a:lnSpc>
            </a:pPr>
            <a:endParaRPr lang="en-GB" altLang="en-US" dirty="0"/>
          </a:p>
        </p:txBody>
      </p:sp>
    </p:spTree>
    <p:extLst>
      <p:ext uri="{BB962C8B-B14F-4D97-AF65-F5344CB8AC3E}">
        <p14:creationId xmlns:p14="http://schemas.microsoft.com/office/powerpoint/2010/main" val="294145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92DAC-45DF-082B-E73C-6E9D9AC89C32}"/>
              </a:ext>
            </a:extLst>
          </p:cNvPr>
          <p:cNvSpPr>
            <a:spLocks noGrp="1"/>
          </p:cNvSpPr>
          <p:nvPr>
            <p:ph type="title"/>
          </p:nvPr>
        </p:nvSpPr>
        <p:spPr>
          <a:xfrm>
            <a:off x="476250" y="640823"/>
            <a:ext cx="2563994" cy="5583148"/>
          </a:xfrm>
        </p:spPr>
        <p:txBody>
          <a:bodyPr anchor="ctr">
            <a:normAutofit/>
          </a:bodyPr>
          <a:lstStyle/>
          <a:p>
            <a:r>
              <a:rPr lang="en-GB" sz="4300"/>
              <a:t>Learning Outcomes for the workshop</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75F3395-7688-98C4-D50C-8D45887336BE}"/>
              </a:ext>
            </a:extLst>
          </p:cNvPr>
          <p:cNvGraphicFramePr>
            <a:graphicFrameLocks noGrp="1"/>
          </p:cNvGraphicFramePr>
          <p:nvPr>
            <p:ph idx="1"/>
            <p:extLst>
              <p:ext uri="{D42A27DB-BD31-4B8C-83A1-F6EECF244321}">
                <p14:modId xmlns:p14="http://schemas.microsoft.com/office/powerpoint/2010/main" val="167659027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2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46A4FF-2478-EAB3-E6EB-4F420943B446}"/>
              </a:ext>
            </a:extLst>
          </p:cNvPr>
          <p:cNvSpPr>
            <a:spLocks noGrp="1"/>
          </p:cNvSpPr>
          <p:nvPr>
            <p:ph type="title"/>
          </p:nvPr>
        </p:nvSpPr>
        <p:spPr>
          <a:xfrm>
            <a:off x="466344" y="1161288"/>
            <a:ext cx="2702052" cy="4526280"/>
          </a:xfrm>
        </p:spPr>
        <p:txBody>
          <a:bodyPr>
            <a:normAutofit/>
          </a:bodyPr>
          <a:lstStyle/>
          <a:p>
            <a:r>
              <a:rPr lang="en-GB" sz="3500"/>
              <a:t>New Zealand’s </a:t>
            </a:r>
            <a:r>
              <a:rPr lang="en-GB" sz="3500" i="1"/>
              <a:t>Te Whāriki curricuculum</a:t>
            </a:r>
            <a:endParaRPr lang="en-GB" sz="3500"/>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64624483-CCF6-E23B-E538-99715578A1D6}"/>
              </a:ext>
            </a:extLst>
          </p:cNvPr>
          <p:cNvSpPr>
            <a:spLocks noGrp="1"/>
          </p:cNvSpPr>
          <p:nvPr>
            <p:ph idx="1"/>
          </p:nvPr>
        </p:nvSpPr>
        <p:spPr>
          <a:xfrm>
            <a:off x="3634740" y="116632"/>
            <a:ext cx="5329747" cy="6552728"/>
          </a:xfrm>
        </p:spPr>
        <p:txBody>
          <a:bodyPr anchor="ctr">
            <a:normAutofit/>
          </a:bodyPr>
          <a:lstStyle/>
          <a:p>
            <a:pPr marL="0" indent="0">
              <a:buNone/>
            </a:pPr>
            <a:r>
              <a:rPr lang="en-GB" sz="1700" i="1" dirty="0"/>
              <a:t>New Zealand’s Te </a:t>
            </a:r>
            <a:r>
              <a:rPr lang="en-GB" sz="1700" i="1" dirty="0" err="1"/>
              <a:t>Whāriki</a:t>
            </a:r>
            <a:r>
              <a:rPr lang="en-GB" sz="1700" i="1" dirty="0"/>
              <a:t> is a progressive and cogent document regarding the orientation and aims of ECE. The document clearly lays out what is expected from staff and child development with useful examples. The curriculum provides continuous child development through the use of one national framework for ECE; putting the community at the centre of the curriculum; strongly focusing on well-being and learning; ensuring age-appropriate content; emphasising the importance of tolerance and respect for cultural values and diversity; and aligning the ECE curriculum with primary schooling</a:t>
            </a:r>
            <a:r>
              <a:rPr lang="en-GB" sz="1700" dirty="0"/>
              <a:t>. OECD 2012 p7</a:t>
            </a:r>
          </a:p>
          <a:p>
            <a:r>
              <a:rPr lang="en-GB" sz="1700" dirty="0"/>
              <a:t> </a:t>
            </a:r>
            <a:r>
              <a:rPr lang="en-GB" sz="1700" b="1" i="1" dirty="0">
                <a:hlinkClick r:id="rId3"/>
              </a:rPr>
              <a:t>http://dx.doi.org/10.1787/9789264176690-en</a:t>
            </a:r>
            <a:endParaRPr lang="en-GB" sz="1700" dirty="0"/>
          </a:p>
        </p:txBody>
      </p:sp>
    </p:spTree>
    <p:extLst>
      <p:ext uri="{BB962C8B-B14F-4D97-AF65-F5344CB8AC3E}">
        <p14:creationId xmlns:p14="http://schemas.microsoft.com/office/powerpoint/2010/main" val="259291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8CD6F-2A25-6521-2BA5-E036C0F16855}"/>
              </a:ext>
            </a:extLst>
          </p:cNvPr>
          <p:cNvSpPr>
            <a:spLocks noGrp="1"/>
          </p:cNvSpPr>
          <p:nvPr>
            <p:ph type="title"/>
          </p:nvPr>
        </p:nvSpPr>
        <p:spPr>
          <a:xfrm>
            <a:off x="941295" y="5279511"/>
            <a:ext cx="7261411" cy="739880"/>
          </a:xfrm>
        </p:spPr>
        <p:txBody>
          <a:bodyPr vert="horz" lIns="91440" tIns="45720" rIns="91440" bIns="45720" rtlCol="0" anchor="b">
            <a:normAutofit/>
          </a:bodyPr>
          <a:lstStyle/>
          <a:p>
            <a:pPr>
              <a:lnSpc>
                <a:spcPct val="90000"/>
              </a:lnSpc>
            </a:pPr>
            <a:r>
              <a:rPr lang="en-US" sz="2600" kern="1200">
                <a:solidFill>
                  <a:schemeClr val="tx1">
                    <a:lumMod val="85000"/>
                    <a:lumOff val="15000"/>
                  </a:schemeClr>
                </a:solidFill>
                <a:latin typeface="+mj-lt"/>
                <a:ea typeface="+mj-ea"/>
                <a:cs typeface="+mj-cs"/>
                <a:hlinkClick r:id="rId2"/>
              </a:rPr>
              <a:t>Deciding what matters here (education.govt.nz)</a:t>
            </a:r>
            <a:endParaRPr lang="en-US" sz="2600" kern="1200">
              <a:solidFill>
                <a:schemeClr val="tx1">
                  <a:lumMod val="85000"/>
                  <a:lumOff val="15000"/>
                </a:schemeClr>
              </a:solidFill>
              <a:latin typeface="+mj-lt"/>
              <a:ea typeface="+mj-ea"/>
              <a:cs typeface="+mj-cs"/>
            </a:endParaRPr>
          </a:p>
        </p:txBody>
      </p:sp>
      <p:pic>
        <p:nvPicPr>
          <p:cNvPr id="5" name="Content Placeholder 4">
            <a:extLst>
              <a:ext uri="{FF2B5EF4-FFF2-40B4-BE49-F238E27FC236}">
                <a16:creationId xmlns:a16="http://schemas.microsoft.com/office/drawing/2014/main" id="{CB4DF4A6-DF99-98E9-DE32-F329FF806F4E}"/>
              </a:ext>
            </a:extLst>
          </p:cNvPr>
          <p:cNvPicPr>
            <a:picLocks noGrp="1" noChangeAspect="1"/>
          </p:cNvPicPr>
          <p:nvPr>
            <p:ph idx="1"/>
          </p:nvPr>
        </p:nvPicPr>
        <p:blipFill>
          <a:blip r:embed="rId3"/>
          <a:stretch>
            <a:fillRect/>
          </a:stretch>
        </p:blipFill>
        <p:spPr>
          <a:xfrm>
            <a:off x="467315" y="700948"/>
            <a:ext cx="8209369" cy="3981543"/>
          </a:xfrm>
          <a:prstGeom prst="rect">
            <a:avLst/>
          </a:prstGeom>
        </p:spPr>
      </p:pic>
    </p:spTree>
    <p:extLst>
      <p:ext uri="{BB962C8B-B14F-4D97-AF65-F5344CB8AC3E}">
        <p14:creationId xmlns:p14="http://schemas.microsoft.com/office/powerpoint/2010/main" val="54247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56" name="Rectangle 13005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C31E99C-E988-A0EA-D3D5-DD42F4BCF761}"/>
              </a:ext>
            </a:extLst>
          </p:cNvPr>
          <p:cNvSpPr txBox="1">
            <a:spLocks/>
          </p:cNvSpPr>
          <p:nvPr/>
        </p:nvSpPr>
        <p:spPr>
          <a:xfrm>
            <a:off x="480060" y="329184"/>
            <a:ext cx="5170932" cy="178308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2900"/>
              <a:t>An alternative style of assessment;</a:t>
            </a:r>
          </a:p>
          <a:p>
            <a:pPr defTabSz="914400">
              <a:spcAft>
                <a:spcPts val="600"/>
              </a:spcAft>
            </a:pPr>
            <a:r>
              <a:rPr lang="en-US" sz="2900"/>
              <a:t> learning stories from New Zealand (Lee and Carr)</a:t>
            </a:r>
          </a:p>
        </p:txBody>
      </p:sp>
      <p:sp>
        <p:nvSpPr>
          <p:cNvPr id="13005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1" name="Rectangle 3">
            <a:extLst>
              <a:ext uri="{FF2B5EF4-FFF2-40B4-BE49-F238E27FC236}">
                <a16:creationId xmlns:a16="http://schemas.microsoft.com/office/drawing/2014/main" id="{C0C4E615-D872-C9A0-D810-A5914B951809}"/>
              </a:ext>
            </a:extLst>
          </p:cNvPr>
          <p:cNvSpPr>
            <a:spLocks noGrp="1" noChangeArrowheads="1"/>
          </p:cNvSpPr>
          <p:nvPr>
            <p:ph idx="1"/>
          </p:nvPr>
        </p:nvSpPr>
        <p:spPr>
          <a:xfrm>
            <a:off x="480060" y="2706624"/>
            <a:ext cx="5170932" cy="3483864"/>
          </a:xfrm>
        </p:spPr>
        <p:txBody>
          <a:bodyPr vert="horz" lIns="91440" tIns="45720" rIns="91440" bIns="45720" rtlCol="0">
            <a:normAutofit/>
          </a:bodyPr>
          <a:lstStyle/>
          <a:p>
            <a:pPr indent="-228600">
              <a:lnSpc>
                <a:spcPct val="90000"/>
              </a:lnSpc>
            </a:pPr>
            <a:r>
              <a:rPr lang="en-US" altLang="en-US" sz="1900"/>
              <a:t>Developing personal narratives</a:t>
            </a:r>
          </a:p>
          <a:p>
            <a:pPr indent="-228600">
              <a:lnSpc>
                <a:spcPct val="90000"/>
              </a:lnSpc>
            </a:pPr>
            <a:r>
              <a:rPr lang="en-US" altLang="en-US" sz="1900"/>
              <a:t>Connecting experiences across time</a:t>
            </a:r>
          </a:p>
          <a:p>
            <a:pPr indent="-228600">
              <a:lnSpc>
                <a:spcPct val="90000"/>
              </a:lnSpc>
            </a:pPr>
            <a:r>
              <a:rPr lang="en-US" altLang="en-US" sz="1900"/>
              <a:t>Developing personal  reflection</a:t>
            </a:r>
          </a:p>
          <a:p>
            <a:pPr indent="-228600">
              <a:lnSpc>
                <a:spcPct val="90000"/>
              </a:lnSpc>
            </a:pPr>
            <a:r>
              <a:rPr lang="en-US" altLang="en-US" sz="1900"/>
              <a:t>Engaging in dialogue</a:t>
            </a:r>
          </a:p>
          <a:p>
            <a:pPr indent="-228600">
              <a:lnSpc>
                <a:spcPct val="90000"/>
              </a:lnSpc>
            </a:pPr>
            <a:r>
              <a:rPr lang="en-US" altLang="en-US" sz="1900"/>
              <a:t>Developing learning dispositions</a:t>
            </a:r>
          </a:p>
          <a:p>
            <a:pPr indent="-228600">
              <a:lnSpc>
                <a:spcPct val="90000"/>
              </a:lnSpc>
            </a:pPr>
            <a:endParaRPr lang="en-US" altLang="en-US" sz="1900"/>
          </a:p>
          <a:p>
            <a:pPr indent="-228600">
              <a:lnSpc>
                <a:spcPct val="90000"/>
              </a:lnSpc>
            </a:pPr>
            <a:r>
              <a:rPr lang="en-US" altLang="en-US" sz="1900"/>
              <a:t>Are there dangers with this approach?</a:t>
            </a:r>
          </a:p>
        </p:txBody>
      </p:sp>
      <p:pic>
        <p:nvPicPr>
          <p:cNvPr id="6" name="Content Placeholder 3">
            <a:extLst>
              <a:ext uri="{FF2B5EF4-FFF2-40B4-BE49-F238E27FC236}">
                <a16:creationId xmlns:a16="http://schemas.microsoft.com/office/drawing/2014/main" id="{5E98EA76-A5B3-FD53-98E8-038D10D8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126" y="329183"/>
            <a:ext cx="2414170" cy="3429969"/>
          </a:xfrm>
          <a:prstGeom prst="rect">
            <a:avLst/>
          </a:prstGeom>
        </p:spPr>
      </p:pic>
      <p:pic>
        <p:nvPicPr>
          <p:cNvPr id="1026" name="Picture 2" descr="C:\Users\55113224\AppData\Local\Microsoft\Windows\Temporary Internet Files\Content.IE5\QD1RF3R0\MP900430496[1].jpg">
            <a:extLst>
              <a:ext uri="{FF2B5EF4-FFF2-40B4-BE49-F238E27FC236}">
                <a16:creationId xmlns:a16="http://schemas.microsoft.com/office/drawing/2014/main" id="{1CB73BE2-E658-721D-3AF0-BA32A1D0A9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08217" y="4079193"/>
            <a:ext cx="2176272" cy="217627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8DCD4279-11C5-7F57-2617-4AE4EA2287D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89CE3F38-A60C-4F73-AF77-4E4BECF4D1AC}" type="slidenum">
              <a:rPr lang="en-US" altLang="en-US"/>
              <a:pPr>
                <a:spcAft>
                  <a:spcPts val="600"/>
                </a:spcAft>
              </a:pPr>
              <a:t>5</a:t>
            </a:fld>
            <a:endParaRPr lang="en-US" altLang="en-US"/>
          </a:p>
        </p:txBody>
      </p:sp>
    </p:spTree>
    <p:extLst>
      <p:ext uri="{BB962C8B-B14F-4D97-AF65-F5344CB8AC3E}">
        <p14:creationId xmlns:p14="http://schemas.microsoft.com/office/powerpoint/2010/main" val="428724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54A7DCB-F373-05C9-C688-64BCE11A90E9}"/>
              </a:ext>
            </a:extLst>
          </p:cNvPr>
          <p:cNvSpPr txBox="1">
            <a:spLocks/>
          </p:cNvSpPr>
          <p:nvPr/>
        </p:nvSpPr>
        <p:spPr>
          <a:xfrm>
            <a:off x="479160" y="457200"/>
            <a:ext cx="8182230" cy="13686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spcAft>
                <a:spcPts val="600"/>
              </a:spcAft>
            </a:pPr>
            <a:r>
              <a:rPr lang="en-US" sz="3100"/>
              <a:t>An alternative style of assessment;</a:t>
            </a:r>
          </a:p>
          <a:p>
            <a:pPr algn="ctr" defTabSz="914400">
              <a:spcAft>
                <a:spcPts val="600"/>
              </a:spcAft>
            </a:pPr>
            <a:r>
              <a:rPr lang="en-US" sz="3100"/>
              <a:t> learning stories from New Zealand (Lee and Carr)</a:t>
            </a:r>
          </a:p>
        </p:txBody>
      </p:sp>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55113224\AppData\Local\Microsoft\Windows\Temporary Internet Files\Content.IE5\QD1RF3R0\MP900430496[1].jpg">
            <a:extLst>
              <a:ext uri="{FF2B5EF4-FFF2-40B4-BE49-F238E27FC236}">
                <a16:creationId xmlns:a16="http://schemas.microsoft.com/office/drawing/2014/main" id="{277F8D92-8477-C72C-16D8-388404732C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4972" y="2647621"/>
            <a:ext cx="2459360" cy="2459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text with black text&#10;&#10;Description automatically generated">
            <a:extLst>
              <a:ext uri="{FF2B5EF4-FFF2-40B4-BE49-F238E27FC236}">
                <a16:creationId xmlns:a16="http://schemas.microsoft.com/office/drawing/2014/main" id="{2F2A4AA0-0A5B-882B-EF2E-6C1D274E85C1}"/>
              </a:ext>
            </a:extLst>
          </p:cNvPr>
          <p:cNvPicPr>
            <a:picLocks noChangeAspect="1"/>
          </p:cNvPicPr>
          <p:nvPr/>
        </p:nvPicPr>
        <p:blipFill>
          <a:blip r:embed="rId4"/>
          <a:stretch>
            <a:fillRect/>
          </a:stretch>
        </p:blipFill>
        <p:spPr>
          <a:xfrm>
            <a:off x="3131840" y="2682555"/>
            <a:ext cx="5765968" cy="2349632"/>
          </a:xfrm>
          <a:prstGeom prst="rect">
            <a:avLst/>
          </a:prstGeom>
        </p:spPr>
      </p:pic>
      <p:sp>
        <p:nvSpPr>
          <p:cNvPr id="8" name="Slide Number Placeholder 5">
            <a:extLst>
              <a:ext uri="{FF2B5EF4-FFF2-40B4-BE49-F238E27FC236}">
                <a16:creationId xmlns:a16="http://schemas.microsoft.com/office/drawing/2014/main" id="{A7D926AC-525E-1B5F-C5FF-5D4D9B34C6D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89CE3F38-A60C-4F73-AF77-4E4BECF4D1AC}" type="slidenum">
              <a:rPr lang="en-US" altLang="en-US"/>
              <a:pPr>
                <a:spcAft>
                  <a:spcPts val="600"/>
                </a:spcAft>
              </a:pPr>
              <a:t>6</a:t>
            </a:fld>
            <a:endParaRPr lang="en-US" altLang="en-US"/>
          </a:p>
        </p:txBody>
      </p:sp>
    </p:spTree>
    <p:extLst>
      <p:ext uri="{BB962C8B-B14F-4D97-AF65-F5344CB8AC3E}">
        <p14:creationId xmlns:p14="http://schemas.microsoft.com/office/powerpoint/2010/main" val="187014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C07E90-BF27-F9D6-F612-772B653BD8FA}"/>
              </a:ext>
            </a:extLst>
          </p:cNvPr>
          <p:cNvPicPr>
            <a:picLocks noGrp="1" noChangeAspect="1"/>
          </p:cNvPicPr>
          <p:nvPr>
            <p:ph idx="1"/>
          </p:nvPr>
        </p:nvPicPr>
        <p:blipFill>
          <a:blip r:embed="rId2"/>
          <a:stretch>
            <a:fillRect/>
          </a:stretch>
        </p:blipFill>
        <p:spPr>
          <a:xfrm>
            <a:off x="287524" y="108255"/>
            <a:ext cx="8568952" cy="6641490"/>
          </a:xfrm>
        </p:spPr>
      </p:pic>
    </p:spTree>
    <p:extLst>
      <p:ext uri="{BB962C8B-B14F-4D97-AF65-F5344CB8AC3E}">
        <p14:creationId xmlns:p14="http://schemas.microsoft.com/office/powerpoint/2010/main" val="130627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91B5C-C0EA-A00C-499E-A76591E30355}"/>
              </a:ext>
            </a:extLst>
          </p:cNvPr>
          <p:cNvSpPr>
            <a:spLocks noGrp="1"/>
          </p:cNvSpPr>
          <p:nvPr>
            <p:ph type="title"/>
          </p:nvPr>
        </p:nvSpPr>
        <p:spPr>
          <a:xfrm>
            <a:off x="480060" y="4777739"/>
            <a:ext cx="2564242" cy="1412119"/>
          </a:xfrm>
        </p:spPr>
        <p:txBody>
          <a:bodyPr>
            <a:normAutofit/>
          </a:bodyPr>
          <a:lstStyle/>
          <a:p>
            <a:pPr>
              <a:lnSpc>
                <a:spcPct val="90000"/>
              </a:lnSpc>
            </a:pPr>
            <a:r>
              <a:rPr lang="en-GB" sz="2900"/>
              <a:t>Try making a learning story for Jackson</a:t>
            </a:r>
          </a:p>
        </p:txBody>
      </p:sp>
      <p:pic>
        <p:nvPicPr>
          <p:cNvPr id="5" name="Picture 4" descr="A group of children holding a plate&#10;&#10;Description automatically generated">
            <a:extLst>
              <a:ext uri="{FF2B5EF4-FFF2-40B4-BE49-F238E27FC236}">
                <a16:creationId xmlns:a16="http://schemas.microsoft.com/office/drawing/2014/main" id="{96E823A8-53DE-8E9E-91A4-C71A2A951083}"/>
              </a:ext>
            </a:extLst>
          </p:cNvPr>
          <p:cNvPicPr>
            <a:picLocks noChangeAspect="1"/>
          </p:cNvPicPr>
          <p:nvPr/>
        </p:nvPicPr>
        <p:blipFill rotWithShape="1">
          <a:blip r:embed="rId2"/>
          <a:srcRect b="297"/>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7D27F5-C3B4-0EB1-243E-5FD09536F6C7}"/>
              </a:ext>
            </a:extLst>
          </p:cNvPr>
          <p:cNvSpPr>
            <a:spLocks noGrp="1"/>
          </p:cNvSpPr>
          <p:nvPr>
            <p:ph idx="1"/>
          </p:nvPr>
        </p:nvSpPr>
        <p:spPr>
          <a:xfrm>
            <a:off x="3490720" y="4777739"/>
            <a:ext cx="5173220" cy="1399223"/>
          </a:xfrm>
        </p:spPr>
        <p:txBody>
          <a:bodyPr anchor="ctr">
            <a:normAutofit/>
          </a:bodyPr>
          <a:lstStyle/>
          <a:p>
            <a:r>
              <a:rPr lang="en-GB" sz="1900">
                <a:hlinkClick r:id="rId3"/>
              </a:rPr>
              <a:t>A Morning at Kindergarten – YouTube</a:t>
            </a:r>
            <a:endParaRPr lang="en-GB" sz="1900"/>
          </a:p>
          <a:p>
            <a:pPr marL="0" indent="0">
              <a:buNone/>
            </a:pPr>
            <a:endParaRPr lang="en-GB" sz="1900"/>
          </a:p>
        </p:txBody>
      </p:sp>
    </p:spTree>
    <p:extLst>
      <p:ext uri="{BB962C8B-B14F-4D97-AF65-F5344CB8AC3E}">
        <p14:creationId xmlns:p14="http://schemas.microsoft.com/office/powerpoint/2010/main" val="382233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FE573-8B07-3F4C-F443-7C530ACD1637}"/>
              </a:ext>
            </a:extLst>
          </p:cNvPr>
          <p:cNvSpPr>
            <a:spLocks noGrp="1"/>
          </p:cNvSpPr>
          <p:nvPr>
            <p:ph type="title"/>
          </p:nvPr>
        </p:nvSpPr>
        <p:spPr>
          <a:xfrm>
            <a:off x="480060" y="4777739"/>
            <a:ext cx="2564242" cy="1412119"/>
          </a:xfrm>
        </p:spPr>
        <p:txBody>
          <a:bodyPr>
            <a:normAutofit/>
          </a:bodyPr>
          <a:lstStyle/>
          <a:p>
            <a:r>
              <a:rPr lang="en-GB" sz="4200"/>
              <a:t>Wendy Lee</a:t>
            </a:r>
          </a:p>
        </p:txBody>
      </p:sp>
      <p:pic>
        <p:nvPicPr>
          <p:cNvPr id="6" name="Picture 5">
            <a:extLst>
              <a:ext uri="{FF2B5EF4-FFF2-40B4-BE49-F238E27FC236}">
                <a16:creationId xmlns:a16="http://schemas.microsoft.com/office/drawing/2014/main" id="{F31FDACC-8CB8-42C0-2C66-8209223C4C1A}"/>
              </a:ext>
            </a:extLst>
          </p:cNvPr>
          <p:cNvPicPr>
            <a:picLocks noChangeAspect="1"/>
          </p:cNvPicPr>
          <p:nvPr/>
        </p:nvPicPr>
        <p:blipFill rotWithShape="1">
          <a:blip r:embed="rId2"/>
          <a:srcRect b="2252"/>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F6A2A8-DA19-0BA0-A79C-64248D50E2A7}"/>
              </a:ext>
            </a:extLst>
          </p:cNvPr>
          <p:cNvSpPr>
            <a:spLocks noGrp="1"/>
          </p:cNvSpPr>
          <p:nvPr>
            <p:ph idx="1"/>
          </p:nvPr>
        </p:nvSpPr>
        <p:spPr>
          <a:xfrm>
            <a:off x="3490720" y="4777739"/>
            <a:ext cx="5173220" cy="1399223"/>
          </a:xfrm>
        </p:spPr>
        <p:txBody>
          <a:bodyPr anchor="ctr">
            <a:normAutofit/>
          </a:bodyPr>
          <a:lstStyle/>
          <a:p>
            <a:r>
              <a:rPr lang="en-GB" sz="1900">
                <a:hlinkClick r:id="rId3"/>
              </a:rPr>
              <a:t>Part One: Learning Stories - a philosophical approach - YouTube</a:t>
            </a:r>
            <a:endParaRPr lang="en-GB" sz="1900"/>
          </a:p>
        </p:txBody>
      </p:sp>
    </p:spTree>
    <p:extLst>
      <p:ext uri="{BB962C8B-B14F-4D97-AF65-F5344CB8AC3E}">
        <p14:creationId xmlns:p14="http://schemas.microsoft.com/office/powerpoint/2010/main" val="32233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cb4e58c6-dd95-4c68-aeae-758d97653d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6433</TotalTime>
  <Words>626</Words>
  <Application>Microsoft Office PowerPoint</Application>
  <PresentationFormat>On-screen Show (4:3)</PresentationFormat>
  <Paragraphs>56</Paragraphs>
  <Slides>13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Workshop 6 Assessment and Learning Dispositions Rise at Manchester Met (mmu.ac.uk)  </vt:lpstr>
      <vt:lpstr>Learning Outcomes for the workshop</vt:lpstr>
      <vt:lpstr>New Zealand’s Te Whāriki curricuculum</vt:lpstr>
      <vt:lpstr>Deciding what matters here (education.govt.nz)</vt:lpstr>
      <vt:lpstr>PowerPoint Presentation</vt:lpstr>
      <vt:lpstr>PowerPoint Presentation</vt:lpstr>
      <vt:lpstr>PowerPoint Presentation</vt:lpstr>
      <vt:lpstr>Try making a learning story for Jackson</vt:lpstr>
      <vt:lpstr>Wendy Lee</vt:lpstr>
      <vt:lpstr>PowerPoint Presentation</vt:lpstr>
      <vt:lpstr>PowerPoint Presentation</vt:lpstr>
      <vt:lpstr>PowerPoint Presentation</vt:lpstr>
      <vt:lpstr>References</vt:lpstr>
    </vt:vector>
  </TitlesOfParts>
  <Company>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Constructions of Childhood</dc:title>
  <dc:creator>MMU User</dc:creator>
  <cp:lastModifiedBy>Martin Needham</cp:lastModifiedBy>
  <cp:revision>29</cp:revision>
  <dcterms:created xsi:type="dcterms:W3CDTF">2014-10-15T05:52:03Z</dcterms:created>
  <dcterms:modified xsi:type="dcterms:W3CDTF">2023-12-12T19:40:40Z</dcterms:modified>
</cp:coreProperties>
</file>