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56" r:id="rId2"/>
    <p:sldId id="750" r:id="rId3"/>
    <p:sldId id="321" r:id="rId4"/>
    <p:sldId id="752" r:id="rId5"/>
    <p:sldId id="279" r:id="rId6"/>
    <p:sldId id="270" r:id="rId7"/>
    <p:sldId id="748" r:id="rId8"/>
    <p:sldId id="749" r:id="rId9"/>
    <p:sldId id="751"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9AC3D-DBCC-4D1E-8B2E-A8E75DF005F9}" v="4" dt="2023-12-05T09:04:42.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6BB4B-D375-44EB-B20A-0E6A88E78268}" type="datetimeFigureOut">
              <a:rPr lang="en-GB" smtClean="0"/>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9C644-E735-48D9-BA0F-3A50EC130996}" type="slidenum">
              <a:rPr lang="en-GB" smtClean="0"/>
              <a:t>‹#›</a:t>
            </a:fld>
            <a:endParaRPr lang="en-GB"/>
          </a:p>
        </p:txBody>
      </p:sp>
    </p:spTree>
    <p:extLst>
      <p:ext uri="{BB962C8B-B14F-4D97-AF65-F5344CB8AC3E}">
        <p14:creationId xmlns:p14="http://schemas.microsoft.com/office/powerpoint/2010/main" val="21179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develop a framework to for critique of the Kindergarten</a:t>
            </a:r>
            <a:r>
              <a:rPr lang="en-GB" baseline="0" dirty="0"/>
              <a:t> standard for Kazakhstan Taguma et all analysis of how policy documents can influence practice was very helpful in generating a number of criteria that could be looked for in the policy documents of a country of local institution in terms of pedagogical approaches.  The first criteria identified if choice in cross disciplinary context.</a:t>
            </a:r>
          </a:p>
          <a:p>
            <a:r>
              <a:rPr lang="en-GB" baseline="0" dirty="0"/>
              <a:t>In the case of Kazakhstan the documentation permitted cross curricular approaches but the prescription of set hours for subjects was often manifested as subject based lessons in practice.</a:t>
            </a:r>
            <a:endParaRPr lang="en-GB" dirty="0"/>
          </a:p>
        </p:txBody>
      </p:sp>
      <p:sp>
        <p:nvSpPr>
          <p:cNvPr id="4" name="Slide Number Placeholder 3"/>
          <p:cNvSpPr>
            <a:spLocks noGrp="1"/>
          </p:cNvSpPr>
          <p:nvPr>
            <p:ph type="sldNum" sz="quarter" idx="10"/>
          </p:nvPr>
        </p:nvSpPr>
        <p:spPr/>
        <p:txBody>
          <a:bodyPr/>
          <a:lstStyle/>
          <a:p>
            <a:fld id="{515E61A7-68D3-43A4-BF50-7CCBD7C8B65D}" type="slidenum">
              <a:rPr lang="en-GB" smtClean="0"/>
              <a:t>3</a:t>
            </a:fld>
            <a:endParaRPr lang="en-GB"/>
          </a:p>
        </p:txBody>
      </p:sp>
    </p:spTree>
    <p:extLst>
      <p:ext uri="{BB962C8B-B14F-4D97-AF65-F5344CB8AC3E}">
        <p14:creationId xmlns:p14="http://schemas.microsoft.com/office/powerpoint/2010/main" val="256143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develop a framework to for critique of the Kindergarten</a:t>
            </a:r>
            <a:r>
              <a:rPr lang="en-GB" baseline="0" dirty="0"/>
              <a:t> standard for Kazakhstan Taguma et all analysis of how policy documents can influence practice was very helpful in generating a number of criteria that could be looked for in the policy documents of a country of local institution in terms of pedagogical approaches.  The first criteria identified if choice in cross disciplinary context.</a:t>
            </a:r>
          </a:p>
          <a:p>
            <a:r>
              <a:rPr lang="en-GB" baseline="0" dirty="0"/>
              <a:t>In the case of Kazakhstan the documentation permitted cross curricular approaches but the prescription of set hours for subjects was often manifested as subject based lessons in practice.</a:t>
            </a:r>
            <a:endParaRPr lang="en-GB" dirty="0"/>
          </a:p>
        </p:txBody>
      </p:sp>
      <p:sp>
        <p:nvSpPr>
          <p:cNvPr id="4" name="Slide Number Placeholder 3"/>
          <p:cNvSpPr>
            <a:spLocks noGrp="1"/>
          </p:cNvSpPr>
          <p:nvPr>
            <p:ph type="sldNum" sz="quarter" idx="10"/>
          </p:nvPr>
        </p:nvSpPr>
        <p:spPr/>
        <p:txBody>
          <a:bodyPr/>
          <a:lstStyle/>
          <a:p>
            <a:fld id="{515E61A7-68D3-43A4-BF50-7CCBD7C8B65D}" type="slidenum">
              <a:rPr lang="en-GB" smtClean="0"/>
              <a:t>4</a:t>
            </a:fld>
            <a:endParaRPr lang="en-GB"/>
          </a:p>
        </p:txBody>
      </p:sp>
    </p:spTree>
    <p:extLst>
      <p:ext uri="{BB962C8B-B14F-4D97-AF65-F5344CB8AC3E}">
        <p14:creationId xmlns:p14="http://schemas.microsoft.com/office/powerpoint/2010/main" val="350425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7708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1DAD1-8CDC-4585-AEB1-C9A9F79D01C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3618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15714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777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1868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36529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7709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69101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55669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ext + image">
  <p:cSld name="Title + text + image">
    <p:bg>
      <p:bgPr>
        <a:solidFill>
          <a:schemeClr val="dk1"/>
        </a:solidFill>
        <a:effectLst/>
      </p:bgPr>
    </p:bg>
    <p:spTree>
      <p:nvGrpSpPr>
        <p:cNvPr id="1" name="Shape 257"/>
        <p:cNvGrpSpPr/>
        <p:nvPr/>
      </p:nvGrpSpPr>
      <p:grpSpPr>
        <a:xfrm>
          <a:off x="0" y="0"/>
          <a:ext cx="0" cy="0"/>
          <a:chOff x="0" y="0"/>
          <a:chExt cx="0" cy="0"/>
        </a:xfrm>
      </p:grpSpPr>
      <p:sp>
        <p:nvSpPr>
          <p:cNvPr id="260" name="Google Shape;260;p6"/>
          <p:cNvSpPr txBox="1">
            <a:spLocks noGrp="1"/>
          </p:cNvSpPr>
          <p:nvPr>
            <p:ph type="title"/>
          </p:nvPr>
        </p:nvSpPr>
        <p:spPr>
          <a:xfrm>
            <a:off x="698933" y="1311867"/>
            <a:ext cx="4594800" cy="6140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698933" y="2413000"/>
            <a:ext cx="4594800" cy="3495600"/>
          </a:xfrm>
          <a:prstGeom prst="rect">
            <a:avLst/>
          </a:prstGeom>
        </p:spPr>
        <p:txBody>
          <a:bodyPr spcFirstLastPara="1" wrap="square" lIns="0" tIns="0" rIns="0" bIns="0" anchor="t" anchorCtr="0">
            <a:noAutofit/>
          </a:bodyPr>
          <a:lstStyle>
            <a:lvl1pPr marL="548640" lvl="0" indent="-426720" rtl="0">
              <a:spcBef>
                <a:spcPts val="720"/>
              </a:spcBef>
              <a:spcAft>
                <a:spcPts val="0"/>
              </a:spcAft>
              <a:buSzPts val="2000"/>
              <a:buChar char="✘"/>
              <a:defRPr sz="2400"/>
            </a:lvl1pPr>
            <a:lvl2pPr marL="1097280" lvl="1" indent="-426720" rtl="0">
              <a:spcBef>
                <a:spcPts val="1200"/>
              </a:spcBef>
              <a:spcAft>
                <a:spcPts val="0"/>
              </a:spcAft>
              <a:buSzPts val="2000"/>
              <a:buChar char="-"/>
              <a:defRPr sz="2400"/>
            </a:lvl2pPr>
            <a:lvl3pPr marL="1645920" lvl="2" indent="-426720" rtl="0">
              <a:spcBef>
                <a:spcPts val="1200"/>
              </a:spcBef>
              <a:spcAft>
                <a:spcPts val="0"/>
              </a:spcAft>
              <a:buSzPts val="2000"/>
              <a:buChar char="-"/>
              <a:defRPr sz="2400"/>
            </a:lvl3pPr>
            <a:lvl4pPr marL="2194560" lvl="3" indent="-426720" rtl="0">
              <a:spcBef>
                <a:spcPts val="1200"/>
              </a:spcBef>
              <a:spcAft>
                <a:spcPts val="0"/>
              </a:spcAft>
              <a:buSzPts val="2000"/>
              <a:buChar char="●"/>
              <a:defRPr sz="2400"/>
            </a:lvl4pPr>
            <a:lvl5pPr marL="2743200" lvl="4" indent="-426720" rtl="0">
              <a:spcBef>
                <a:spcPts val="1200"/>
              </a:spcBef>
              <a:spcAft>
                <a:spcPts val="0"/>
              </a:spcAft>
              <a:buSzPts val="2000"/>
              <a:buChar char="○"/>
              <a:defRPr sz="2400"/>
            </a:lvl5pPr>
            <a:lvl6pPr marL="3291840" lvl="5" indent="-426720" rtl="0">
              <a:spcBef>
                <a:spcPts val="1200"/>
              </a:spcBef>
              <a:spcAft>
                <a:spcPts val="0"/>
              </a:spcAft>
              <a:buSzPts val="2000"/>
              <a:buChar char="■"/>
              <a:defRPr sz="2400"/>
            </a:lvl6pPr>
            <a:lvl7pPr marL="3840480" lvl="6" indent="-426720" rtl="0">
              <a:spcBef>
                <a:spcPts val="1200"/>
              </a:spcBef>
              <a:spcAft>
                <a:spcPts val="0"/>
              </a:spcAft>
              <a:buSzPts val="2000"/>
              <a:buChar char="●"/>
              <a:defRPr sz="2400"/>
            </a:lvl7pPr>
            <a:lvl8pPr marL="4389120" lvl="7" indent="-426720" rtl="0">
              <a:spcBef>
                <a:spcPts val="1200"/>
              </a:spcBef>
              <a:spcAft>
                <a:spcPts val="0"/>
              </a:spcAft>
              <a:buSzPts val="2000"/>
              <a:buChar char="○"/>
              <a:defRPr sz="2400"/>
            </a:lvl8pPr>
            <a:lvl9pPr marL="4937760" lvl="8" indent="-426720" rtl="0">
              <a:spcBef>
                <a:spcPts val="1200"/>
              </a:spcBef>
              <a:spcAft>
                <a:spcPts val="1200"/>
              </a:spcAft>
              <a:buSzPts val="2000"/>
              <a:buChar char="■"/>
              <a:defRPr sz="2400"/>
            </a:lvl9pPr>
          </a:lstStyle>
          <a:p>
            <a:endParaRPr/>
          </a:p>
        </p:txBody>
      </p:sp>
      <p:sp>
        <p:nvSpPr>
          <p:cNvPr id="262" name="Google Shape;262;p6"/>
          <p:cNvSpPr txBox="1">
            <a:spLocks noGrp="1"/>
          </p:cNvSpPr>
          <p:nvPr>
            <p:ph type="sldNum" idx="12"/>
          </p:nvPr>
        </p:nvSpPr>
        <p:spPr>
          <a:xfrm>
            <a:off x="11553372" y="169705"/>
            <a:ext cx="435600" cy="3636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065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61048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4538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41DAD1-8CDC-4585-AEB1-C9A9F79D01C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53078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41DAD1-8CDC-4585-AEB1-C9A9F79D01CE}"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49963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49508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7421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41DAD1-8CDC-4585-AEB1-C9A9F79D01CE}" type="datetimeFigureOut">
              <a:rPr lang="en-GB" smtClean="0"/>
              <a:t>05/12/2023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3710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1DAD1-8CDC-4585-AEB1-C9A9F79D01C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A5C617-9B66-4B4A-9510-921D929848AF}" type="slidenum">
              <a:rPr lang="en-GB" smtClean="0"/>
              <a:t>‹#›</a:t>
            </a:fld>
            <a:endParaRPr lang="en-GB"/>
          </a:p>
        </p:txBody>
      </p:sp>
    </p:spTree>
    <p:extLst>
      <p:ext uri="{BB962C8B-B14F-4D97-AF65-F5344CB8AC3E}">
        <p14:creationId xmlns:p14="http://schemas.microsoft.com/office/powerpoint/2010/main" val="11817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41DAD1-8CDC-4585-AEB1-C9A9F79D01CE}" type="datetimeFigureOut">
              <a:rPr lang="en-GB" smtClean="0"/>
              <a:t>05/12/2023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A5C617-9B66-4B4A-9510-921D929848AF}" type="slidenum">
              <a:rPr lang="en-GB" smtClean="0"/>
              <a:t>‹#›</a:t>
            </a:fld>
            <a:endParaRPr lang="en-GB"/>
          </a:p>
        </p:txBody>
      </p:sp>
    </p:spTree>
    <p:extLst>
      <p:ext uri="{BB962C8B-B14F-4D97-AF65-F5344CB8AC3E}">
        <p14:creationId xmlns:p14="http://schemas.microsoft.com/office/powerpoint/2010/main" val="70511955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rise.mmu.ac.uk/lessons/week-5-developing-creative-thinker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froebel.org.uk/training/films/slow-pedagogy"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xaMHusQjvV8" TargetMode="External"/><Relationship Id="rId1" Type="http://schemas.openxmlformats.org/officeDocument/2006/relationships/slideLayout" Target="../slideLayouts/slideLayout18.xml"/><Relationship Id="rId4" Type="http://schemas.openxmlformats.org/officeDocument/2006/relationships/hyperlink" Target="https://www.reggiochildren.it/en/reggio-emilia-approach/timeline-e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glpItmVY1N8"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s://www.oecd-ilibrary.org/education/quality-matters-in-early-childhood-education-and-care-new-zealand-2012_9789264176690-en"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descr="A child with art materials">
            <a:extLst>
              <a:ext uri="{FF2B5EF4-FFF2-40B4-BE49-F238E27FC236}">
                <a16:creationId xmlns:a16="http://schemas.microsoft.com/office/drawing/2014/main" id="{AF4F1718-45D7-7BD5-35A5-CC25F99D7E8F}"/>
              </a:ext>
            </a:extLst>
          </p:cNvPr>
          <p:cNvPicPr>
            <a:picLocks noChangeAspect="1"/>
          </p:cNvPicPr>
          <p:nvPr/>
        </p:nvPicPr>
        <p:blipFill rotWithShape="1">
          <a:blip r:embed="rId3">
            <a:duotone>
              <a:prstClr val="black"/>
              <a:schemeClr val="accent5">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4F629CA-B01F-B76B-B611-9448E46BFDA2}"/>
              </a:ext>
            </a:extLst>
          </p:cNvPr>
          <p:cNvSpPr>
            <a:spLocks noGrp="1"/>
          </p:cNvSpPr>
          <p:nvPr>
            <p:ph type="ctrTitle"/>
          </p:nvPr>
        </p:nvSpPr>
        <p:spPr>
          <a:xfrm>
            <a:off x="1154955" y="1447800"/>
            <a:ext cx="8825658" cy="3329581"/>
          </a:xfrm>
        </p:spPr>
        <p:txBody>
          <a:bodyPr>
            <a:normAutofit/>
          </a:bodyPr>
          <a:lstStyle/>
          <a:p>
            <a:r>
              <a:rPr lang="en-GB" dirty="0"/>
              <a:t>Promoting children’s creativity</a:t>
            </a:r>
          </a:p>
        </p:txBody>
      </p:sp>
      <p:sp>
        <p:nvSpPr>
          <p:cNvPr id="5" name="Subtitle 4">
            <a:extLst>
              <a:ext uri="{FF2B5EF4-FFF2-40B4-BE49-F238E27FC236}">
                <a16:creationId xmlns:a16="http://schemas.microsoft.com/office/drawing/2014/main" id="{C37BD38F-B489-DC7C-4A97-9DFD978053E0}"/>
              </a:ext>
            </a:extLst>
          </p:cNvPr>
          <p:cNvSpPr>
            <a:spLocks noGrp="1"/>
          </p:cNvSpPr>
          <p:nvPr>
            <p:ph type="subTitle" idx="1"/>
          </p:nvPr>
        </p:nvSpPr>
        <p:spPr>
          <a:xfrm>
            <a:off x="1154955" y="4777380"/>
            <a:ext cx="8825658" cy="861420"/>
          </a:xfrm>
        </p:spPr>
        <p:txBody>
          <a:bodyPr>
            <a:normAutofit/>
          </a:bodyPr>
          <a:lstStyle/>
          <a:p>
            <a:r>
              <a:rPr lang="en-GB" dirty="0" err="1"/>
              <a:t>WorkShop</a:t>
            </a:r>
            <a:r>
              <a:rPr lang="en-GB" dirty="0"/>
              <a:t> 5</a:t>
            </a:r>
          </a:p>
          <a:p>
            <a:r>
              <a:rPr lang="en-GB" dirty="0">
                <a:hlinkClick r:id="rId4"/>
              </a:rPr>
              <a:t>Rise at Manchester Met (mmu.ac.uk)</a:t>
            </a:r>
            <a:r>
              <a:rPr lang="en-GB" dirty="0"/>
              <a:t> </a:t>
            </a: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8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EDA-16E2-6936-2E00-1319F7D5D3F7}"/>
              </a:ext>
            </a:extLst>
          </p:cNvPr>
          <p:cNvSpPr>
            <a:spLocks noGrp="1"/>
          </p:cNvSpPr>
          <p:nvPr>
            <p:ph type="title"/>
          </p:nvPr>
        </p:nvSpPr>
        <p:spPr>
          <a:xfrm>
            <a:off x="698933" y="1311867"/>
            <a:ext cx="10588192" cy="614000"/>
          </a:xfrm>
        </p:spPr>
        <p:txBody>
          <a:bodyPr/>
          <a:lstStyle/>
          <a:p>
            <a:r>
              <a:rPr lang="en-GB" sz="3600" dirty="0"/>
              <a:t>Current Thinking on young children’s learning</a:t>
            </a:r>
          </a:p>
        </p:txBody>
      </p:sp>
      <p:sp>
        <p:nvSpPr>
          <p:cNvPr id="3" name="Text Placeholder 2">
            <a:extLst>
              <a:ext uri="{FF2B5EF4-FFF2-40B4-BE49-F238E27FC236}">
                <a16:creationId xmlns:a16="http://schemas.microsoft.com/office/drawing/2014/main" id="{B0EC0357-9F40-0581-26C8-6F201C007A70}"/>
              </a:ext>
            </a:extLst>
          </p:cNvPr>
          <p:cNvSpPr>
            <a:spLocks noGrp="1"/>
          </p:cNvSpPr>
          <p:nvPr>
            <p:ph type="body" idx="1"/>
          </p:nvPr>
        </p:nvSpPr>
        <p:spPr>
          <a:xfrm>
            <a:off x="698932" y="2413000"/>
            <a:ext cx="6254317" cy="3495600"/>
          </a:xfrm>
        </p:spPr>
        <p:txBody>
          <a:bodyPr/>
          <a:lstStyle/>
          <a:p>
            <a:r>
              <a:rPr lang="en-GB" dirty="0">
                <a:hlinkClick r:id="rId2"/>
              </a:rPr>
              <a:t>Froebel Trust | Slow pedagogy</a:t>
            </a:r>
            <a:endParaRPr lang="en-GB" dirty="0"/>
          </a:p>
        </p:txBody>
      </p:sp>
      <p:sp>
        <p:nvSpPr>
          <p:cNvPr id="5" name="TextBox 4">
            <a:extLst>
              <a:ext uri="{FF2B5EF4-FFF2-40B4-BE49-F238E27FC236}">
                <a16:creationId xmlns:a16="http://schemas.microsoft.com/office/drawing/2014/main" id="{241C46EF-E9C0-E3B1-F271-4D3828CD7634}"/>
              </a:ext>
            </a:extLst>
          </p:cNvPr>
          <p:cNvSpPr txBox="1"/>
          <p:nvPr/>
        </p:nvSpPr>
        <p:spPr>
          <a:xfrm>
            <a:off x="1066799" y="3072348"/>
            <a:ext cx="10588192" cy="3477875"/>
          </a:xfrm>
          <a:prstGeom prst="rect">
            <a:avLst/>
          </a:prstGeom>
          <a:noFill/>
        </p:spPr>
        <p:txBody>
          <a:bodyPr wrap="square">
            <a:spAutoFit/>
          </a:bodyPr>
          <a:lstStyle/>
          <a:p>
            <a:r>
              <a:rPr lang="en-GB" sz="2000" b="0" i="0" dirty="0">
                <a:effectLst/>
                <a:latin typeface="source-sans-3"/>
              </a:rPr>
              <a:t>The video </a:t>
            </a:r>
            <a:r>
              <a:rPr lang="en-GB" sz="2000" dirty="0">
                <a:latin typeface="source-sans-3"/>
              </a:rPr>
              <a:t>from the Froebel</a:t>
            </a:r>
            <a:r>
              <a:rPr lang="en-GB" sz="2000" b="0" i="0" dirty="0">
                <a:effectLst/>
                <a:latin typeface="source-sans-3"/>
              </a:rPr>
              <a:t> features Alison Clarke whose work together with Peter Moss has consistently argued that children need to be treated with greater respect and the wishes and choices respected and developed. In this recent video, Clarke discusses Slow Pedagogy as an alternative to potentially harmful conceptions of school readiness.</a:t>
            </a:r>
          </a:p>
          <a:p>
            <a:endParaRPr lang="en-GB" sz="2000" dirty="0">
              <a:latin typeface="source-sans-3"/>
            </a:endParaRPr>
          </a:p>
          <a:p>
            <a:pPr algn="l">
              <a:buFont typeface="Arial" panose="020B0604020202020204" pitchFamily="34" charset="0"/>
              <a:buChar char="•"/>
            </a:pPr>
            <a:r>
              <a:rPr lang="en-GB" sz="2000" b="0" i="0" dirty="0">
                <a:effectLst/>
                <a:latin typeface="source-sans-3"/>
              </a:rPr>
              <a:t>What is problematic about the concept of School Readiness?</a:t>
            </a:r>
          </a:p>
          <a:p>
            <a:pPr algn="l">
              <a:buFont typeface="Arial" panose="020B0604020202020204" pitchFamily="34" charset="0"/>
              <a:buChar char="•"/>
            </a:pPr>
            <a:r>
              <a:rPr lang="en-GB" sz="2000" b="0" i="0" dirty="0">
                <a:effectLst/>
                <a:latin typeface="source-sans-3"/>
              </a:rPr>
              <a:t>What is Slow Pedagogy? </a:t>
            </a:r>
          </a:p>
          <a:p>
            <a:pPr algn="l">
              <a:buFont typeface="Arial" panose="020B0604020202020204" pitchFamily="34" charset="0"/>
              <a:buChar char="•"/>
            </a:pPr>
            <a:r>
              <a:rPr lang="en-GB" sz="2000" b="0" i="0" dirty="0">
                <a:effectLst/>
                <a:latin typeface="source-sans-3"/>
              </a:rPr>
              <a:t>Identify and bullet point the problems associated with School Readiness.</a:t>
            </a:r>
          </a:p>
          <a:p>
            <a:pPr algn="l">
              <a:buFont typeface="Arial" panose="020B0604020202020204" pitchFamily="34" charset="0"/>
              <a:buChar char="•"/>
            </a:pPr>
            <a:r>
              <a:rPr lang="en-GB" sz="2000" b="0" i="0" dirty="0">
                <a:effectLst/>
                <a:latin typeface="source-sans-3"/>
              </a:rPr>
              <a:t>Identify and bullet point the features of Slow Pedagogy and how they address the problems associated with School Readiness. </a:t>
            </a:r>
          </a:p>
          <a:p>
            <a:endParaRPr lang="en-GB" sz="2000" dirty="0"/>
          </a:p>
        </p:txBody>
      </p:sp>
    </p:spTree>
    <p:extLst>
      <p:ext uri="{BB962C8B-B14F-4D97-AF65-F5344CB8AC3E}">
        <p14:creationId xmlns:p14="http://schemas.microsoft.com/office/powerpoint/2010/main" val="20882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pPr>
              <a:lnSpc>
                <a:spcPct val="90000"/>
              </a:lnSpc>
            </a:pPr>
            <a:r>
              <a:rPr lang="en-GB" sz="2900" dirty="0">
                <a:solidFill>
                  <a:srgbClr val="FFFFFF"/>
                </a:solidFill>
              </a:rPr>
              <a:t>Starting Strong New Zealand </a:t>
            </a:r>
            <a:br>
              <a:rPr lang="en-GB" sz="2900" dirty="0">
                <a:solidFill>
                  <a:srgbClr val="FFFFFF"/>
                </a:solidFill>
              </a:rPr>
            </a:br>
            <a:r>
              <a:rPr lang="en-GB" sz="2900" dirty="0">
                <a:solidFill>
                  <a:srgbClr val="FFFFFF"/>
                </a:solidFill>
              </a:rPr>
              <a:t>(</a:t>
            </a:r>
            <a:r>
              <a:rPr lang="en-GB" sz="2900" dirty="0" err="1">
                <a:solidFill>
                  <a:srgbClr val="FFFFFF"/>
                </a:solidFill>
              </a:rPr>
              <a:t>Taguma</a:t>
            </a:r>
            <a:r>
              <a:rPr lang="en-GB" sz="2900" dirty="0">
                <a:solidFill>
                  <a:srgbClr val="FFFFFF"/>
                </a:solidFill>
              </a:rPr>
              <a:t>, </a:t>
            </a:r>
            <a:r>
              <a:rPr lang="en-GB" sz="2900" dirty="0" err="1">
                <a:solidFill>
                  <a:srgbClr val="FFFFFF"/>
                </a:solidFill>
              </a:rPr>
              <a:t>Litjens</a:t>
            </a:r>
            <a:r>
              <a:rPr lang="en-GB" sz="2900" dirty="0">
                <a:solidFill>
                  <a:srgbClr val="FFFFFF"/>
                </a:solidFill>
              </a:rPr>
              <a:t> and </a:t>
            </a:r>
            <a:r>
              <a:rPr lang="en-GB" sz="2900" dirty="0" err="1">
                <a:solidFill>
                  <a:srgbClr val="FFFFFF"/>
                </a:solidFill>
              </a:rPr>
              <a:t>Makowieck</a:t>
            </a:r>
            <a:r>
              <a:rPr lang="en-GB" sz="2900" dirty="0">
                <a:solidFill>
                  <a:srgbClr val="FFFFFF"/>
                </a:solidFill>
              </a:rPr>
              <a:t> 2012. p17)</a:t>
            </a:r>
          </a:p>
        </p:txBody>
      </p:sp>
      <p:sp>
        <p:nvSpPr>
          <p:cNvPr id="3" name="Content Placeholder 2"/>
          <p:cNvSpPr>
            <a:spLocks noGrp="1"/>
          </p:cNvSpPr>
          <p:nvPr>
            <p:ph idx="1"/>
          </p:nvPr>
        </p:nvSpPr>
        <p:spPr>
          <a:xfrm>
            <a:off x="1103312" y="2763520"/>
            <a:ext cx="8946541" cy="3484879"/>
          </a:xfrm>
        </p:spPr>
        <p:txBody>
          <a:bodyPr>
            <a:normAutofit/>
          </a:bodyPr>
          <a:lstStyle/>
          <a:p>
            <a:pPr marL="0" indent="0">
              <a:buNone/>
            </a:pPr>
            <a:r>
              <a:rPr lang="en-GB" dirty="0"/>
              <a:t>Research shows that children are more competent and creative across a range of cognitive areas </a:t>
            </a:r>
            <a:r>
              <a:rPr lang="en-GB" b="1" dirty="0"/>
              <a:t>when they are given the </a:t>
            </a:r>
            <a:r>
              <a:rPr lang="en-GB" b="1" i="1" dirty="0"/>
              <a:t>choice </a:t>
            </a:r>
            <a:r>
              <a:rPr lang="en-GB" b="1" dirty="0"/>
              <a:t>to engage in different well-organised and age appropriate activities </a:t>
            </a:r>
            <a:r>
              <a:rPr lang="en-GB" dirty="0"/>
              <a:t>(CCL, 2006). </a:t>
            </a:r>
          </a:p>
          <a:p>
            <a:pPr marL="0" indent="0">
              <a:buNone/>
            </a:pPr>
            <a:r>
              <a:rPr lang="en-GB" dirty="0"/>
              <a:t>A curriculum can stimulate this behaviour through including cross-disciplinary learning activities that trigger children’s curiosity, or adopting a framework which primarily encourages cross-disciplinary rather than subject-specific learning areas or goals. </a:t>
            </a:r>
          </a:p>
          <a:p>
            <a:pPr marL="0" indent="0">
              <a:buNone/>
            </a:pPr>
            <a:endParaRPr lang="en-GB" dirty="0"/>
          </a:p>
        </p:txBody>
      </p:sp>
    </p:spTree>
    <p:extLst>
      <p:ext uri="{BB962C8B-B14F-4D97-AF65-F5344CB8AC3E}">
        <p14:creationId xmlns:p14="http://schemas.microsoft.com/office/powerpoint/2010/main" val="367197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pPr>
              <a:lnSpc>
                <a:spcPct val="90000"/>
              </a:lnSpc>
            </a:pPr>
            <a:r>
              <a:rPr lang="en-GB" sz="2900">
                <a:solidFill>
                  <a:srgbClr val="FFFFFF"/>
                </a:solidFill>
              </a:rPr>
              <a:t>Starting Strong New Zealand </a:t>
            </a:r>
            <a:br>
              <a:rPr lang="en-GB" sz="2900">
                <a:solidFill>
                  <a:srgbClr val="FFFFFF"/>
                </a:solidFill>
              </a:rPr>
            </a:br>
            <a:r>
              <a:rPr lang="en-GB" sz="2900">
                <a:solidFill>
                  <a:srgbClr val="FFFFFF"/>
                </a:solidFill>
              </a:rPr>
              <a:t>(Taguma, Litjens and Makowieck 2012. p17)</a:t>
            </a:r>
          </a:p>
        </p:txBody>
      </p:sp>
      <p:sp>
        <p:nvSpPr>
          <p:cNvPr id="3" name="Content Placeholder 2"/>
          <p:cNvSpPr>
            <a:spLocks noGrp="1"/>
          </p:cNvSpPr>
          <p:nvPr>
            <p:ph idx="1"/>
          </p:nvPr>
        </p:nvSpPr>
        <p:spPr>
          <a:xfrm>
            <a:off x="1103312" y="2763520"/>
            <a:ext cx="8946541" cy="3484879"/>
          </a:xfrm>
        </p:spPr>
        <p:txBody>
          <a:bodyPr>
            <a:normAutofit/>
          </a:bodyPr>
          <a:lstStyle/>
          <a:p>
            <a:pPr marL="0" indent="0">
              <a:buNone/>
            </a:pPr>
            <a:endParaRPr lang="en-GB"/>
          </a:p>
          <a:p>
            <a:pPr marL="0" indent="0">
              <a:buNone/>
            </a:pPr>
            <a:r>
              <a:rPr lang="en-GB"/>
              <a:t>Implementing such activities in small groups can encourage greater autonomy</a:t>
            </a:r>
          </a:p>
          <a:p>
            <a:pPr marL="0" indent="0">
              <a:buNone/>
            </a:pPr>
            <a:r>
              <a:rPr lang="en-GB"/>
              <a:t>(Eurydice, 2009; </a:t>
            </a:r>
            <a:r>
              <a:rPr lang="en-GB" err="1"/>
              <a:t>Laevers</a:t>
            </a:r>
            <a:r>
              <a:rPr lang="en-GB"/>
              <a:t>, 2011) and provides more space for spontaneous or emergent learning (NIEER, 2007). Children’s participation is not only important in order to facilitate effective learning of different curriculum elements but can be important in its own right and foster democratic values. </a:t>
            </a:r>
          </a:p>
        </p:txBody>
      </p:sp>
    </p:spTree>
    <p:extLst>
      <p:ext uri="{BB962C8B-B14F-4D97-AF65-F5344CB8AC3E}">
        <p14:creationId xmlns:p14="http://schemas.microsoft.com/office/powerpoint/2010/main" val="934225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8CA48-A3B9-4FE1-8743-288400E4D2DC}"/>
              </a:ext>
            </a:extLst>
          </p:cNvPr>
          <p:cNvPicPr>
            <a:picLocks noChangeAspect="1"/>
          </p:cNvPicPr>
          <p:nvPr/>
        </p:nvPicPr>
        <p:blipFill>
          <a:blip r:embed="rId2"/>
          <a:stretch>
            <a:fillRect/>
          </a:stretch>
        </p:blipFill>
        <p:spPr>
          <a:xfrm>
            <a:off x="1764297" y="0"/>
            <a:ext cx="9144001" cy="6858000"/>
          </a:xfrm>
          <a:prstGeom prst="rect">
            <a:avLst/>
          </a:prstGeom>
        </p:spPr>
      </p:pic>
    </p:spTree>
    <p:extLst>
      <p:ext uri="{BB962C8B-B14F-4D97-AF65-F5344CB8AC3E}">
        <p14:creationId xmlns:p14="http://schemas.microsoft.com/office/powerpoint/2010/main" val="103004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p:cNvSpPr>
          <p:nvPr/>
        </p:nvSpPr>
        <p:spPr>
          <a:xfrm>
            <a:off x="1172176" y="643467"/>
            <a:ext cx="9847647" cy="5289126"/>
          </a:xfrm>
          <a:prstGeom prst="rect">
            <a:avLst/>
          </a:prstGeom>
        </p:spPr>
        <p:txBody>
          <a:bodyPr>
            <a:normAutofit/>
          </a:bodyPr>
          <a:lstStyle/>
          <a:p>
            <a:pPr defTabSz="384048">
              <a:lnSpc>
                <a:spcPct val="90000"/>
              </a:lnSpc>
              <a:spcAft>
                <a:spcPts val="504"/>
              </a:spcAft>
            </a:pPr>
            <a:r>
              <a:rPr lang="en-GB" sz="2000" b="1" kern="1200" dirty="0">
                <a:solidFill>
                  <a:srgbClr val="B30000"/>
                </a:solidFill>
                <a:latin typeface="+mn-lt"/>
                <a:ea typeface="+mn-ea"/>
                <a:cs typeface="+mn-cs"/>
              </a:rPr>
              <a:t>The Reggio Emilia approach (Italy)- Loris Malaguzzi</a:t>
            </a:r>
          </a:p>
          <a:p>
            <a:pPr marL="384048" lvl="1" defTabSz="384048">
              <a:lnSpc>
                <a:spcPct val="90000"/>
              </a:lnSpc>
              <a:spcAft>
                <a:spcPts val="504"/>
              </a:spcAft>
            </a:pPr>
            <a:r>
              <a:rPr lang="en-GB" sz="2000" kern="1200" dirty="0">
                <a:solidFill>
                  <a:srgbClr val="555555"/>
                </a:solidFill>
                <a:latin typeface="+mn-lt"/>
                <a:ea typeface="+mn-ea"/>
                <a:cs typeface="+mn-cs"/>
              </a:rPr>
              <a:t>The program is based on the principles of respect, responsibility, and community through exploration and discovery in a supportive and enriching environment based on the interests of the children through a self-guided curriculum in the form of projects</a:t>
            </a:r>
          </a:p>
          <a:p>
            <a:pPr marL="768096" lvl="2" defTabSz="384048">
              <a:lnSpc>
                <a:spcPct val="90000"/>
              </a:lnSpc>
              <a:spcAft>
                <a:spcPts val="504"/>
              </a:spcAft>
            </a:pPr>
            <a:r>
              <a:rPr lang="en-GB" sz="2000" kern="1200" dirty="0">
                <a:solidFill>
                  <a:srgbClr val="555555"/>
                </a:solidFill>
                <a:latin typeface="+mn-lt"/>
                <a:ea typeface="+mn-ea"/>
                <a:cs typeface="+mn-cs"/>
              </a:rPr>
              <a:t>Children must </a:t>
            </a:r>
            <a:r>
              <a:rPr lang="en-GB" sz="2000" b="1" kern="1200" dirty="0">
                <a:solidFill>
                  <a:srgbClr val="555555"/>
                </a:solidFill>
                <a:latin typeface="+mn-lt"/>
                <a:ea typeface="+mn-ea"/>
                <a:cs typeface="+mn-cs"/>
              </a:rPr>
              <a:t>have some control </a:t>
            </a:r>
            <a:r>
              <a:rPr lang="en-GB" sz="2000" kern="1200" dirty="0">
                <a:solidFill>
                  <a:srgbClr val="555555"/>
                </a:solidFill>
                <a:latin typeface="+mn-lt"/>
                <a:ea typeface="+mn-ea"/>
                <a:cs typeface="+mn-cs"/>
              </a:rPr>
              <a:t>over the direction of their learning;</a:t>
            </a:r>
          </a:p>
          <a:p>
            <a:pPr marL="768096" lvl="2" defTabSz="384048">
              <a:lnSpc>
                <a:spcPct val="90000"/>
              </a:lnSpc>
              <a:spcAft>
                <a:spcPts val="504"/>
              </a:spcAft>
            </a:pPr>
            <a:r>
              <a:rPr lang="en-GB" sz="2000" kern="1200" dirty="0">
                <a:solidFill>
                  <a:srgbClr val="555555"/>
                </a:solidFill>
                <a:latin typeface="+mn-lt"/>
                <a:ea typeface="+mn-ea"/>
                <a:cs typeface="+mn-cs"/>
              </a:rPr>
              <a:t>Children must be able to </a:t>
            </a:r>
            <a:r>
              <a:rPr lang="en-GB" sz="2000" b="1" kern="1200" dirty="0">
                <a:solidFill>
                  <a:srgbClr val="555555"/>
                </a:solidFill>
                <a:latin typeface="+mn-lt"/>
                <a:ea typeface="+mn-ea"/>
                <a:cs typeface="+mn-cs"/>
              </a:rPr>
              <a:t>learn through experiences </a:t>
            </a:r>
            <a:r>
              <a:rPr lang="en-GB" sz="2000" kern="1200" dirty="0">
                <a:solidFill>
                  <a:srgbClr val="555555"/>
                </a:solidFill>
                <a:latin typeface="+mn-lt"/>
                <a:ea typeface="+mn-ea"/>
                <a:cs typeface="+mn-cs"/>
              </a:rPr>
              <a:t>of touching, moving, listening, and observing;</a:t>
            </a:r>
          </a:p>
          <a:p>
            <a:pPr marL="768096" lvl="2" defTabSz="384048">
              <a:lnSpc>
                <a:spcPct val="90000"/>
              </a:lnSpc>
              <a:spcAft>
                <a:spcPts val="504"/>
              </a:spcAft>
            </a:pPr>
            <a:r>
              <a:rPr lang="en-GB" sz="2000" kern="1200" dirty="0">
                <a:solidFill>
                  <a:srgbClr val="555555"/>
                </a:solidFill>
                <a:latin typeface="+mn-lt"/>
                <a:ea typeface="+mn-ea"/>
                <a:cs typeface="+mn-cs"/>
              </a:rPr>
              <a:t>Children </a:t>
            </a:r>
            <a:r>
              <a:rPr lang="en-GB" sz="2000" b="1" kern="1200" dirty="0">
                <a:solidFill>
                  <a:srgbClr val="555555"/>
                </a:solidFill>
                <a:latin typeface="+mn-lt"/>
                <a:ea typeface="+mn-ea"/>
                <a:cs typeface="+mn-cs"/>
              </a:rPr>
              <a:t>have a relationship with other children and with material items </a:t>
            </a:r>
            <a:r>
              <a:rPr lang="en-GB" sz="2000" kern="1200" dirty="0">
                <a:solidFill>
                  <a:srgbClr val="555555"/>
                </a:solidFill>
                <a:latin typeface="+mn-lt"/>
                <a:ea typeface="+mn-ea"/>
                <a:cs typeface="+mn-cs"/>
              </a:rPr>
              <a:t>in the world that children must be allowed to explore;</a:t>
            </a:r>
          </a:p>
          <a:p>
            <a:pPr marL="768096" lvl="2" defTabSz="384048">
              <a:lnSpc>
                <a:spcPct val="90000"/>
              </a:lnSpc>
              <a:spcAft>
                <a:spcPts val="504"/>
              </a:spcAft>
            </a:pPr>
            <a:r>
              <a:rPr lang="en-GB" sz="2000" kern="1200" dirty="0">
                <a:solidFill>
                  <a:srgbClr val="555555"/>
                </a:solidFill>
                <a:latin typeface="+mn-lt"/>
                <a:ea typeface="+mn-ea"/>
                <a:cs typeface="+mn-cs"/>
              </a:rPr>
              <a:t>Children must have endless ways and </a:t>
            </a:r>
            <a:r>
              <a:rPr lang="en-GB" sz="2000" b="1" kern="1200" dirty="0">
                <a:solidFill>
                  <a:srgbClr val="555555"/>
                </a:solidFill>
                <a:latin typeface="+mn-lt"/>
                <a:ea typeface="+mn-ea"/>
                <a:cs typeface="+mn-cs"/>
              </a:rPr>
              <a:t>opportunities to express themselves.</a:t>
            </a:r>
          </a:p>
          <a:p>
            <a:pPr marL="768096" lvl="2" defTabSz="384048">
              <a:lnSpc>
                <a:spcPct val="90000"/>
              </a:lnSpc>
              <a:spcAft>
                <a:spcPts val="504"/>
              </a:spcAft>
            </a:pPr>
            <a:r>
              <a:rPr lang="en-GB" sz="2000" b="1" kern="1200" dirty="0">
                <a:solidFill>
                  <a:srgbClr val="555555"/>
                </a:solidFill>
                <a:latin typeface="+mn-lt"/>
                <a:ea typeface="+mn-ea"/>
                <a:cs typeface="+mn-cs"/>
              </a:rPr>
              <a:t>Teacher </a:t>
            </a:r>
            <a:r>
              <a:rPr lang="en-GB" sz="2000" kern="1200" dirty="0">
                <a:solidFill>
                  <a:srgbClr val="555555"/>
                </a:solidFill>
                <a:latin typeface="+mn-lt"/>
                <a:ea typeface="+mn-ea"/>
                <a:cs typeface="+mn-cs"/>
              </a:rPr>
              <a:t>listen, observe, provide experiences and explore ideas with children</a:t>
            </a:r>
          </a:p>
          <a:p>
            <a:pPr marL="768096" lvl="2" defTabSz="384048">
              <a:lnSpc>
                <a:spcPct val="90000"/>
              </a:lnSpc>
              <a:spcAft>
                <a:spcPts val="504"/>
              </a:spcAft>
            </a:pPr>
            <a:r>
              <a:rPr lang="en-GB" sz="2000" b="1" kern="1200" dirty="0">
                <a:solidFill>
                  <a:srgbClr val="555555"/>
                </a:solidFill>
                <a:latin typeface="+mn-lt"/>
                <a:ea typeface="+mn-ea"/>
                <a:cs typeface="+mn-cs"/>
              </a:rPr>
              <a:t>Community involvement and participation in community are crucial to Reggio</a:t>
            </a:r>
          </a:p>
          <a:p>
            <a:pPr marL="384048" lvl="1" defTabSz="384048">
              <a:lnSpc>
                <a:spcPct val="90000"/>
              </a:lnSpc>
            </a:pPr>
            <a:endParaRPr lang="en-GB" sz="1300" kern="1200" dirty="0">
              <a:solidFill>
                <a:srgbClr val="555555"/>
              </a:solidFill>
              <a:latin typeface="+mn-lt"/>
              <a:ea typeface="+mn-ea"/>
              <a:cs typeface="+mn-cs"/>
            </a:endParaRPr>
          </a:p>
          <a:p>
            <a:pPr lvl="3">
              <a:lnSpc>
                <a:spcPct val="90000"/>
              </a:lnSpc>
            </a:pPr>
            <a:endParaRPr lang="en-GB" sz="1300" dirty="0"/>
          </a:p>
        </p:txBody>
      </p:sp>
    </p:spTree>
    <p:extLst>
      <p:ext uri="{BB962C8B-B14F-4D97-AF65-F5344CB8AC3E}">
        <p14:creationId xmlns:p14="http://schemas.microsoft.com/office/powerpoint/2010/main" val="25409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7A8C-7918-4E29-9B6B-3D897AC3BDF0}"/>
              </a:ext>
            </a:extLst>
          </p:cNvPr>
          <p:cNvSpPr>
            <a:spLocks noGrp="1"/>
          </p:cNvSpPr>
          <p:nvPr>
            <p:ph type="title"/>
          </p:nvPr>
        </p:nvSpPr>
        <p:spPr>
          <a:xfrm>
            <a:off x="809625" y="785545"/>
            <a:ext cx="5116785" cy="614000"/>
          </a:xfrm>
        </p:spPr>
        <p:txBody>
          <a:bodyPr/>
          <a:lstStyle/>
          <a:p>
            <a:r>
              <a:rPr lang="en-GB" dirty="0"/>
              <a:t>Reggio Emilia; Boulogne Italy</a:t>
            </a:r>
          </a:p>
        </p:txBody>
      </p:sp>
      <p:sp>
        <p:nvSpPr>
          <p:cNvPr id="3" name="Text Placeholder 2">
            <a:extLst>
              <a:ext uri="{FF2B5EF4-FFF2-40B4-BE49-F238E27FC236}">
                <a16:creationId xmlns:a16="http://schemas.microsoft.com/office/drawing/2014/main" id="{858F6849-B9F9-4C3F-9FE2-06B606D31778}"/>
              </a:ext>
            </a:extLst>
          </p:cNvPr>
          <p:cNvSpPr>
            <a:spLocks noGrp="1"/>
          </p:cNvSpPr>
          <p:nvPr>
            <p:ph type="body" idx="1"/>
          </p:nvPr>
        </p:nvSpPr>
        <p:spPr>
          <a:xfrm>
            <a:off x="609600" y="1895866"/>
            <a:ext cx="7191375" cy="4333483"/>
          </a:xfrm>
        </p:spPr>
        <p:txBody>
          <a:bodyPr/>
          <a:lstStyle/>
          <a:p>
            <a:pPr marL="121920" indent="0">
              <a:buNone/>
            </a:pPr>
            <a:r>
              <a:rPr lang="en-GB" dirty="0"/>
              <a:t>Led by Loris  </a:t>
            </a:r>
            <a:r>
              <a:rPr lang="en-GB" dirty="0" err="1"/>
              <a:t>Mallaguzzi</a:t>
            </a:r>
            <a:r>
              <a:rPr lang="en-GB" dirty="0"/>
              <a:t> following WWII to promote independent thinking, children’s voice, creativity. </a:t>
            </a:r>
          </a:p>
          <a:p>
            <a:pPr marL="121920" indent="0">
              <a:buNone/>
            </a:pPr>
            <a:r>
              <a:rPr lang="en-GB" dirty="0">
                <a:hlinkClick r:id="rId2"/>
              </a:rPr>
              <a:t>https://www.youtube.com/watch?v=xaMHusQjvV8</a:t>
            </a:r>
            <a:endParaRPr lang="en-GB" dirty="0"/>
          </a:p>
          <a:p>
            <a:r>
              <a:rPr lang="en-GB" dirty="0"/>
              <a:t>Develops children’s project ideas</a:t>
            </a:r>
          </a:p>
          <a:p>
            <a:r>
              <a:rPr lang="en-GB" dirty="0"/>
              <a:t>Develops children’s observational and process skills through artist guides.</a:t>
            </a:r>
          </a:p>
          <a:p>
            <a:r>
              <a:rPr lang="en-GB" dirty="0"/>
              <a:t>Gives space and time to develop projects.</a:t>
            </a:r>
          </a:p>
        </p:txBody>
      </p:sp>
      <p:pic>
        <p:nvPicPr>
          <p:cNvPr id="2052" name="Picture 4" descr="Buy Loris Malaguzzi and the Schools of Reggio Emilia: A selection of his  writings and speeches, 1945-1993 (Contesting Early Childhood) Book Online  at Low Prices in India | Loris Malaguzzi and the">
            <a:extLst>
              <a:ext uri="{FF2B5EF4-FFF2-40B4-BE49-F238E27FC236}">
                <a16:creationId xmlns:a16="http://schemas.microsoft.com/office/drawing/2014/main" id="{F7E2943D-1ADF-4D89-9DD0-C5D42DBD6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7" y="1092545"/>
            <a:ext cx="3151479" cy="4722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F0DE08-ED91-42D3-828E-390EB9B38495}"/>
              </a:ext>
            </a:extLst>
          </p:cNvPr>
          <p:cNvSpPr txBox="1"/>
          <p:nvPr/>
        </p:nvSpPr>
        <p:spPr>
          <a:xfrm>
            <a:off x="2078840" y="6337934"/>
            <a:ext cx="8452776" cy="350865"/>
          </a:xfrm>
          <a:prstGeom prst="rect">
            <a:avLst/>
          </a:prstGeom>
          <a:solidFill>
            <a:schemeClr val="bg1"/>
          </a:solidFill>
        </p:spPr>
        <p:txBody>
          <a:bodyPr wrap="square">
            <a:spAutoFit/>
          </a:bodyPr>
          <a:lstStyle/>
          <a:p>
            <a:pPr algn="r"/>
            <a:r>
              <a:rPr lang="en-GB" sz="1680" dirty="0">
                <a:hlinkClick r:id="rId4"/>
              </a:rPr>
              <a:t>https://www.reggiochildren.it/en/reggio-emilia-approach/timeline-en/</a:t>
            </a:r>
            <a:endParaRPr lang="en-GB" sz="1680" dirty="0"/>
          </a:p>
        </p:txBody>
      </p:sp>
      <p:sp>
        <p:nvSpPr>
          <p:cNvPr id="4" name="Lightning Bolt 3">
            <a:extLst>
              <a:ext uri="{FF2B5EF4-FFF2-40B4-BE49-F238E27FC236}">
                <a16:creationId xmlns:a16="http://schemas.microsoft.com/office/drawing/2014/main" id="{026F9C88-29D2-E298-D8B7-78E1A522C75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ED09CDDE-66C6-8C02-952D-855CBAC2345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69A1072A-E101-22F1-CDDF-6272BA5FA28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ightning Bolt 6">
            <a:extLst>
              <a:ext uri="{FF2B5EF4-FFF2-40B4-BE49-F238E27FC236}">
                <a16:creationId xmlns:a16="http://schemas.microsoft.com/office/drawing/2014/main" id="{7DCA2F71-A6DC-CA9F-D509-A437068CC8F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861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EE959AB-D2B7-B9D0-CBEB-D91DC57BAA41}"/>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Bef>
                <a:spcPct val="0"/>
              </a:spcBef>
            </a:pPr>
            <a:endParaRPr lang="en-US" sz="4200" b="0" i="0" kern="120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0159766F-0409-B962-B361-E579D1C88CFE}"/>
              </a:ext>
            </a:extLst>
          </p:cNvPr>
          <p:cNvSpPr>
            <a:spLocks noGrp="1"/>
          </p:cNvSpPr>
          <p:nvPr>
            <p:ph type="body" idx="1"/>
          </p:nvPr>
        </p:nvSpPr>
        <p:spPr>
          <a:xfrm>
            <a:off x="4975861" y="804671"/>
            <a:ext cx="6399930" cy="2891029"/>
          </a:xfrm>
        </p:spPr>
        <p:txBody>
          <a:bodyPr vert="horz" lIns="91440" tIns="45720" rIns="91440" bIns="45720" rtlCol="0" anchor="ctr">
            <a:normAutofit/>
          </a:bodyPr>
          <a:lstStyle/>
          <a:p>
            <a:pPr>
              <a:spcBef>
                <a:spcPts val="1000"/>
              </a:spcBef>
              <a:buSzPct val="80000"/>
              <a:buFont typeface="Wingdings 3" charset="2"/>
              <a:buChar char=""/>
            </a:pPr>
            <a:r>
              <a:rPr lang="en-US" dirty="0">
                <a:effectLst/>
              </a:rPr>
              <a:t>Smidt, S. (2013) Introducing </a:t>
            </a:r>
            <a:r>
              <a:rPr lang="en-US" dirty="0" err="1">
                <a:effectLst/>
              </a:rPr>
              <a:t>malaguzzi</a:t>
            </a:r>
            <a:r>
              <a:rPr lang="en-US" dirty="0">
                <a:effectLst/>
              </a:rPr>
              <a:t> : exploring the life and work of </a:t>
            </a:r>
            <a:r>
              <a:rPr lang="en-US" dirty="0" err="1">
                <a:effectLst/>
              </a:rPr>
              <a:t>reggio</a:t>
            </a:r>
            <a:r>
              <a:rPr lang="en-US" dirty="0">
                <a:effectLst/>
              </a:rPr>
              <a:t> </a:t>
            </a:r>
            <a:r>
              <a:rPr lang="en-US" dirty="0" err="1">
                <a:effectLst/>
              </a:rPr>
              <a:t>emilia's</a:t>
            </a:r>
            <a:r>
              <a:rPr lang="en-US" dirty="0">
                <a:effectLst/>
              </a:rPr>
              <a:t> founding father. Milton Park, Abingdon, Oxon: Routledge.</a:t>
            </a:r>
            <a:endParaRPr lang="en-US" dirty="0"/>
          </a:p>
        </p:txBody>
      </p:sp>
      <p:sp>
        <p:nvSpPr>
          <p:cNvPr id="4" name="Lightning Bolt 3">
            <a:extLst>
              <a:ext uri="{FF2B5EF4-FFF2-40B4-BE49-F238E27FC236}">
                <a16:creationId xmlns:a16="http://schemas.microsoft.com/office/drawing/2014/main" id="{1F39A553-FC71-4630-E5D5-84F41C8F8DC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631575E-A471-44CB-A63B-4C9A36D43BC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a:extLst>
              <a:ext uri="{FF2B5EF4-FFF2-40B4-BE49-F238E27FC236}">
                <a16:creationId xmlns:a16="http://schemas.microsoft.com/office/drawing/2014/main" id="{0CF81951-0875-9354-5942-899EAFCD8F3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ightning Bolt 6">
            <a:extLst>
              <a:ext uri="{FF2B5EF4-FFF2-40B4-BE49-F238E27FC236}">
                <a16:creationId xmlns:a16="http://schemas.microsoft.com/office/drawing/2014/main" id="{42C3BFE8-7722-E3A9-5209-3330D382434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23598E9-64F6-2402-8C05-D68A1C047526}"/>
              </a:ext>
            </a:extLst>
          </p:cNvPr>
          <p:cNvPicPr>
            <a:picLocks noChangeAspect="1"/>
          </p:cNvPicPr>
          <p:nvPr/>
        </p:nvPicPr>
        <p:blipFill>
          <a:blip r:embed="rId7"/>
          <a:stretch>
            <a:fillRect/>
          </a:stretch>
        </p:blipFill>
        <p:spPr>
          <a:xfrm>
            <a:off x="994061" y="1035311"/>
            <a:ext cx="3146787" cy="4778455"/>
          </a:xfrm>
          <a:prstGeom prst="rect">
            <a:avLst/>
          </a:prstGeom>
        </p:spPr>
      </p:pic>
      <p:sp>
        <p:nvSpPr>
          <p:cNvPr id="8" name="Subtitle 2">
            <a:extLst>
              <a:ext uri="{FF2B5EF4-FFF2-40B4-BE49-F238E27FC236}">
                <a16:creationId xmlns:a16="http://schemas.microsoft.com/office/drawing/2014/main" id="{FBB2D606-63BF-8DEA-A3B0-978077F06CFE}"/>
              </a:ext>
            </a:extLst>
          </p:cNvPr>
          <p:cNvSpPr txBox="1">
            <a:spLocks/>
          </p:cNvSpPr>
          <p:nvPr/>
        </p:nvSpPr>
        <p:spPr>
          <a:xfrm>
            <a:off x="4843207" y="5500915"/>
            <a:ext cx="7433891" cy="7255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288036" indent="-288036" defTabSz="384048">
              <a:spcBef>
                <a:spcPts val="840"/>
              </a:spcBef>
            </a:pPr>
            <a:r>
              <a:rPr lang="en-GB" sz="1680" b="0" i="0" kern="1200" dirty="0">
                <a:latin typeface="+mj-lt"/>
                <a:ea typeface="+mj-ea"/>
                <a:cs typeface="+mj-cs"/>
                <a:hlinkClick r:id="rId8">
                  <a:extLst>
                    <a:ext uri="{A12FA001-AC4F-418D-AE19-62706E023703}">
                      <ahyp:hlinkClr xmlns:ahyp="http://schemas.microsoft.com/office/drawing/2018/hyperlinkcolor" val="tx"/>
                    </a:ext>
                  </a:extLst>
                </a:hlinkClick>
              </a:rPr>
              <a:t>From Reggio Emilia to West Midlands - YouTube</a:t>
            </a:r>
            <a:endParaRPr lang="en-GB" dirty="0"/>
          </a:p>
        </p:txBody>
      </p:sp>
      <p:sp>
        <p:nvSpPr>
          <p:cNvPr id="11" name="TextBox 10">
            <a:extLst>
              <a:ext uri="{FF2B5EF4-FFF2-40B4-BE49-F238E27FC236}">
                <a16:creationId xmlns:a16="http://schemas.microsoft.com/office/drawing/2014/main" id="{B3A729F6-FB2C-DBF7-6124-9E9A2DE8242A}"/>
              </a:ext>
            </a:extLst>
          </p:cNvPr>
          <p:cNvSpPr txBox="1"/>
          <p:nvPr/>
        </p:nvSpPr>
        <p:spPr>
          <a:xfrm>
            <a:off x="4779041" y="3351937"/>
            <a:ext cx="6138862" cy="1754326"/>
          </a:xfrm>
          <a:prstGeom prst="rect">
            <a:avLst/>
          </a:prstGeom>
          <a:noFill/>
        </p:spPr>
        <p:txBody>
          <a:bodyPr wrap="square">
            <a:spAutoFit/>
          </a:bodyPr>
          <a:lstStyle/>
          <a:p>
            <a:pPr algn="l">
              <a:buFont typeface="Arial" panose="020B0604020202020204" pitchFamily="34" charset="0"/>
              <a:buChar char="•"/>
            </a:pPr>
            <a:r>
              <a:rPr lang="en-GB" b="0" i="0" dirty="0">
                <a:effectLst/>
                <a:latin typeface="source-sans-3"/>
              </a:rPr>
              <a:t>How are the principles outlined above realised in practice?</a:t>
            </a:r>
          </a:p>
          <a:p>
            <a:pPr algn="l">
              <a:buFont typeface="Arial" panose="020B0604020202020204" pitchFamily="34" charset="0"/>
              <a:buChar char="•"/>
            </a:pPr>
            <a:r>
              <a:rPr lang="en-GB" b="0" i="0" dirty="0">
                <a:effectLst/>
                <a:latin typeface="source-sans-3"/>
              </a:rPr>
              <a:t>What is the role of the </a:t>
            </a:r>
            <a:r>
              <a:rPr lang="en-GB" b="0" i="0" dirty="0" err="1">
                <a:effectLst/>
                <a:latin typeface="source-sans-3"/>
              </a:rPr>
              <a:t>pedagogisti</a:t>
            </a:r>
            <a:r>
              <a:rPr lang="en-GB" b="0" i="0" dirty="0">
                <a:effectLst/>
                <a:latin typeface="source-sans-3"/>
              </a:rPr>
              <a:t> in supporting children’s learning?</a:t>
            </a:r>
          </a:p>
          <a:p>
            <a:pPr algn="l">
              <a:buFont typeface="Arial" panose="020B0604020202020204" pitchFamily="34" charset="0"/>
              <a:buChar char="•"/>
            </a:pPr>
            <a:r>
              <a:rPr lang="en-GB" b="0" i="0" dirty="0">
                <a:effectLst/>
                <a:latin typeface="source-sans-3"/>
              </a:rPr>
              <a:t>How are projects developed with the children and what do </a:t>
            </a:r>
            <a:r>
              <a:rPr lang="en-GB" b="0" i="0" dirty="0" err="1">
                <a:effectLst/>
                <a:latin typeface="source-sans-3"/>
              </a:rPr>
              <a:t>Atelierista’s</a:t>
            </a:r>
            <a:r>
              <a:rPr lang="en-GB" b="0" i="0" dirty="0">
                <a:effectLst/>
                <a:latin typeface="source-sans-3"/>
              </a:rPr>
              <a:t> do?</a:t>
            </a:r>
          </a:p>
          <a:p>
            <a:pPr algn="l">
              <a:buFont typeface="Arial" panose="020B0604020202020204" pitchFamily="34" charset="0"/>
              <a:buChar char="•"/>
            </a:pPr>
            <a:r>
              <a:rPr lang="en-GB" b="0" i="0" dirty="0">
                <a:effectLst/>
                <a:latin typeface="source-sans-3"/>
              </a:rPr>
              <a:t>What is the nature of the learning environment?</a:t>
            </a:r>
          </a:p>
        </p:txBody>
      </p:sp>
    </p:spTree>
    <p:extLst>
      <p:ext uri="{BB962C8B-B14F-4D97-AF65-F5344CB8AC3E}">
        <p14:creationId xmlns:p14="http://schemas.microsoft.com/office/powerpoint/2010/main" val="56197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59C686F-D0E3-8A41-4791-5AEEBA6DC851}"/>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spcBef>
                <a:spcPct val="0"/>
              </a:spcBef>
            </a:pPr>
            <a:r>
              <a:rPr lang="en-US" b="0" i="0" kern="1200">
                <a:solidFill>
                  <a:srgbClr val="FFFFFF"/>
                </a:solidFill>
                <a:latin typeface="+mj-lt"/>
                <a:ea typeface="+mj-ea"/>
                <a:cs typeface="+mj-cs"/>
              </a:rPr>
              <a:t>References</a:t>
            </a:r>
          </a:p>
        </p:txBody>
      </p:sp>
      <p:sp>
        <p:nvSpPr>
          <p:cNvPr id="3" name="Text Placeholder 2">
            <a:extLst>
              <a:ext uri="{FF2B5EF4-FFF2-40B4-BE49-F238E27FC236}">
                <a16:creationId xmlns:a16="http://schemas.microsoft.com/office/drawing/2014/main" id="{B0C2BAF1-8723-0B5C-EBAC-8D9CBA8F0916}"/>
              </a:ext>
            </a:extLst>
          </p:cNvPr>
          <p:cNvSpPr>
            <a:spLocks noGrp="1"/>
          </p:cNvSpPr>
          <p:nvPr>
            <p:ph type="body" idx="1"/>
          </p:nvPr>
        </p:nvSpPr>
        <p:spPr>
          <a:xfrm>
            <a:off x="1103312" y="2763520"/>
            <a:ext cx="8946541" cy="3484879"/>
          </a:xfrm>
        </p:spPr>
        <p:txBody>
          <a:bodyPr vert="horz" lIns="91440" tIns="45720" rIns="91440" bIns="45720" rtlCol="0">
            <a:normAutofit lnSpcReduction="10000"/>
          </a:bodyPr>
          <a:lstStyle/>
          <a:p>
            <a:pPr>
              <a:spcBef>
                <a:spcPts val="1000"/>
              </a:spcBef>
              <a:buSzPct val="80000"/>
              <a:buFont typeface="Wingdings 3" charset="2"/>
              <a:buChar char=""/>
            </a:pPr>
            <a:r>
              <a:rPr lang="en-GB" dirty="0"/>
              <a:t>Smidt, S. (2013) Introducing Malaguzzi : exploring the life and work of Reggio Emilia's founding father. Milton Park, Abingdon, Oxon: Routledge.</a:t>
            </a:r>
          </a:p>
          <a:p>
            <a:pPr>
              <a:spcBef>
                <a:spcPts val="1000"/>
              </a:spcBef>
              <a:buSzPct val="80000"/>
              <a:buFont typeface="Wingdings 3" charset="2"/>
              <a:buChar char=""/>
            </a:pPr>
            <a:r>
              <a:rPr lang="en-GB" dirty="0" err="1"/>
              <a:t>Taguma</a:t>
            </a:r>
            <a:r>
              <a:rPr lang="en-GB" dirty="0"/>
              <a:t>, </a:t>
            </a:r>
            <a:r>
              <a:rPr lang="en-GB" dirty="0" err="1"/>
              <a:t>Litjens</a:t>
            </a:r>
            <a:r>
              <a:rPr lang="en-GB" dirty="0"/>
              <a:t> and </a:t>
            </a:r>
            <a:r>
              <a:rPr lang="en-GB" dirty="0" err="1"/>
              <a:t>Makowieck</a:t>
            </a:r>
            <a:r>
              <a:rPr lang="en-GB" dirty="0"/>
              <a:t> (2012) Starting Strong New Zealand ; New York: OECD online avai</a:t>
            </a:r>
            <a:r>
              <a:rPr lang="en-GB" dirty="0">
                <a:hlinkClick r:id="rId6"/>
              </a:rPr>
              <a:t>l</a:t>
            </a:r>
            <a:r>
              <a:rPr lang="en-GB" dirty="0"/>
              <a:t>able at </a:t>
            </a:r>
            <a:r>
              <a:rPr lang="en-GB" dirty="0">
                <a:hlinkClick r:id="rId6"/>
              </a:rPr>
              <a:t>Quality Matters in Early Childhood Education and Care: New Zealand 2012 | Quality Matters in Early Childhood Education and Care | OECD </a:t>
            </a:r>
            <a:r>
              <a:rPr lang="en-GB" dirty="0" err="1">
                <a:hlinkClick r:id="rId6"/>
              </a:rPr>
              <a:t>iLibrary</a:t>
            </a:r>
            <a:r>
              <a:rPr lang="en-GB" dirty="0">
                <a:hlinkClick r:id="rId6"/>
              </a:rPr>
              <a:t> (oecd-ilibrary.org)</a:t>
            </a:r>
            <a:r>
              <a:rPr lang="en-GB" dirty="0"/>
              <a:t> </a:t>
            </a:r>
          </a:p>
          <a:p>
            <a:pPr>
              <a:spcBef>
                <a:spcPts val="1000"/>
              </a:spcBef>
              <a:buSzPct val="80000"/>
              <a:buFont typeface="Wingdings 3" charset="2"/>
              <a:buChar char=""/>
            </a:pPr>
            <a:r>
              <a:rPr lang="en-GB" dirty="0"/>
              <a:t>Accessed 05/12/23</a:t>
            </a:r>
          </a:p>
          <a:p>
            <a:pPr>
              <a:spcBef>
                <a:spcPts val="1000"/>
              </a:spcBef>
              <a:buSzPct val="80000"/>
              <a:buFont typeface="Wingdings 3" charset="2"/>
              <a:buChar char=""/>
            </a:pPr>
            <a:endParaRPr lang="en-US" dirty="0"/>
          </a:p>
        </p:txBody>
      </p:sp>
    </p:spTree>
    <p:extLst>
      <p:ext uri="{BB962C8B-B14F-4D97-AF65-F5344CB8AC3E}">
        <p14:creationId xmlns:p14="http://schemas.microsoft.com/office/powerpoint/2010/main" val="368136749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RESGUID" val="6b26e349-1a03-4c83-9f22-4f15678ef7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925</TotalTime>
  <Words>849</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source-sans-3</vt:lpstr>
      <vt:lpstr>Wingdings 3</vt:lpstr>
      <vt:lpstr>Ion</vt:lpstr>
      <vt:lpstr>Promoting children’s creativity</vt:lpstr>
      <vt:lpstr>Current Thinking on young children’s learning</vt:lpstr>
      <vt:lpstr>Starting Strong New Zealand  (Taguma, Litjens and Makowieck 2012. p17)</vt:lpstr>
      <vt:lpstr>Starting Strong New Zealand  (Taguma, Litjens and Makowieck 2012. p17)</vt:lpstr>
      <vt:lpstr>PowerPoint Presentation</vt:lpstr>
      <vt:lpstr>PowerPoint Presentation</vt:lpstr>
      <vt:lpstr>Reggio Emilia; Boulogne Italy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children’s creativity</dc:title>
  <dc:creator>Martin Needham</dc:creator>
  <cp:lastModifiedBy>Martin Needham</cp:lastModifiedBy>
  <cp:revision>2</cp:revision>
  <dcterms:created xsi:type="dcterms:W3CDTF">2023-09-30T21:10:22Z</dcterms:created>
  <dcterms:modified xsi:type="dcterms:W3CDTF">2023-12-05T09:08:50Z</dcterms:modified>
</cp:coreProperties>
</file>