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760" r:id="rId2"/>
    <p:sldId id="256" r:id="rId3"/>
    <p:sldId id="750" r:id="rId4"/>
    <p:sldId id="757" r:id="rId5"/>
    <p:sldId id="758" r:id="rId6"/>
    <p:sldId id="755" r:id="rId7"/>
    <p:sldId id="756" r:id="rId8"/>
    <p:sldId id="270" r:id="rId9"/>
    <p:sldId id="752" r:id="rId10"/>
    <p:sldId id="754" r:id="rId11"/>
    <p:sldId id="751" r:id="rId12"/>
    <p:sldId id="759" r:id="rId13"/>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93" d="100"/>
          <a:sy n="93" d="100"/>
        </p:scale>
        <p:origin x="513"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_rels/data1.xml.rels><?xml version="1.0" encoding="UTF-8" standalone="yes"?>
<Relationships xmlns="http://schemas.openxmlformats.org/package/2006/relationships"><Relationship Id="rId2" Type="http://schemas.openxmlformats.org/officeDocument/2006/relationships/hyperlink" Target="https://stummuac-my.sharepoint.com/:w:/g/personal/55113224_ad_mmu_ac_uk/Eaa-Q_XjjulAm5o0Y0xgiRsB2i80AY7AqLzV72Zq2B8Sew?email=N.Wild%40mmu.ac.uk&amp;e=1ewHlE" TargetMode="External"/><Relationship Id="rId1" Type="http://schemas.openxmlformats.org/officeDocument/2006/relationships/hyperlink" Target="https://www.youtube.com/watch?v=2RutPXAwy8w"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stummuac-my.sharepoint.com/:w:/g/personal/55113224_ad_mmu_ac_uk/Eaa-Q_XjjulAm5o0Y0xgiRsB2i80AY7AqLzV72Zq2B8Sew?email=N.Wild%40mmu.ac.uk&amp;e=1ewHlE" TargetMode="External"/><Relationship Id="rId1" Type="http://schemas.openxmlformats.org/officeDocument/2006/relationships/hyperlink" Target="https://www.youtube.com/watch?v=2RutPXAwy8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20B7C-101F-41FE-8A63-46E72A176E08}"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78F0E870-50C9-4656-9B08-B80056DF25C1}">
      <dgm:prSet/>
      <dgm:spPr/>
      <dgm:t>
        <a:bodyPr/>
        <a:lstStyle/>
        <a:p>
          <a:r>
            <a:rPr lang="en-GB" b="0" i="0"/>
            <a:t>Plan Do Review can look very different with different age groups and as practiced by different adults something which is intended to empower children can become very controlling. Compare these two videos illustrate different interpretations of the High Scope approach this will help you think about the idea of developmentally appropriate practice.</a:t>
          </a:r>
          <a:endParaRPr lang="en-US"/>
        </a:p>
      </dgm:t>
    </dgm:pt>
    <dgm:pt modelId="{E0CB3251-1DF3-4786-9AEC-8B907C5D25C7}" type="parTrans" cxnId="{2E5A1FE2-4900-41F4-B606-FE6842BF9896}">
      <dgm:prSet/>
      <dgm:spPr/>
      <dgm:t>
        <a:bodyPr/>
        <a:lstStyle/>
        <a:p>
          <a:endParaRPr lang="en-US"/>
        </a:p>
      </dgm:t>
    </dgm:pt>
    <dgm:pt modelId="{FC782A91-4920-4957-8EB9-1BB5FCED6468}" type="sibTrans" cxnId="{2E5A1FE2-4900-41F4-B606-FE6842BF9896}">
      <dgm:prSet/>
      <dgm:spPr/>
      <dgm:t>
        <a:bodyPr/>
        <a:lstStyle/>
        <a:p>
          <a:endParaRPr lang="en-US"/>
        </a:p>
      </dgm:t>
    </dgm:pt>
    <dgm:pt modelId="{50E309CA-607F-45ED-92E4-B7A26C32DED6}">
      <dgm:prSet/>
      <dgm:spPr/>
      <dgm:t>
        <a:bodyPr/>
        <a:lstStyle/>
        <a:p>
          <a:r>
            <a:rPr lang="en-GB" b="0" i="0"/>
            <a:t>Watch the two videos (linked on the slide)  </a:t>
          </a:r>
          <a:r>
            <a:rPr lang="en-GB" b="0" i="0" u="sng"/>
            <a:t>plan do review preschool </a:t>
          </a:r>
          <a:r>
            <a:rPr lang="en-GB" b="0" i="0"/>
            <a:t>. Paying attention to how the adults are helping the children to choose, develop and reflect on activities. </a:t>
          </a:r>
          <a:r>
            <a:rPr lang="en-GB" b="0" i="0" u="sng">
              <a:hlinkClick xmlns:r="http://schemas.openxmlformats.org/officeDocument/2006/relationships" r:id="rId1"/>
            </a:rPr>
            <a:t>TeachingMinute: Plan, Do, Review </a:t>
          </a:r>
          <a:r>
            <a:rPr lang="en-GB" b="0" i="0"/>
            <a:t>continue to pay attention to how the adults help the children to choose, develop and reflect on activities.</a:t>
          </a:r>
          <a:endParaRPr lang="en-US"/>
        </a:p>
      </dgm:t>
    </dgm:pt>
    <dgm:pt modelId="{DB09EF84-CC7B-48DC-8215-8ABAD0116135}" type="parTrans" cxnId="{F4037D7B-6994-42A4-A727-273B5317B2EF}">
      <dgm:prSet/>
      <dgm:spPr/>
      <dgm:t>
        <a:bodyPr/>
        <a:lstStyle/>
        <a:p>
          <a:endParaRPr lang="en-US"/>
        </a:p>
      </dgm:t>
    </dgm:pt>
    <dgm:pt modelId="{C571DFE3-23A5-47B4-A058-8DA4AD743CD8}" type="sibTrans" cxnId="{F4037D7B-6994-42A4-A727-273B5317B2EF}">
      <dgm:prSet/>
      <dgm:spPr/>
      <dgm:t>
        <a:bodyPr/>
        <a:lstStyle/>
        <a:p>
          <a:endParaRPr lang="en-US"/>
        </a:p>
      </dgm:t>
    </dgm:pt>
    <dgm:pt modelId="{AE648416-A5CF-4AE6-BC06-3547EE74D9E2}">
      <dgm:prSet/>
      <dgm:spPr/>
      <dgm:t>
        <a:bodyPr/>
        <a:lstStyle/>
        <a:p>
          <a:r>
            <a:rPr lang="en-GB" b="0" i="0"/>
            <a:t>Compare and contrast the two approaches how likely do you think they are to achieve the aim of encouraging children to be aware of an manage their own learning? How well do you think the approaches will prepare them for school? Use the observation grid to record your observations. </a:t>
          </a:r>
          <a:r>
            <a:rPr lang="en-GB" b="0" i="0" u="sng">
              <a:hlinkClick xmlns:r="http://schemas.openxmlformats.org/officeDocument/2006/relationships" r:id="rId2"/>
            </a:rPr>
            <a:t>Plan Do Review observation grid.docx</a:t>
          </a:r>
          <a:endParaRPr lang="en-US"/>
        </a:p>
      </dgm:t>
    </dgm:pt>
    <dgm:pt modelId="{972AD565-792E-40F4-B78D-7C8B78B2EDBE}" type="parTrans" cxnId="{B66D6E94-E12C-42DB-A3A6-769662B663D4}">
      <dgm:prSet/>
      <dgm:spPr/>
      <dgm:t>
        <a:bodyPr/>
        <a:lstStyle/>
        <a:p>
          <a:endParaRPr lang="en-US"/>
        </a:p>
      </dgm:t>
    </dgm:pt>
    <dgm:pt modelId="{899121D3-BB2F-42B9-8B5E-6F17D7758A4E}" type="sibTrans" cxnId="{B66D6E94-E12C-42DB-A3A6-769662B663D4}">
      <dgm:prSet/>
      <dgm:spPr/>
      <dgm:t>
        <a:bodyPr/>
        <a:lstStyle/>
        <a:p>
          <a:endParaRPr lang="en-US"/>
        </a:p>
      </dgm:t>
    </dgm:pt>
    <dgm:pt modelId="{00843864-C9FB-4126-A3C2-59F3477178D0}" type="pres">
      <dgm:prSet presAssocID="{E2B20B7C-101F-41FE-8A63-46E72A176E08}" presName="Name0" presStyleCnt="0">
        <dgm:presLayoutVars>
          <dgm:dir/>
          <dgm:resizeHandles val="exact"/>
        </dgm:presLayoutVars>
      </dgm:prSet>
      <dgm:spPr/>
    </dgm:pt>
    <dgm:pt modelId="{6974F31B-096F-416F-840F-46131B5A84CC}" type="pres">
      <dgm:prSet presAssocID="{78F0E870-50C9-4656-9B08-B80056DF25C1}" presName="node" presStyleLbl="node1" presStyleIdx="0" presStyleCnt="3">
        <dgm:presLayoutVars>
          <dgm:bulletEnabled val="1"/>
        </dgm:presLayoutVars>
      </dgm:prSet>
      <dgm:spPr/>
    </dgm:pt>
    <dgm:pt modelId="{B6E2196D-4ECF-4E21-9613-AD2B0123C9CD}" type="pres">
      <dgm:prSet presAssocID="{FC782A91-4920-4957-8EB9-1BB5FCED6468}" presName="sibTrans" presStyleLbl="sibTrans2D1" presStyleIdx="0" presStyleCnt="2"/>
      <dgm:spPr/>
    </dgm:pt>
    <dgm:pt modelId="{ECAA1DB0-F257-4388-9174-033ACF6B53E0}" type="pres">
      <dgm:prSet presAssocID="{FC782A91-4920-4957-8EB9-1BB5FCED6468}" presName="connectorText" presStyleLbl="sibTrans2D1" presStyleIdx="0" presStyleCnt="2"/>
      <dgm:spPr/>
    </dgm:pt>
    <dgm:pt modelId="{0350B674-C04F-4649-B215-33D8CEBA2DC2}" type="pres">
      <dgm:prSet presAssocID="{50E309CA-607F-45ED-92E4-B7A26C32DED6}" presName="node" presStyleLbl="node1" presStyleIdx="1" presStyleCnt="3">
        <dgm:presLayoutVars>
          <dgm:bulletEnabled val="1"/>
        </dgm:presLayoutVars>
      </dgm:prSet>
      <dgm:spPr/>
    </dgm:pt>
    <dgm:pt modelId="{F8FF2076-8593-4D1C-8720-C27B25295342}" type="pres">
      <dgm:prSet presAssocID="{C571DFE3-23A5-47B4-A058-8DA4AD743CD8}" presName="sibTrans" presStyleLbl="sibTrans2D1" presStyleIdx="1" presStyleCnt="2"/>
      <dgm:spPr/>
    </dgm:pt>
    <dgm:pt modelId="{3EFDB112-E893-43B0-9848-52044295E4B1}" type="pres">
      <dgm:prSet presAssocID="{C571DFE3-23A5-47B4-A058-8DA4AD743CD8}" presName="connectorText" presStyleLbl="sibTrans2D1" presStyleIdx="1" presStyleCnt="2"/>
      <dgm:spPr/>
    </dgm:pt>
    <dgm:pt modelId="{CAF94084-61BE-4629-9500-98C4CE95C777}" type="pres">
      <dgm:prSet presAssocID="{AE648416-A5CF-4AE6-BC06-3547EE74D9E2}" presName="node" presStyleLbl="node1" presStyleIdx="2" presStyleCnt="3">
        <dgm:presLayoutVars>
          <dgm:bulletEnabled val="1"/>
        </dgm:presLayoutVars>
      </dgm:prSet>
      <dgm:spPr/>
    </dgm:pt>
  </dgm:ptLst>
  <dgm:cxnLst>
    <dgm:cxn modelId="{13135114-65CB-46EB-AA37-31F5C9102AA1}" type="presOf" srcId="{AE648416-A5CF-4AE6-BC06-3547EE74D9E2}" destId="{CAF94084-61BE-4629-9500-98C4CE95C777}" srcOrd="0" destOrd="0" presId="urn:microsoft.com/office/officeart/2005/8/layout/process1"/>
    <dgm:cxn modelId="{A4B70622-5050-43F4-AEA4-AD1C25647AC6}" type="presOf" srcId="{FC782A91-4920-4957-8EB9-1BB5FCED6468}" destId="{B6E2196D-4ECF-4E21-9613-AD2B0123C9CD}" srcOrd="0" destOrd="0" presId="urn:microsoft.com/office/officeart/2005/8/layout/process1"/>
    <dgm:cxn modelId="{53FB5E22-2E0D-40F2-AD36-3F8193503152}" type="presOf" srcId="{C571DFE3-23A5-47B4-A058-8DA4AD743CD8}" destId="{F8FF2076-8593-4D1C-8720-C27B25295342}" srcOrd="0" destOrd="0" presId="urn:microsoft.com/office/officeart/2005/8/layout/process1"/>
    <dgm:cxn modelId="{6FB9EF34-2FFE-4B47-8501-8114DEFD33A7}" type="presOf" srcId="{C571DFE3-23A5-47B4-A058-8DA4AD743CD8}" destId="{3EFDB112-E893-43B0-9848-52044295E4B1}" srcOrd="1" destOrd="0" presId="urn:microsoft.com/office/officeart/2005/8/layout/process1"/>
    <dgm:cxn modelId="{6E1FD649-8D81-4307-A8E7-413614084AAB}" type="presOf" srcId="{50E309CA-607F-45ED-92E4-B7A26C32DED6}" destId="{0350B674-C04F-4649-B215-33D8CEBA2DC2}" srcOrd="0" destOrd="0" presId="urn:microsoft.com/office/officeart/2005/8/layout/process1"/>
    <dgm:cxn modelId="{230C9650-A1A0-469D-B425-9A1C69F8200E}" type="presOf" srcId="{FC782A91-4920-4957-8EB9-1BB5FCED6468}" destId="{ECAA1DB0-F257-4388-9174-033ACF6B53E0}" srcOrd="1" destOrd="0" presId="urn:microsoft.com/office/officeart/2005/8/layout/process1"/>
    <dgm:cxn modelId="{F4037D7B-6994-42A4-A727-273B5317B2EF}" srcId="{E2B20B7C-101F-41FE-8A63-46E72A176E08}" destId="{50E309CA-607F-45ED-92E4-B7A26C32DED6}" srcOrd="1" destOrd="0" parTransId="{DB09EF84-CC7B-48DC-8215-8ABAD0116135}" sibTransId="{C571DFE3-23A5-47B4-A058-8DA4AD743CD8}"/>
    <dgm:cxn modelId="{7A412C8F-39E8-4423-A5F7-35F7287C8EA4}" type="presOf" srcId="{78F0E870-50C9-4656-9B08-B80056DF25C1}" destId="{6974F31B-096F-416F-840F-46131B5A84CC}" srcOrd="0" destOrd="0" presId="urn:microsoft.com/office/officeart/2005/8/layout/process1"/>
    <dgm:cxn modelId="{B66D6E94-E12C-42DB-A3A6-769662B663D4}" srcId="{E2B20B7C-101F-41FE-8A63-46E72A176E08}" destId="{AE648416-A5CF-4AE6-BC06-3547EE74D9E2}" srcOrd="2" destOrd="0" parTransId="{972AD565-792E-40F4-B78D-7C8B78B2EDBE}" sibTransId="{899121D3-BB2F-42B9-8B5E-6F17D7758A4E}"/>
    <dgm:cxn modelId="{EE6125B1-E244-4B6C-82A5-0A6AD9565AF0}" type="presOf" srcId="{E2B20B7C-101F-41FE-8A63-46E72A176E08}" destId="{00843864-C9FB-4126-A3C2-59F3477178D0}" srcOrd="0" destOrd="0" presId="urn:microsoft.com/office/officeart/2005/8/layout/process1"/>
    <dgm:cxn modelId="{2E5A1FE2-4900-41F4-B606-FE6842BF9896}" srcId="{E2B20B7C-101F-41FE-8A63-46E72A176E08}" destId="{78F0E870-50C9-4656-9B08-B80056DF25C1}" srcOrd="0" destOrd="0" parTransId="{E0CB3251-1DF3-4786-9AEC-8B907C5D25C7}" sibTransId="{FC782A91-4920-4957-8EB9-1BB5FCED6468}"/>
    <dgm:cxn modelId="{6D4E3713-0315-46E4-8E3C-979A39EDE353}" type="presParOf" srcId="{00843864-C9FB-4126-A3C2-59F3477178D0}" destId="{6974F31B-096F-416F-840F-46131B5A84CC}" srcOrd="0" destOrd="0" presId="urn:microsoft.com/office/officeart/2005/8/layout/process1"/>
    <dgm:cxn modelId="{517E09A0-0090-4FCF-8D4E-75E4D7972D79}" type="presParOf" srcId="{00843864-C9FB-4126-A3C2-59F3477178D0}" destId="{B6E2196D-4ECF-4E21-9613-AD2B0123C9CD}" srcOrd="1" destOrd="0" presId="urn:microsoft.com/office/officeart/2005/8/layout/process1"/>
    <dgm:cxn modelId="{BAC47AAE-94A7-49CC-8B29-8B7E93AE2605}" type="presParOf" srcId="{B6E2196D-4ECF-4E21-9613-AD2B0123C9CD}" destId="{ECAA1DB0-F257-4388-9174-033ACF6B53E0}" srcOrd="0" destOrd="0" presId="urn:microsoft.com/office/officeart/2005/8/layout/process1"/>
    <dgm:cxn modelId="{59C5B814-C768-4FF1-9BE0-2D4C96624213}" type="presParOf" srcId="{00843864-C9FB-4126-A3C2-59F3477178D0}" destId="{0350B674-C04F-4649-B215-33D8CEBA2DC2}" srcOrd="2" destOrd="0" presId="urn:microsoft.com/office/officeart/2005/8/layout/process1"/>
    <dgm:cxn modelId="{E78EB5C9-084D-4258-B100-071ADA38720B}" type="presParOf" srcId="{00843864-C9FB-4126-A3C2-59F3477178D0}" destId="{F8FF2076-8593-4D1C-8720-C27B25295342}" srcOrd="3" destOrd="0" presId="urn:microsoft.com/office/officeart/2005/8/layout/process1"/>
    <dgm:cxn modelId="{6BD54811-AE74-4B6A-81A3-8B684C9FC186}" type="presParOf" srcId="{F8FF2076-8593-4D1C-8720-C27B25295342}" destId="{3EFDB112-E893-43B0-9848-52044295E4B1}" srcOrd="0" destOrd="0" presId="urn:microsoft.com/office/officeart/2005/8/layout/process1"/>
    <dgm:cxn modelId="{EEFE9257-561C-4316-992A-0A7895C1C18C}" type="presParOf" srcId="{00843864-C9FB-4126-A3C2-59F3477178D0}" destId="{CAF94084-61BE-4629-9500-98C4CE95C77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4F31B-096F-416F-840F-46131B5A84CC}">
      <dsp:nvSpPr>
        <dsp:cNvPr id="0" name=""/>
        <dsp:cNvSpPr/>
      </dsp:nvSpPr>
      <dsp:spPr>
        <a:xfrm>
          <a:off x="8838" y="77329"/>
          <a:ext cx="2641877" cy="284827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Plan Do Review can look very different with different age groups and as practiced by different adults something which is intended to empower children can become very controlling. Compare these two videos illustrate different interpretations of the High Scope approach this will help you think about the idea of developmentally appropriate practice.</a:t>
          </a:r>
          <a:endParaRPr lang="en-US" sz="1300" kern="1200"/>
        </a:p>
      </dsp:txBody>
      <dsp:txXfrm>
        <a:off x="86216" y="154707"/>
        <a:ext cx="2487121" cy="2693518"/>
      </dsp:txXfrm>
    </dsp:sp>
    <dsp:sp modelId="{B6E2196D-4ECF-4E21-9613-AD2B0123C9CD}">
      <dsp:nvSpPr>
        <dsp:cNvPr id="0" name=""/>
        <dsp:cNvSpPr/>
      </dsp:nvSpPr>
      <dsp:spPr>
        <a:xfrm>
          <a:off x="2914904" y="1173873"/>
          <a:ext cx="560078" cy="6551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14904" y="1304910"/>
        <a:ext cx="392055" cy="393111"/>
      </dsp:txXfrm>
    </dsp:sp>
    <dsp:sp modelId="{0350B674-C04F-4649-B215-33D8CEBA2DC2}">
      <dsp:nvSpPr>
        <dsp:cNvPr id="0" name=""/>
        <dsp:cNvSpPr/>
      </dsp:nvSpPr>
      <dsp:spPr>
        <a:xfrm>
          <a:off x="3707467" y="77329"/>
          <a:ext cx="2641877" cy="2848274"/>
        </a:xfrm>
        <a:prstGeom prst="roundRect">
          <a:avLst>
            <a:gd name="adj" fmla="val 10000"/>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Watch the two videos (linked on the slide)  </a:t>
          </a:r>
          <a:r>
            <a:rPr lang="en-GB" sz="1300" b="0" i="0" u="sng" kern="1200"/>
            <a:t>plan do review preschool </a:t>
          </a:r>
          <a:r>
            <a:rPr lang="en-GB" sz="1300" b="0" i="0" kern="1200"/>
            <a:t>. Paying attention to how the adults are helping the children to choose, develop and reflect on activities. </a:t>
          </a:r>
          <a:r>
            <a:rPr lang="en-GB" sz="1300" b="0" i="0" u="sng" kern="1200">
              <a:hlinkClick xmlns:r="http://schemas.openxmlformats.org/officeDocument/2006/relationships" r:id="rId1"/>
            </a:rPr>
            <a:t>TeachingMinute: Plan, Do, Review </a:t>
          </a:r>
          <a:r>
            <a:rPr lang="en-GB" sz="1300" b="0" i="0" kern="1200"/>
            <a:t>continue to pay attention to how the adults help the children to choose, develop and reflect on activities.</a:t>
          </a:r>
          <a:endParaRPr lang="en-US" sz="1300" kern="1200"/>
        </a:p>
      </dsp:txBody>
      <dsp:txXfrm>
        <a:off x="3784845" y="154707"/>
        <a:ext cx="2487121" cy="2693518"/>
      </dsp:txXfrm>
    </dsp:sp>
    <dsp:sp modelId="{F8FF2076-8593-4D1C-8720-C27B25295342}">
      <dsp:nvSpPr>
        <dsp:cNvPr id="0" name=""/>
        <dsp:cNvSpPr/>
      </dsp:nvSpPr>
      <dsp:spPr>
        <a:xfrm>
          <a:off x="6613532" y="1173873"/>
          <a:ext cx="560078" cy="655185"/>
        </a:xfrm>
        <a:prstGeom prst="rightArrow">
          <a:avLst>
            <a:gd name="adj1" fmla="val 60000"/>
            <a:gd name="adj2" fmla="val 5000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13532" y="1304910"/>
        <a:ext cx="392055" cy="393111"/>
      </dsp:txXfrm>
    </dsp:sp>
    <dsp:sp modelId="{CAF94084-61BE-4629-9500-98C4CE95C777}">
      <dsp:nvSpPr>
        <dsp:cNvPr id="0" name=""/>
        <dsp:cNvSpPr/>
      </dsp:nvSpPr>
      <dsp:spPr>
        <a:xfrm>
          <a:off x="7406095" y="77329"/>
          <a:ext cx="2641877" cy="2848274"/>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a:t>Compare and contrast the two approaches how likely do you think they are to achieve the aim of encouraging children to be aware of an manage their own learning? How well do you think the approaches will prepare them for school? Use the observation grid to record your observations. </a:t>
          </a:r>
          <a:r>
            <a:rPr lang="en-GB" sz="1300" b="0" i="0" u="sng" kern="1200">
              <a:hlinkClick xmlns:r="http://schemas.openxmlformats.org/officeDocument/2006/relationships" r:id="rId2"/>
            </a:rPr>
            <a:t>Plan Do Review observation grid.docx</a:t>
          </a:r>
          <a:endParaRPr lang="en-US" sz="1300" kern="1200"/>
        </a:p>
      </dsp:txBody>
      <dsp:txXfrm>
        <a:off x="7483473" y="154707"/>
        <a:ext cx="2487121" cy="26935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7708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1DAD1-8CDC-4585-AEB1-C9A9F79D01CE}"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3618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15714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777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1868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36529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7709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69101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5566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1048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4538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1DAD1-8CDC-4585-AEB1-C9A9F79D01CE}"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53078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1DAD1-8CDC-4585-AEB1-C9A9F79D01CE}"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49963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9508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7421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41DAD1-8CDC-4585-AEB1-C9A9F79D01CE}" type="datetimeFigureOut">
              <a:rPr lang="en-GB" smtClean="0"/>
              <a:t>28/11/2023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710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1DAD1-8CDC-4585-AEB1-C9A9F79D01CE}"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1817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41DAD1-8CDC-4585-AEB1-C9A9F79D01CE}" type="datetimeFigureOut">
              <a:rPr lang="en-GB" smtClean="0"/>
              <a:t>28/11/2023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A5C617-9B66-4B4A-9510-921D929848AF}" type="slidenum">
              <a:rPr lang="en-GB" smtClean="0"/>
              <a:t>‹#›</a:t>
            </a:fld>
            <a:endParaRPr lang="en-GB"/>
          </a:p>
        </p:txBody>
      </p:sp>
    </p:spTree>
    <p:extLst>
      <p:ext uri="{BB962C8B-B14F-4D97-AF65-F5344CB8AC3E}">
        <p14:creationId xmlns:p14="http://schemas.microsoft.com/office/powerpoint/2010/main" val="70511955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se.mmu.ac.uk/lessons/week-4-plan-do-review-building-autonomy/"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RutPXAwy8w" TargetMode="External"/><Relationship Id="rId2" Type="http://schemas.openxmlformats.org/officeDocument/2006/relationships/hyperlink" Target="https://www.google.com/search?sca_esv=569828632&amp;sxsrf=AM9HkKljZLQHO-JYRhlwCDnRcv8O6-Mv2g:1696154945181&amp;q=plan+do+review+preschool&amp;tbm=vid&amp;source=lnms&amp;sa=X&amp;ved=2ahUKEwjlgPfHzdSBAxWDQUEAHUVfBDEQ0pQJegQICxAB&amp;biw=1272&amp;bih=606&amp;dpr=1.5#fpstate=ive&amp;vld=cid:8d7648d2,vid:Jd-D1VapM54,st: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gov.scot/resources/restorative-approaches-peer-mediation/" TargetMode="External"/><Relationship Id="rId2" Type="http://schemas.openxmlformats.org/officeDocument/2006/relationships/hyperlink" Target="https://www.youtube.com/watch?v=-uRy_h3mNM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highscope.org/membership-resource/getting-to-know-the-highscope-preschool-curriculu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highscope.org/our-practice/our-approa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mu.on.worldcat.org/oclc/66332618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F074-43DA-CA93-847B-129EA2C10BD8}"/>
              </a:ext>
            </a:extLst>
          </p:cNvPr>
          <p:cNvSpPr>
            <a:spLocks noGrp="1"/>
          </p:cNvSpPr>
          <p:nvPr>
            <p:ph type="title"/>
          </p:nvPr>
        </p:nvSpPr>
        <p:spPr/>
        <p:txBody>
          <a:bodyPr/>
          <a:lstStyle/>
          <a:p>
            <a:r>
              <a:rPr lang="en-GB" dirty="0"/>
              <a:t>Week 4 Plan do review</a:t>
            </a:r>
            <a:br>
              <a:rPr lang="en-GB" dirty="0"/>
            </a:br>
            <a:r>
              <a:rPr lang="en-GB" dirty="0"/>
              <a:t>Dr </a:t>
            </a:r>
            <a:r>
              <a:rPr lang="en-GB"/>
              <a:t>Gillian Smith</a:t>
            </a:r>
            <a:endParaRPr lang="en-GB" dirty="0"/>
          </a:p>
        </p:txBody>
      </p:sp>
      <p:sp>
        <p:nvSpPr>
          <p:cNvPr id="3" name="Content Placeholder 2">
            <a:extLst>
              <a:ext uri="{FF2B5EF4-FFF2-40B4-BE49-F238E27FC236}">
                <a16:creationId xmlns:a16="http://schemas.microsoft.com/office/drawing/2014/main" id="{94ADEDCC-1956-D212-37BF-86BFBB3299E1}"/>
              </a:ext>
            </a:extLst>
          </p:cNvPr>
          <p:cNvSpPr>
            <a:spLocks noGrp="1"/>
          </p:cNvSpPr>
          <p:nvPr>
            <p:ph idx="1"/>
          </p:nvPr>
        </p:nvSpPr>
        <p:spPr/>
        <p:txBody>
          <a:bodyPr/>
          <a:lstStyle/>
          <a:p>
            <a:r>
              <a:rPr lang="en-GB" dirty="0"/>
              <a:t>This week’s activities focus on identifying and understanding  how preschool approaches can shape attitudes to personal responsibility, self-management, personal agency and reflecting on one’s own learning (metacognition)</a:t>
            </a:r>
          </a:p>
          <a:p>
            <a:endParaRPr lang="en-GB" dirty="0"/>
          </a:p>
          <a:p>
            <a:r>
              <a:rPr lang="en-GB" dirty="0">
                <a:hlinkClick r:id="rId3"/>
              </a:rPr>
              <a:t>Rise at Manchester Met (mmu.ac.uk)</a:t>
            </a:r>
            <a:endParaRPr lang="en-GB" dirty="0"/>
          </a:p>
        </p:txBody>
      </p:sp>
      <p:pic>
        <p:nvPicPr>
          <p:cNvPr id="5" name="Picture 4" descr="Kids with magnifying glass in forest">
            <a:extLst>
              <a:ext uri="{FF2B5EF4-FFF2-40B4-BE49-F238E27FC236}">
                <a16:creationId xmlns:a16="http://schemas.microsoft.com/office/drawing/2014/main" id="{1513EF7F-62E0-1F7C-B12F-3ECA8A2BA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684" y="3581399"/>
            <a:ext cx="3695702" cy="2463801"/>
          </a:xfrm>
          <a:prstGeom prst="rect">
            <a:avLst/>
          </a:prstGeom>
        </p:spPr>
      </p:pic>
    </p:spTree>
    <p:custDataLst>
      <p:tags r:id="rId1"/>
    </p:custDataLst>
    <p:extLst>
      <p:ext uri="{BB962C8B-B14F-4D97-AF65-F5344CB8AC3E}">
        <p14:creationId xmlns:p14="http://schemas.microsoft.com/office/powerpoint/2010/main" val="282896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B27A-4A5B-B75C-5C5A-F4B829896E00}"/>
              </a:ext>
            </a:extLst>
          </p:cNvPr>
          <p:cNvSpPr>
            <a:spLocks noGrp="1"/>
          </p:cNvSpPr>
          <p:nvPr>
            <p:ph type="title"/>
          </p:nvPr>
        </p:nvSpPr>
        <p:spPr/>
        <p:txBody>
          <a:bodyPr/>
          <a:lstStyle/>
          <a:p>
            <a:r>
              <a:rPr lang="en-GB" sz="4400" b="1" dirty="0">
                <a:latin typeface="Calibri" panose="020F0502020204030204" pitchFamily="34" charset="0"/>
                <a:ea typeface="Times New Roman" panose="02020603050405020304" pitchFamily="18" charset="0"/>
                <a:cs typeface="Calibri" panose="020F0502020204030204" pitchFamily="34" charset="0"/>
              </a:rPr>
              <a:t>Supporting School Readiness: Week 4  Develop Activity 1 and 2 </a:t>
            </a:r>
            <a:br>
              <a:rPr lang="en-GB" sz="4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7F2B7E2-7F87-F437-1C47-26C5C775DD38}"/>
              </a:ext>
            </a:extLst>
          </p:cNvPr>
          <p:cNvSpPr>
            <a:spLocks noGrp="1"/>
          </p:cNvSpPr>
          <p:nvPr>
            <p:ph idx="1"/>
          </p:nvPr>
        </p:nvSpPr>
        <p:spPr>
          <a:xfrm>
            <a:off x="561975" y="2052918"/>
            <a:ext cx="10944225" cy="4195481"/>
          </a:xfrm>
        </p:spPr>
        <p:txBody>
          <a:bodyPr>
            <a:normAutofit fontScale="55000" lnSpcReduction="20000"/>
          </a:bodyPr>
          <a:lstStyle/>
          <a:p>
            <a:pPr marL="0" indent="0" fontAlgn="base">
              <a:lnSpc>
                <a:spcPct val="107000"/>
              </a:lnSpc>
              <a:spcAft>
                <a:spcPts val="800"/>
              </a:spcAft>
              <a:buNone/>
            </a:pPr>
            <a:endParaRPr lang="en-GB" sz="5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5000" dirty="0">
                <a:effectLst/>
                <a:latin typeface="Calibri" panose="020F0502020204030204" pitchFamily="34" charset="0"/>
                <a:ea typeface="Times New Roman" panose="02020603050405020304" pitchFamily="18" charset="0"/>
                <a:cs typeface="Calibri" panose="020F0502020204030204" pitchFamily="34" charset="0"/>
              </a:rPr>
              <a:t>The first video looks at a range of age groups and shows practitioners working with individual children to help them think about the choices they are making , develop activities and to review. </a:t>
            </a:r>
            <a:endParaRPr lang="en-GB" sz="5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5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plan do review preschool - Google Search</a:t>
            </a:r>
            <a:r>
              <a:rPr lang="en-GB" sz="5000" dirty="0">
                <a:effectLst/>
                <a:latin typeface="Calibri" panose="020F0502020204030204" pitchFamily="34" charset="0"/>
                <a:ea typeface="Calibri" panose="020F0502020204030204" pitchFamily="34" charset="0"/>
                <a:cs typeface="Times New Roman" panose="02020603050405020304" pitchFamily="18" charset="0"/>
              </a:rPr>
              <a:t>.</a:t>
            </a:r>
          </a:p>
          <a:p>
            <a:pPr fontAlgn="base">
              <a:lnSpc>
                <a:spcPct val="107000"/>
              </a:lnSpc>
              <a:spcAft>
                <a:spcPts val="800"/>
              </a:spcAft>
            </a:pPr>
            <a:r>
              <a:rPr lang="en-GB" sz="5000" dirty="0">
                <a:effectLst/>
                <a:latin typeface="Calibri" panose="020F0502020204030204" pitchFamily="34" charset="0"/>
                <a:ea typeface="Calibri" panose="020F0502020204030204" pitchFamily="34" charset="0"/>
                <a:cs typeface="Times New Roman" panose="02020603050405020304" pitchFamily="18" charset="0"/>
              </a:rPr>
              <a:t>The second video </a:t>
            </a:r>
            <a:r>
              <a:rPr lang="en-GB" sz="50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TeachingMinute</a:t>
            </a:r>
            <a:r>
              <a:rPr lang="en-GB" sz="5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Plan, Do, Review - YouTube</a:t>
            </a:r>
            <a:endParaRPr lang="en-GB" sz="5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5000" dirty="0">
                <a:effectLst/>
                <a:latin typeface="Calibri" panose="020F0502020204030204" pitchFamily="34" charset="0"/>
                <a:ea typeface="Calibri" panose="020F0502020204030204" pitchFamily="34" charset="0"/>
                <a:cs typeface="Times New Roman" panose="02020603050405020304" pitchFamily="18" charset="0"/>
              </a:rPr>
              <a:t>Is with a Kindergarten Class and shows plan do review as an established part of the classroom routine.</a:t>
            </a:r>
          </a:p>
          <a:p>
            <a:endParaRPr lang="en-GB" dirty="0"/>
          </a:p>
        </p:txBody>
      </p:sp>
    </p:spTree>
    <p:extLst>
      <p:ext uri="{BB962C8B-B14F-4D97-AF65-F5344CB8AC3E}">
        <p14:creationId xmlns:p14="http://schemas.microsoft.com/office/powerpoint/2010/main" val="373369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8905-F399-5B5C-57E1-79CCA5AFABE0}"/>
              </a:ext>
            </a:extLst>
          </p:cNvPr>
          <p:cNvSpPr>
            <a:spLocks noGrp="1"/>
          </p:cNvSpPr>
          <p:nvPr>
            <p:ph type="title"/>
          </p:nvPr>
        </p:nvSpPr>
        <p:spPr/>
        <p:txBody>
          <a:bodyPr vert="horz" lIns="91440" tIns="45720" rIns="91440" bIns="45720" rtlCol="0" anchor="b">
            <a:normAutofit/>
          </a:bodyPr>
          <a:lstStyle/>
          <a:p>
            <a:r>
              <a:rPr lang="en-US" b="0" i="0" kern="1200" dirty="0">
                <a:solidFill>
                  <a:schemeClr val="tx2"/>
                </a:solidFill>
                <a:latin typeface="+mj-lt"/>
                <a:ea typeface="+mj-ea"/>
                <a:cs typeface="+mj-cs"/>
              </a:rPr>
              <a:t>Conflict resolution</a:t>
            </a:r>
          </a:p>
        </p:txBody>
      </p:sp>
      <p:sp>
        <p:nvSpPr>
          <p:cNvPr id="3" name="Text Placeholder 2">
            <a:extLst>
              <a:ext uri="{FF2B5EF4-FFF2-40B4-BE49-F238E27FC236}">
                <a16:creationId xmlns:a16="http://schemas.microsoft.com/office/drawing/2014/main" id="{65170D90-2F09-C409-F97B-953E358D9675}"/>
              </a:ext>
            </a:extLst>
          </p:cNvPr>
          <p:cNvSpPr>
            <a:spLocks noGrp="1"/>
          </p:cNvSpPr>
          <p:nvPr>
            <p:ph sz="half" idx="1"/>
          </p:nvPr>
        </p:nvSpPr>
        <p:spPr/>
        <p:txBody>
          <a:bodyPr vert="horz" lIns="91440" tIns="45720" rIns="91440" bIns="45720" rtlCol="0" anchor="t">
            <a:normAutofit/>
          </a:bodyPr>
          <a:lstStyle/>
          <a:p>
            <a:r>
              <a:rPr lang="en-US" sz="2000" b="0" i="0" kern="1200" cap="all" dirty="0">
                <a:solidFill>
                  <a:srgbClr val="7030A0"/>
                </a:solidFill>
                <a:latin typeface="+mj-lt"/>
                <a:ea typeface="+mj-ea"/>
                <a:cs typeface="+mj-cs"/>
                <a:hlinkClick r:id="rId2">
                  <a:extLst>
                    <a:ext uri="{A12FA001-AC4F-418D-AE19-62706E023703}">
                      <ahyp:hlinkClr xmlns:ahyp="http://schemas.microsoft.com/office/drawing/2018/hyperlinkcolor" val="tx"/>
                    </a:ext>
                  </a:extLst>
                </a:hlinkClick>
              </a:rPr>
              <a:t>Conflict Early Years - YouTube</a:t>
            </a:r>
            <a:endParaRPr lang="en-US" sz="2000" b="0" i="0" kern="1200" cap="all" dirty="0">
              <a:solidFill>
                <a:srgbClr val="7030A0"/>
              </a:solidFill>
              <a:latin typeface="+mj-lt"/>
              <a:ea typeface="+mj-ea"/>
              <a:cs typeface="+mj-cs"/>
            </a:endParaRPr>
          </a:p>
        </p:txBody>
      </p:sp>
      <p:sp>
        <p:nvSpPr>
          <p:cNvPr id="4" name="Content Placeholder 3">
            <a:extLst>
              <a:ext uri="{FF2B5EF4-FFF2-40B4-BE49-F238E27FC236}">
                <a16:creationId xmlns:a16="http://schemas.microsoft.com/office/drawing/2014/main" id="{558191C1-1CC8-BCE4-709A-F4B46637AA55}"/>
              </a:ext>
            </a:extLst>
          </p:cNvPr>
          <p:cNvSpPr>
            <a:spLocks noGrp="1"/>
          </p:cNvSpPr>
          <p:nvPr>
            <p:ph sz="half" idx="2"/>
          </p:nvPr>
        </p:nvSpPr>
        <p:spPr/>
        <p:txBody>
          <a:bodyPr/>
          <a:lstStyle/>
          <a:p>
            <a:r>
              <a:rPr lang="en-GB" dirty="0"/>
              <a:t>Another influential element of the </a:t>
            </a:r>
            <a:r>
              <a:rPr lang="en-GB" dirty="0" err="1"/>
              <a:t>HighScope</a:t>
            </a:r>
            <a:r>
              <a:rPr lang="en-GB" dirty="0"/>
              <a:t> approach is helping children to resolve potential disputes.</a:t>
            </a:r>
          </a:p>
          <a:p>
            <a:endParaRPr lang="en-GB" dirty="0"/>
          </a:p>
          <a:p>
            <a:pPr marL="0" indent="0">
              <a:buNone/>
            </a:pPr>
            <a:r>
              <a:rPr lang="en-GB" dirty="0"/>
              <a:t>What insights do you gain from this video about how to support children with conflict resolution and why this approach is important?</a:t>
            </a:r>
          </a:p>
        </p:txBody>
      </p:sp>
      <p:sp>
        <p:nvSpPr>
          <p:cNvPr id="6" name="TextBox 5">
            <a:extLst>
              <a:ext uri="{FF2B5EF4-FFF2-40B4-BE49-F238E27FC236}">
                <a16:creationId xmlns:a16="http://schemas.microsoft.com/office/drawing/2014/main" id="{FB8BCF44-2DD3-049F-1C77-6677266FEC72}"/>
              </a:ext>
            </a:extLst>
          </p:cNvPr>
          <p:cNvSpPr txBox="1"/>
          <p:nvPr/>
        </p:nvSpPr>
        <p:spPr>
          <a:xfrm>
            <a:off x="933450" y="5100935"/>
            <a:ext cx="6096000" cy="923330"/>
          </a:xfrm>
          <a:prstGeom prst="rect">
            <a:avLst/>
          </a:prstGeom>
          <a:noFill/>
        </p:spPr>
        <p:txBody>
          <a:bodyPr wrap="square">
            <a:spAutoFit/>
          </a:bodyPr>
          <a:lstStyle/>
          <a:p>
            <a:r>
              <a:rPr lang="en-GB" dirty="0">
                <a:solidFill>
                  <a:srgbClr val="7030A0"/>
                </a:solidFill>
                <a:hlinkClick r:id="rId3">
                  <a:extLst>
                    <a:ext uri="{A12FA001-AC4F-418D-AE19-62706E023703}">
                      <ahyp:hlinkClr xmlns:ahyp="http://schemas.microsoft.com/office/drawing/2018/hyperlinkcolor" val="tx"/>
                    </a:ext>
                  </a:extLst>
                </a:hlinkClick>
              </a:rPr>
              <a:t>Restorative approaches - Peer mediation | Resources | National Improvement Hub (</a:t>
            </a:r>
            <a:r>
              <a:rPr lang="en-GB" dirty="0" err="1">
                <a:solidFill>
                  <a:srgbClr val="7030A0"/>
                </a:solidFill>
                <a:hlinkClick r:id="rId3">
                  <a:extLst>
                    <a:ext uri="{A12FA001-AC4F-418D-AE19-62706E023703}">
                      <ahyp:hlinkClr xmlns:ahyp="http://schemas.microsoft.com/office/drawing/2018/hyperlinkcolor" val="tx"/>
                    </a:ext>
                  </a:extLst>
                </a:hlinkClick>
              </a:rPr>
              <a:t>education.gov.scot</a:t>
            </a:r>
            <a:r>
              <a:rPr lang="en-GB" dirty="0">
                <a:solidFill>
                  <a:srgbClr val="7030A0"/>
                </a:solidFill>
                <a:hlinkClick r:id="rId3">
                  <a:extLst>
                    <a:ext uri="{A12FA001-AC4F-418D-AE19-62706E023703}">
                      <ahyp:hlinkClr xmlns:ahyp="http://schemas.microsoft.com/office/drawing/2018/hyperlinkcolor" val="tx"/>
                    </a:ext>
                  </a:extLst>
                </a:hlinkClick>
              </a:rPr>
              <a:t>)</a:t>
            </a:r>
            <a:endParaRPr lang="en-GB" dirty="0">
              <a:solidFill>
                <a:srgbClr val="7030A0"/>
              </a:solidFill>
            </a:endParaRPr>
          </a:p>
        </p:txBody>
      </p:sp>
    </p:spTree>
    <p:extLst>
      <p:ext uri="{BB962C8B-B14F-4D97-AF65-F5344CB8AC3E}">
        <p14:creationId xmlns:p14="http://schemas.microsoft.com/office/powerpoint/2010/main" val="1459778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2770-2118-2048-2E84-3A2B73B03FF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840E61E-EA40-61F3-4674-A92BFFD5B24D}"/>
              </a:ext>
            </a:extLst>
          </p:cNvPr>
          <p:cNvSpPr>
            <a:spLocks noGrp="1"/>
          </p:cNvSpPr>
          <p:nvPr>
            <p:ph sz="half" idx="1"/>
          </p:nvPr>
        </p:nvSpPr>
        <p:spPr>
          <a:xfrm>
            <a:off x="1103312" y="2060575"/>
            <a:ext cx="9404723" cy="4195763"/>
          </a:xfrm>
        </p:spPr>
        <p:txBody>
          <a:bodyPr>
            <a:normAutofit/>
          </a:bodyPr>
          <a:lstStyle/>
          <a:p>
            <a:r>
              <a:rPr lang="en-GB" sz="2000" b="1" dirty="0">
                <a:solidFill>
                  <a:srgbClr val="EBEBEB"/>
                </a:solidFill>
              </a:rPr>
              <a:t>How High/Scope links to the Early Years Foundation Stage in Holt, N 2010, </a:t>
            </a:r>
            <a:r>
              <a:rPr lang="en-GB" sz="2000" b="1" i="1" dirty="0">
                <a:solidFill>
                  <a:srgbClr val="EBEBEB"/>
                </a:solidFill>
              </a:rPr>
              <a:t>Bringing the High Scope Approach to Your Early Years Practice</a:t>
            </a:r>
            <a:r>
              <a:rPr lang="en-GB" sz="2000" b="1" dirty="0">
                <a:solidFill>
                  <a:srgbClr val="EBEBEB"/>
                </a:solidFill>
              </a:rPr>
              <a:t>, Taylor &amp; Francis Group, London</a:t>
            </a:r>
          </a:p>
          <a:p>
            <a:r>
              <a:rPr lang="en-GB" sz="2000" b="1" i="0" dirty="0" err="1">
                <a:effectLst/>
              </a:rPr>
              <a:t>Schweinhart</a:t>
            </a:r>
            <a:r>
              <a:rPr lang="en-GB" sz="2000" b="1" i="0" dirty="0">
                <a:effectLst/>
              </a:rPr>
              <a:t>, Lawrence J., and David P. Weikart. Success by Empowerment: The High/Scope Perry Preschool Study Through Age 27. </a:t>
            </a:r>
            <a:r>
              <a:rPr lang="en-GB" sz="2000" b="1" i="1" dirty="0">
                <a:effectLst/>
              </a:rPr>
              <a:t>Young Children, vol. 49, no. 1, 1993, pp. 54–58. JSTOR</a:t>
            </a:r>
            <a:r>
              <a:rPr lang="en-GB" sz="2000" b="1" i="0" dirty="0">
                <a:effectLst/>
              </a:rPr>
              <a:t>, http://www.jstor.org/stable/42725546. Accessed 3 Oct. 2023.</a:t>
            </a:r>
            <a:endParaRPr lang="en-GB" sz="2000" b="1" dirty="0"/>
          </a:p>
        </p:txBody>
      </p:sp>
    </p:spTree>
    <p:extLst>
      <p:ext uri="{BB962C8B-B14F-4D97-AF65-F5344CB8AC3E}">
        <p14:creationId xmlns:p14="http://schemas.microsoft.com/office/powerpoint/2010/main" val="399990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4F629CA-B01F-B76B-B611-9448E46BFDA2}"/>
              </a:ext>
            </a:extLst>
          </p:cNvPr>
          <p:cNvSpPr>
            <a:spLocks noGrp="1"/>
          </p:cNvSpPr>
          <p:nvPr>
            <p:ph type="ctrTitle"/>
          </p:nvPr>
        </p:nvSpPr>
        <p:spPr>
          <a:xfrm>
            <a:off x="648930" y="629267"/>
            <a:ext cx="9252154" cy="1016654"/>
          </a:xfrm>
        </p:spPr>
        <p:txBody>
          <a:bodyPr vert="horz" lIns="91440" tIns="45720" rIns="91440" bIns="45720" rtlCol="0" anchor="t">
            <a:normAutofit/>
          </a:bodyPr>
          <a:lstStyle/>
          <a:p>
            <a:pPr>
              <a:lnSpc>
                <a:spcPct val="90000"/>
              </a:lnSpc>
            </a:pPr>
            <a:r>
              <a:rPr lang="en-US" sz="3300" dirty="0">
                <a:solidFill>
                  <a:srgbClr val="EBEBEB"/>
                </a:solidFill>
              </a:rPr>
              <a:t>Developing autonomous learners through a Plan do review preschool curriculum</a:t>
            </a:r>
          </a:p>
        </p:txBody>
      </p:sp>
      <p:sp>
        <p:nvSpPr>
          <p:cNvPr id="26" name="Rectangle 2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 name="Subtitle 2">
            <a:extLst>
              <a:ext uri="{FF2B5EF4-FFF2-40B4-BE49-F238E27FC236}">
                <a16:creationId xmlns:a16="http://schemas.microsoft.com/office/drawing/2014/main" id="{4ADBF83D-58EB-CE80-6CEE-DCBE17E700E0}"/>
              </a:ext>
            </a:extLst>
          </p:cNvPr>
          <p:cNvSpPr>
            <a:spLocks/>
          </p:cNvSpPr>
          <p:nvPr/>
        </p:nvSpPr>
        <p:spPr>
          <a:xfrm>
            <a:off x="648314" y="5635982"/>
            <a:ext cx="10895370" cy="1063432"/>
          </a:xfrm>
          <a:prstGeom prst="rect">
            <a:avLst/>
          </a:prstGeom>
        </p:spPr>
        <p:txBody>
          <a:bodyPr/>
          <a:lstStyle/>
          <a:p>
            <a:pPr defTabSz="562356">
              <a:spcAft>
                <a:spcPts val="600"/>
              </a:spcAft>
            </a:pPr>
            <a:r>
              <a:rPr lang="en-GB" sz="2214" kern="1200" dirty="0">
                <a:solidFill>
                  <a:srgbClr val="7030A0"/>
                </a:solidFill>
                <a:latin typeface="+mn-lt"/>
                <a:ea typeface="+mn-ea"/>
                <a:cs typeface="+mn-cs"/>
                <a:hlinkClick r:id="rId6">
                  <a:extLst>
                    <a:ext uri="{A12FA001-AC4F-418D-AE19-62706E023703}">
                      <ahyp:hlinkClr xmlns:ahyp="http://schemas.microsoft.com/office/drawing/2018/hyperlinkcolor" val="tx"/>
                    </a:ext>
                  </a:extLst>
                </a:hlinkClick>
              </a:rPr>
              <a:t>Getting to Know the </a:t>
            </a:r>
            <a:r>
              <a:rPr lang="en-GB" sz="2214" kern="1200" dirty="0" err="1">
                <a:solidFill>
                  <a:srgbClr val="7030A0"/>
                </a:solidFill>
                <a:latin typeface="+mn-lt"/>
                <a:ea typeface="+mn-ea"/>
                <a:cs typeface="+mn-cs"/>
                <a:hlinkClick r:id="rId6">
                  <a:extLst>
                    <a:ext uri="{A12FA001-AC4F-418D-AE19-62706E023703}">
                      <ahyp:hlinkClr xmlns:ahyp="http://schemas.microsoft.com/office/drawing/2018/hyperlinkcolor" val="tx"/>
                    </a:ext>
                  </a:extLst>
                </a:hlinkClick>
              </a:rPr>
              <a:t>HighScope</a:t>
            </a:r>
            <a:r>
              <a:rPr lang="en-GB" sz="2214" kern="1200" dirty="0">
                <a:solidFill>
                  <a:srgbClr val="7030A0"/>
                </a:solidFill>
                <a:latin typeface="+mn-lt"/>
                <a:ea typeface="+mn-ea"/>
                <a:cs typeface="+mn-cs"/>
                <a:hlinkClick r:id="rId6">
                  <a:extLst>
                    <a:ext uri="{A12FA001-AC4F-418D-AE19-62706E023703}">
                      <ahyp:hlinkClr xmlns:ahyp="http://schemas.microsoft.com/office/drawing/2018/hyperlinkcolor" val="tx"/>
                    </a:ext>
                  </a:extLst>
                </a:hlinkClick>
              </a:rPr>
              <a:t> Preschool Curriculum </a:t>
            </a:r>
            <a:r>
              <a:rPr lang="en-GB" sz="2214" kern="1200" dirty="0">
                <a:solidFill>
                  <a:srgbClr val="9DFFCB"/>
                </a:solidFill>
                <a:latin typeface="+mn-lt"/>
                <a:ea typeface="+mn-ea"/>
                <a:cs typeface="+mn-cs"/>
                <a:hlinkClick r:id="rId6">
                  <a:extLst>
                    <a:ext uri="{A12FA001-AC4F-418D-AE19-62706E023703}">
                      <ahyp:hlinkClr xmlns:ahyp="http://schemas.microsoft.com/office/drawing/2018/hyperlinkcolor" val="tx"/>
                    </a:ext>
                  </a:extLst>
                </a:hlinkClick>
              </a:rPr>
              <a:t>- </a:t>
            </a:r>
            <a:r>
              <a:rPr lang="en-GB" sz="2214" kern="1200" dirty="0" err="1">
                <a:solidFill>
                  <a:srgbClr val="7030A0"/>
                </a:solidFill>
                <a:latin typeface="+mn-lt"/>
                <a:ea typeface="+mn-ea"/>
                <a:cs typeface="+mn-cs"/>
                <a:hlinkClick r:id="rId6">
                  <a:extLst>
                    <a:ext uri="{A12FA001-AC4F-418D-AE19-62706E023703}">
                      <ahyp:hlinkClr xmlns:ahyp="http://schemas.microsoft.com/office/drawing/2018/hyperlinkcolor" val="tx"/>
                    </a:ext>
                  </a:extLst>
                </a:hlinkClick>
              </a:rPr>
              <a:t>HighScope</a:t>
            </a:r>
            <a:endParaRPr lang="en-GB" dirty="0">
              <a:solidFill>
                <a:srgbClr val="7030A0"/>
              </a:solidFill>
            </a:endParaRPr>
          </a:p>
        </p:txBody>
      </p:sp>
      <p:sp>
        <p:nvSpPr>
          <p:cNvPr id="4" name="TextBox 3">
            <a:extLst>
              <a:ext uri="{FF2B5EF4-FFF2-40B4-BE49-F238E27FC236}">
                <a16:creationId xmlns:a16="http://schemas.microsoft.com/office/drawing/2014/main" id="{01219A64-CC52-2A9C-3534-20066251DCE6}"/>
              </a:ext>
            </a:extLst>
          </p:cNvPr>
          <p:cNvSpPr txBox="1"/>
          <p:nvPr/>
        </p:nvSpPr>
        <p:spPr>
          <a:xfrm>
            <a:off x="810552" y="3148383"/>
            <a:ext cx="5162076" cy="1949893"/>
          </a:xfrm>
          <a:prstGeom prst="rect">
            <a:avLst/>
          </a:prstGeom>
          <a:noFill/>
        </p:spPr>
        <p:txBody>
          <a:bodyPr wrap="square" rtlCol="0">
            <a:spAutoFit/>
          </a:bodyPr>
          <a:lstStyle/>
          <a:p>
            <a:pPr defTabSz="562356">
              <a:spcAft>
                <a:spcPts val="600"/>
              </a:spcAft>
            </a:pPr>
            <a:r>
              <a:rPr lang="en-GB" sz="2214" kern="1200" dirty="0">
                <a:solidFill>
                  <a:schemeClr val="tx1"/>
                </a:solidFill>
                <a:latin typeface="+mn-lt"/>
                <a:ea typeface="+mn-ea"/>
                <a:cs typeface="+mn-cs"/>
              </a:rPr>
              <a:t>Activity 1 Watch this introduction to the </a:t>
            </a:r>
            <a:r>
              <a:rPr lang="en-GB" sz="2214" kern="1200" dirty="0" err="1">
                <a:solidFill>
                  <a:schemeClr val="tx1"/>
                </a:solidFill>
                <a:latin typeface="+mn-lt"/>
                <a:ea typeface="+mn-ea"/>
                <a:cs typeface="+mn-cs"/>
              </a:rPr>
              <a:t>Highscope</a:t>
            </a:r>
            <a:r>
              <a:rPr lang="en-GB" sz="2214" kern="1200" dirty="0">
                <a:solidFill>
                  <a:schemeClr val="tx1"/>
                </a:solidFill>
                <a:latin typeface="+mn-lt"/>
                <a:ea typeface="+mn-ea"/>
                <a:cs typeface="+mn-cs"/>
              </a:rPr>
              <a:t> </a:t>
            </a:r>
          </a:p>
          <a:p>
            <a:pPr defTabSz="562356">
              <a:spcAft>
                <a:spcPts val="600"/>
              </a:spcAft>
            </a:pPr>
            <a:endParaRPr lang="en-GB" sz="2214" dirty="0"/>
          </a:p>
          <a:p>
            <a:pPr defTabSz="562356">
              <a:spcAft>
                <a:spcPts val="600"/>
              </a:spcAft>
            </a:pPr>
            <a:r>
              <a:rPr lang="en-GB" sz="2214" dirty="0"/>
              <a:t>Can you spot some of the features we saw on the visit to </a:t>
            </a:r>
            <a:r>
              <a:rPr lang="en-GB" sz="2214" dirty="0" err="1"/>
              <a:t>Martenscroft</a:t>
            </a:r>
            <a:r>
              <a:rPr lang="en-GB" sz="2214" dirty="0"/>
              <a:t>?</a:t>
            </a:r>
            <a:endParaRPr lang="en-GB" dirty="0"/>
          </a:p>
        </p:txBody>
      </p:sp>
      <p:pic>
        <p:nvPicPr>
          <p:cNvPr id="8" name="Picture 7" descr="Child painting picture">
            <a:extLst>
              <a:ext uri="{FF2B5EF4-FFF2-40B4-BE49-F238E27FC236}">
                <a16:creationId xmlns:a16="http://schemas.microsoft.com/office/drawing/2014/main" id="{D6E76D77-7DFC-2F5A-ACB9-710041BA82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5819" y="2664345"/>
            <a:ext cx="4021095" cy="2680992"/>
          </a:xfrm>
          <a:prstGeom prst="rect">
            <a:avLst/>
          </a:prstGeom>
        </p:spPr>
      </p:pic>
    </p:spTree>
    <p:extLst>
      <p:ext uri="{BB962C8B-B14F-4D97-AF65-F5344CB8AC3E}">
        <p14:creationId xmlns:p14="http://schemas.microsoft.com/office/powerpoint/2010/main" val="116873727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DC37-CEA5-80C4-40A3-53B0B71173F5}"/>
              </a:ext>
            </a:extLst>
          </p:cNvPr>
          <p:cNvSpPr>
            <a:spLocks noGrp="1"/>
          </p:cNvSpPr>
          <p:nvPr>
            <p:ph type="title"/>
          </p:nvPr>
        </p:nvSpPr>
        <p:spPr/>
        <p:txBody>
          <a:bodyPr/>
          <a:lstStyle/>
          <a:p>
            <a:r>
              <a:rPr lang="en-GB" dirty="0"/>
              <a:t>The </a:t>
            </a:r>
            <a:r>
              <a:rPr lang="en-GB" dirty="0" err="1"/>
              <a:t>Highscope</a:t>
            </a:r>
            <a:r>
              <a:rPr lang="en-GB" dirty="0"/>
              <a:t> Approach to School readiness and beyond</a:t>
            </a:r>
          </a:p>
        </p:txBody>
      </p:sp>
      <p:sp>
        <p:nvSpPr>
          <p:cNvPr id="3" name="Content Placeholder 2">
            <a:extLst>
              <a:ext uri="{FF2B5EF4-FFF2-40B4-BE49-F238E27FC236}">
                <a16:creationId xmlns:a16="http://schemas.microsoft.com/office/drawing/2014/main" id="{CC9FD066-C553-19E2-3C73-340D9751F77A}"/>
              </a:ext>
            </a:extLst>
          </p:cNvPr>
          <p:cNvSpPr>
            <a:spLocks noGrp="1"/>
          </p:cNvSpPr>
          <p:nvPr>
            <p:ph sz="half" idx="2"/>
          </p:nvPr>
        </p:nvSpPr>
        <p:spPr>
          <a:xfrm>
            <a:off x="815446" y="2175172"/>
            <a:ext cx="4396339" cy="3741738"/>
          </a:xfrm>
        </p:spPr>
        <p:txBody>
          <a:bodyPr>
            <a:normAutofit/>
          </a:bodyPr>
          <a:lstStyle/>
          <a:p>
            <a:pPr marL="0" indent="0">
              <a:buNone/>
            </a:pPr>
            <a:r>
              <a:rPr lang="en-GB" sz="2000" dirty="0"/>
              <a:t>In the 1960’s the </a:t>
            </a:r>
            <a:r>
              <a:rPr lang="en-GB" sz="2000" dirty="0" err="1"/>
              <a:t>HighScope</a:t>
            </a:r>
            <a:r>
              <a:rPr lang="en-GB" sz="2000" dirty="0"/>
              <a:t> </a:t>
            </a:r>
            <a:r>
              <a:rPr lang="en-GB" sz="2000" dirty="0" err="1"/>
              <a:t>Perrry</a:t>
            </a:r>
            <a:r>
              <a:rPr lang="en-GB" sz="2000" dirty="0"/>
              <a:t> Preschool study compared the impact of children attending a </a:t>
            </a:r>
            <a:r>
              <a:rPr lang="en-GB" sz="2000" dirty="0" err="1"/>
              <a:t>HighScope</a:t>
            </a:r>
            <a:r>
              <a:rPr lang="en-GB" sz="2000" dirty="0"/>
              <a:t> preschool compared to a more formal programme, and a more free play programme they followed the children over the next 30 years. </a:t>
            </a:r>
          </a:p>
        </p:txBody>
      </p:sp>
      <p:pic>
        <p:nvPicPr>
          <p:cNvPr id="5" name="Picture 4">
            <a:extLst>
              <a:ext uri="{FF2B5EF4-FFF2-40B4-BE49-F238E27FC236}">
                <a16:creationId xmlns:a16="http://schemas.microsoft.com/office/drawing/2014/main" id="{56271771-8FAE-32F7-5940-7A0B6CF7A611}"/>
              </a:ext>
            </a:extLst>
          </p:cNvPr>
          <p:cNvPicPr>
            <a:picLocks noChangeAspect="1"/>
          </p:cNvPicPr>
          <p:nvPr/>
        </p:nvPicPr>
        <p:blipFill>
          <a:blip r:embed="rId2"/>
          <a:stretch>
            <a:fillRect/>
          </a:stretch>
        </p:blipFill>
        <p:spPr>
          <a:xfrm>
            <a:off x="5499651" y="1923810"/>
            <a:ext cx="5286882" cy="3931615"/>
          </a:xfrm>
          <a:prstGeom prst="rect">
            <a:avLst/>
          </a:prstGeom>
        </p:spPr>
      </p:pic>
    </p:spTree>
    <p:extLst>
      <p:ext uri="{BB962C8B-B14F-4D97-AF65-F5344CB8AC3E}">
        <p14:creationId xmlns:p14="http://schemas.microsoft.com/office/powerpoint/2010/main" val="373825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3CD0CAC-1EA1-EC44-B686-2B32158863C1}"/>
              </a:ext>
            </a:extLst>
          </p:cNvPr>
          <p:cNvSpPr>
            <a:spLocks noGrp="1"/>
          </p:cNvSpPr>
          <p:nvPr>
            <p:ph type="title"/>
          </p:nvPr>
        </p:nvSpPr>
        <p:spPr>
          <a:xfrm>
            <a:off x="648930" y="629267"/>
            <a:ext cx="9252154" cy="1016654"/>
          </a:xfrm>
        </p:spPr>
        <p:txBody>
          <a:bodyPr>
            <a:normAutofit/>
          </a:bodyPr>
          <a:lstStyle/>
          <a:p>
            <a:r>
              <a:rPr lang="en-GB">
                <a:solidFill>
                  <a:srgbClr val="EBEBEB"/>
                </a:solidFill>
              </a:rPr>
              <a:t>Highscope Principles</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3" name="Content Placeholder 2">
            <a:extLst>
              <a:ext uri="{FF2B5EF4-FFF2-40B4-BE49-F238E27FC236}">
                <a16:creationId xmlns:a16="http://schemas.microsoft.com/office/drawing/2014/main" id="{2C741B91-B653-5A50-7522-06E4965288B8}"/>
              </a:ext>
            </a:extLst>
          </p:cNvPr>
          <p:cNvSpPr>
            <a:spLocks/>
          </p:cNvSpPr>
          <p:nvPr/>
        </p:nvSpPr>
        <p:spPr>
          <a:xfrm>
            <a:off x="648929" y="3207120"/>
            <a:ext cx="10874203" cy="2890247"/>
          </a:xfrm>
          <a:prstGeom prst="rect">
            <a:avLst/>
          </a:prstGeom>
        </p:spPr>
        <p:txBody>
          <a:bodyPr>
            <a:normAutofit fontScale="85000" lnSpcReduction="10000"/>
          </a:bodyPr>
          <a:lstStyle/>
          <a:p>
            <a:pPr defTabSz="310896" fontAlgn="base">
              <a:spcAft>
                <a:spcPts val="600"/>
              </a:spcAft>
            </a:pPr>
            <a:r>
              <a:rPr lang="en-GB" sz="2000" b="1" kern="1200" dirty="0">
                <a:solidFill>
                  <a:srgbClr val="979797"/>
                </a:solidFill>
                <a:latin typeface="Poppins" panose="00000500000000000000" pitchFamily="2" charset="0"/>
                <a:ea typeface="+mn-ea"/>
                <a:cs typeface="+mn-cs"/>
              </a:rPr>
              <a:t>Shared Control</a:t>
            </a:r>
          </a:p>
          <a:p>
            <a:pPr defTabSz="310896" fontAlgn="base">
              <a:spcAft>
                <a:spcPts val="600"/>
              </a:spcAft>
            </a:pPr>
            <a:r>
              <a:rPr lang="en-GB" sz="2000" kern="1200" dirty="0">
                <a:solidFill>
                  <a:srgbClr val="979797"/>
                </a:solidFill>
                <a:latin typeface="Poppins" panose="00000500000000000000" pitchFamily="2" charset="0"/>
                <a:ea typeface="+mn-ea"/>
                <a:cs typeface="+mn-cs"/>
              </a:rPr>
              <a:t>Children construct their own knowledge of the world with the support of intentional teachers who shape and encourage their individual learning experiences. Teachers build on children’s learning by planning activities based on what they observe in the classroom, providing materials and opportunities that both support and challenge young children. Children make their own discoveries and build their own initiatives by creating plans, following through on their intentions, and reflecting on their learning. This </a:t>
            </a:r>
            <a:r>
              <a:rPr lang="en-GB" sz="2000" b="1" i="1" kern="1200" dirty="0">
                <a:solidFill>
                  <a:srgbClr val="979797"/>
                </a:solidFill>
                <a:latin typeface="Poppins" panose="00000500000000000000" pitchFamily="2" charset="0"/>
                <a:ea typeface="+mn-ea"/>
                <a:cs typeface="+mn-cs"/>
              </a:rPr>
              <a:t>Plan-Do-Review</a:t>
            </a:r>
            <a:r>
              <a:rPr lang="en-GB" sz="2000" kern="1200" dirty="0">
                <a:solidFill>
                  <a:srgbClr val="979797"/>
                </a:solidFill>
                <a:latin typeface="Poppins" panose="00000500000000000000" pitchFamily="2" charset="0"/>
                <a:ea typeface="+mn-ea"/>
                <a:cs typeface="+mn-cs"/>
              </a:rPr>
              <a:t> process is a trademark of the </a:t>
            </a:r>
            <a:r>
              <a:rPr lang="en-GB" sz="2000" kern="1200" dirty="0" err="1">
                <a:solidFill>
                  <a:srgbClr val="979797"/>
                </a:solidFill>
                <a:latin typeface="Poppins" panose="00000500000000000000" pitchFamily="2" charset="0"/>
                <a:ea typeface="+mn-ea"/>
                <a:cs typeface="+mn-cs"/>
              </a:rPr>
              <a:t>HighScope</a:t>
            </a:r>
            <a:r>
              <a:rPr lang="en-GB" sz="2000" kern="1200" dirty="0">
                <a:solidFill>
                  <a:srgbClr val="979797"/>
                </a:solidFill>
                <a:latin typeface="Poppins" panose="00000500000000000000" pitchFamily="2" charset="0"/>
                <a:ea typeface="+mn-ea"/>
                <a:cs typeface="+mn-cs"/>
              </a:rPr>
              <a:t> approach and the strategic backbone for children and adults moving successfully through life. This unique dynamic of shared control between the child and adult lays the groundwork to actively engage young children in learning and helps children build essential school readiness skills.</a:t>
            </a:r>
          </a:p>
          <a:p>
            <a:pPr marL="0" indent="0">
              <a:spcAft>
                <a:spcPts val="600"/>
              </a:spcAft>
              <a:buNone/>
            </a:pPr>
            <a:endParaRPr lang="en-GB" dirty="0"/>
          </a:p>
        </p:txBody>
      </p:sp>
      <p:sp>
        <p:nvSpPr>
          <p:cNvPr id="5" name="TextBox 4">
            <a:extLst>
              <a:ext uri="{FF2B5EF4-FFF2-40B4-BE49-F238E27FC236}">
                <a16:creationId xmlns:a16="http://schemas.microsoft.com/office/drawing/2014/main" id="{A8F82DF2-868B-8A6A-4AAB-31FD272D13DB}"/>
              </a:ext>
            </a:extLst>
          </p:cNvPr>
          <p:cNvSpPr txBox="1"/>
          <p:nvPr/>
        </p:nvSpPr>
        <p:spPr>
          <a:xfrm>
            <a:off x="3652581" y="2810256"/>
            <a:ext cx="5032844" cy="280718"/>
          </a:xfrm>
          <a:prstGeom prst="rect">
            <a:avLst/>
          </a:prstGeom>
          <a:noFill/>
        </p:spPr>
        <p:txBody>
          <a:bodyPr wrap="square">
            <a:spAutoFit/>
          </a:bodyPr>
          <a:lstStyle/>
          <a:p>
            <a:pPr defTabSz="310896">
              <a:spcAft>
                <a:spcPts val="600"/>
              </a:spcAft>
            </a:pPr>
            <a:r>
              <a:rPr lang="en-GB" sz="1224" kern="1200">
                <a:solidFill>
                  <a:schemeClr val="tx1"/>
                </a:solidFill>
                <a:latin typeface="+mn-lt"/>
                <a:ea typeface="+mn-ea"/>
                <a:cs typeface="+mn-cs"/>
                <a:hlinkClick r:id="rId2"/>
              </a:rPr>
              <a:t>Our Approach to Early Childhood Education | </a:t>
            </a:r>
            <a:r>
              <a:rPr lang="en-GB" sz="1224" kern="1200" err="1">
                <a:solidFill>
                  <a:schemeClr val="tx1"/>
                </a:solidFill>
                <a:latin typeface="+mn-lt"/>
                <a:ea typeface="+mn-ea"/>
                <a:cs typeface="+mn-cs"/>
                <a:hlinkClick r:id="rId2"/>
              </a:rPr>
              <a:t>HighScope</a:t>
            </a:r>
            <a:endParaRPr lang="en-GB"/>
          </a:p>
        </p:txBody>
      </p:sp>
    </p:spTree>
    <p:extLst>
      <p:ext uri="{BB962C8B-B14F-4D97-AF65-F5344CB8AC3E}">
        <p14:creationId xmlns:p14="http://schemas.microsoft.com/office/powerpoint/2010/main" val="30437627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356883-FB2B-0FE2-7257-6B9D31948456}"/>
              </a:ext>
            </a:extLst>
          </p:cNvPr>
          <p:cNvSpPr>
            <a:spLocks noGrp="1"/>
          </p:cNvSpPr>
          <p:nvPr>
            <p:ph type="title"/>
          </p:nvPr>
        </p:nvSpPr>
        <p:spPr>
          <a:xfrm>
            <a:off x="653143" y="1645920"/>
            <a:ext cx="3522879" cy="4470821"/>
          </a:xfrm>
        </p:spPr>
        <p:txBody>
          <a:bodyPr>
            <a:normAutofit/>
          </a:bodyPr>
          <a:lstStyle/>
          <a:p>
            <a:pPr algn="r"/>
            <a:r>
              <a:rPr lang="en-GB" b="1">
                <a:solidFill>
                  <a:srgbClr val="FFFFFF"/>
                </a:solidFill>
                <a:latin typeface="Poppins" panose="00000500000000000000" pitchFamily="2" charset="0"/>
              </a:rPr>
              <a:t>The 5 Ingredients of Active Learning</a:t>
            </a:r>
            <a:br>
              <a:rPr lang="en-GB" b="1">
                <a:solidFill>
                  <a:srgbClr val="FFFFFF"/>
                </a:solidFill>
                <a:latin typeface="Poppins" panose="00000500000000000000" pitchFamily="2" charset="0"/>
              </a:rPr>
            </a:br>
            <a:endParaRPr lang="en-GB">
              <a:solidFill>
                <a:srgbClr val="FFFFFF"/>
              </a:solidFill>
            </a:endParaRPr>
          </a:p>
        </p:txBody>
      </p:sp>
      <p:sp>
        <p:nvSpPr>
          <p:cNvPr id="3" name="Content Placeholder 2">
            <a:extLst>
              <a:ext uri="{FF2B5EF4-FFF2-40B4-BE49-F238E27FC236}">
                <a16:creationId xmlns:a16="http://schemas.microsoft.com/office/drawing/2014/main" id="{930C96BE-79EB-B1F2-732F-C6A3D578CDF3}"/>
              </a:ext>
            </a:extLst>
          </p:cNvPr>
          <p:cNvSpPr>
            <a:spLocks noGrp="1"/>
          </p:cNvSpPr>
          <p:nvPr>
            <p:ph idx="1"/>
          </p:nvPr>
        </p:nvSpPr>
        <p:spPr>
          <a:xfrm>
            <a:off x="5164669" y="942130"/>
            <a:ext cx="5503331" cy="4973740"/>
          </a:xfrm>
        </p:spPr>
        <p:txBody>
          <a:bodyPr>
            <a:normAutofit/>
          </a:bodyPr>
          <a:lstStyle/>
          <a:p>
            <a:pPr fontAlgn="base">
              <a:lnSpc>
                <a:spcPct val="90000"/>
              </a:lnSpc>
            </a:pPr>
            <a:r>
              <a:rPr lang="en-GB" sz="1100" b="1" i="0" u="none" strike="noStrike" dirty="0">
                <a:effectLst/>
                <a:latin typeface="Poppins" panose="00000500000000000000" pitchFamily="2" charset="0"/>
              </a:rPr>
              <a:t>Materials</a:t>
            </a:r>
          </a:p>
          <a:p>
            <a:pPr fontAlgn="base">
              <a:lnSpc>
                <a:spcPct val="90000"/>
              </a:lnSpc>
            </a:pPr>
            <a:r>
              <a:rPr lang="en-GB" sz="1100" b="0" i="0" dirty="0">
                <a:effectLst/>
                <a:latin typeface="Poppins" panose="00000500000000000000" pitchFamily="2" charset="0"/>
              </a:rPr>
              <a:t>Children’s home, culture, and language are reflected in a variety of age appropriate, open-ended materials for them to explore.</a:t>
            </a:r>
          </a:p>
          <a:p>
            <a:pPr fontAlgn="base">
              <a:lnSpc>
                <a:spcPct val="90000"/>
              </a:lnSpc>
            </a:pPr>
            <a:r>
              <a:rPr lang="en-GB" sz="1100" b="1" i="0" u="none" strike="noStrike" dirty="0">
                <a:effectLst/>
                <a:latin typeface="Poppins" panose="00000500000000000000" pitchFamily="2" charset="0"/>
              </a:rPr>
              <a:t>Manipulation</a:t>
            </a:r>
          </a:p>
          <a:p>
            <a:pPr fontAlgn="base">
              <a:lnSpc>
                <a:spcPct val="90000"/>
              </a:lnSpc>
            </a:pPr>
            <a:r>
              <a:rPr lang="en-GB" sz="1100" b="0" i="0" dirty="0">
                <a:effectLst/>
                <a:latin typeface="Poppins" panose="00000500000000000000" pitchFamily="2" charset="0"/>
              </a:rPr>
              <a:t>Children make discoveries when they are encouraged to handle, examine, combine, and transform materials and ideas.</a:t>
            </a:r>
          </a:p>
          <a:p>
            <a:pPr fontAlgn="base">
              <a:lnSpc>
                <a:spcPct val="90000"/>
              </a:lnSpc>
            </a:pPr>
            <a:r>
              <a:rPr lang="en-GB" sz="1100" b="1" i="0" u="none" strike="noStrike" dirty="0">
                <a:effectLst/>
                <a:latin typeface="Poppins" panose="00000500000000000000" pitchFamily="2" charset="0"/>
              </a:rPr>
              <a:t>Choice</a:t>
            </a:r>
          </a:p>
          <a:p>
            <a:pPr fontAlgn="base">
              <a:lnSpc>
                <a:spcPct val="90000"/>
              </a:lnSpc>
            </a:pPr>
            <a:r>
              <a:rPr lang="en-GB" sz="1100" b="0" i="0" dirty="0">
                <a:effectLst/>
                <a:latin typeface="Poppins" panose="00000500000000000000" pitchFamily="2" charset="0"/>
              </a:rPr>
              <a:t>Children choose materials and play partners, change and build on their play ideas, and plan activities according to their interests and needs.</a:t>
            </a:r>
          </a:p>
          <a:p>
            <a:pPr fontAlgn="base">
              <a:lnSpc>
                <a:spcPct val="90000"/>
              </a:lnSpc>
            </a:pPr>
            <a:r>
              <a:rPr lang="en-GB" sz="1100" b="1" i="0" u="none" strike="noStrike" dirty="0">
                <a:effectLst/>
                <a:latin typeface="Poppins" panose="00000500000000000000" pitchFamily="2" charset="0"/>
              </a:rPr>
              <a:t>Child language and thought</a:t>
            </a:r>
          </a:p>
          <a:p>
            <a:pPr fontAlgn="base">
              <a:lnSpc>
                <a:spcPct val="90000"/>
              </a:lnSpc>
            </a:pPr>
            <a:r>
              <a:rPr lang="en-GB" sz="1100" b="0" i="0" dirty="0">
                <a:effectLst/>
                <a:latin typeface="Poppins" panose="00000500000000000000" pitchFamily="2" charset="0"/>
              </a:rPr>
              <a:t>Children communicate verbally and nonverbally — thinking about their actions, expressing their thoughts about what they understand, and modifying their thinking — as they learn and explore.</a:t>
            </a:r>
          </a:p>
          <a:p>
            <a:pPr fontAlgn="base">
              <a:lnSpc>
                <a:spcPct val="90000"/>
              </a:lnSpc>
            </a:pPr>
            <a:r>
              <a:rPr lang="en-GB" sz="1100" b="1" i="0" u="none" strike="noStrike" dirty="0">
                <a:effectLst/>
                <a:latin typeface="Poppins" panose="00000500000000000000" pitchFamily="2" charset="0"/>
              </a:rPr>
              <a:t>Adult scaffolding</a:t>
            </a:r>
          </a:p>
          <a:p>
            <a:pPr fontAlgn="base">
              <a:lnSpc>
                <a:spcPct val="90000"/>
              </a:lnSpc>
            </a:pPr>
            <a:r>
              <a:rPr lang="en-GB" sz="1100" b="0" i="0" dirty="0">
                <a:effectLst/>
                <a:latin typeface="Poppins" panose="00000500000000000000" pitchFamily="2" charset="0"/>
              </a:rPr>
              <a:t>Children gain knowledge and develop creative problem-solving skills with the help of well-prepared adults who support a child’s current level of thinking and challenge them to advance to the next stage, also known as “scaffolding.</a:t>
            </a:r>
          </a:p>
          <a:p>
            <a:pPr>
              <a:lnSpc>
                <a:spcPct val="90000"/>
              </a:lnSpc>
            </a:pPr>
            <a:endParaRPr lang="en-GB" sz="1100" dirty="0"/>
          </a:p>
        </p:txBody>
      </p:sp>
    </p:spTree>
    <p:extLst>
      <p:ext uri="{BB962C8B-B14F-4D97-AF65-F5344CB8AC3E}">
        <p14:creationId xmlns:p14="http://schemas.microsoft.com/office/powerpoint/2010/main" val="4381992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C7D493D-5646-514C-2009-A71C031008DE}"/>
              </a:ext>
            </a:extLst>
          </p:cNvPr>
          <p:cNvSpPr>
            <a:spLocks noGrp="1"/>
          </p:cNvSpPr>
          <p:nvPr>
            <p:ph type="title"/>
          </p:nvPr>
        </p:nvSpPr>
        <p:spPr>
          <a:xfrm>
            <a:off x="648930" y="629267"/>
            <a:ext cx="9252154" cy="1016654"/>
          </a:xfrm>
        </p:spPr>
        <p:txBody>
          <a:bodyPr>
            <a:normAutofit fontScale="90000"/>
          </a:bodyPr>
          <a:lstStyle/>
          <a:p>
            <a:pPr>
              <a:lnSpc>
                <a:spcPct val="90000"/>
              </a:lnSpc>
            </a:pPr>
            <a:r>
              <a:rPr lang="en-GB" sz="2000" dirty="0" err="1">
                <a:solidFill>
                  <a:srgbClr val="EBEBEB"/>
                </a:solidFill>
              </a:rPr>
              <a:t>Highscope</a:t>
            </a:r>
            <a:r>
              <a:rPr lang="en-GB" sz="2000" dirty="0">
                <a:solidFill>
                  <a:srgbClr val="EBEBEB"/>
                </a:solidFill>
              </a:rPr>
              <a:t> Chapter 5  How High/Scope links to the Early Years Foundation Stage in Holt, N 2010, Bringing the High Scope Approach to Your Early Years Practice, Taylor &amp; Francis Group, London </a:t>
            </a:r>
            <a:r>
              <a:rPr lang="en-GB" sz="2000" u="sng" dirty="0">
                <a:solidFill>
                  <a:srgbClr val="EBEBEB"/>
                </a:solidFill>
                <a:hlinkClick r:id="rId2"/>
              </a:rPr>
              <a:t>https://mmu.on.worldcat.org/oclc/663326185</a:t>
            </a:r>
            <a:r>
              <a:rPr lang="en-GB" sz="2000" dirty="0">
                <a:solidFill>
                  <a:srgbClr val="EBEBEB"/>
                </a:solidFill>
              </a:rPr>
              <a:t> </a:t>
            </a:r>
            <a:br>
              <a:rPr lang="en-US" sz="1100" dirty="0">
                <a:solidFill>
                  <a:srgbClr val="EBEBEB"/>
                </a:solidFill>
              </a:rPr>
            </a:br>
            <a:br>
              <a:rPr lang="en-US" sz="1100" dirty="0">
                <a:solidFill>
                  <a:srgbClr val="EBEBEB"/>
                </a:solidFill>
              </a:rPr>
            </a:br>
            <a:endParaRPr lang="en-GB" sz="1100" dirty="0">
              <a:solidFill>
                <a:srgbClr val="EBEBEB"/>
              </a:solidFill>
            </a:endParaRPr>
          </a:p>
        </p:txBody>
      </p:sp>
      <p:sp useBgFill="1">
        <p:nvSpPr>
          <p:cNvPr id="59" name="Freeform: Shape 58">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 name="Picture 5" descr="Teacher high-fiving young student">
            <a:extLst>
              <a:ext uri="{FF2B5EF4-FFF2-40B4-BE49-F238E27FC236}">
                <a16:creationId xmlns:a16="http://schemas.microsoft.com/office/drawing/2014/main" id="{59F2741A-A66F-A192-6925-780ED5236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84" y="2559809"/>
            <a:ext cx="5451627" cy="3638961"/>
          </a:xfrm>
          <a:prstGeom prst="rect">
            <a:avLst/>
          </a:prstGeom>
          <a:effectLst/>
        </p:spPr>
      </p:pic>
      <p:sp>
        <p:nvSpPr>
          <p:cNvPr id="8" name="Content Placeholder 7">
            <a:extLst>
              <a:ext uri="{FF2B5EF4-FFF2-40B4-BE49-F238E27FC236}">
                <a16:creationId xmlns:a16="http://schemas.microsoft.com/office/drawing/2014/main" id="{0301F3A7-9FB6-892B-4B21-31CE870D74FE}"/>
              </a:ext>
            </a:extLst>
          </p:cNvPr>
          <p:cNvSpPr>
            <a:spLocks noGrp="1"/>
          </p:cNvSpPr>
          <p:nvPr>
            <p:ph idx="1"/>
          </p:nvPr>
        </p:nvSpPr>
        <p:spPr>
          <a:xfrm>
            <a:off x="6421089" y="2548281"/>
            <a:ext cx="5122606" cy="3658689"/>
          </a:xfrm>
        </p:spPr>
        <p:txBody>
          <a:bodyPr>
            <a:normAutofit fontScale="92500" lnSpcReduction="10000"/>
          </a:bodyPr>
          <a:lstStyle/>
          <a:p>
            <a:r>
              <a:rPr lang="en-GB" dirty="0"/>
              <a:t>This week’s reading shows how the </a:t>
            </a:r>
            <a:r>
              <a:rPr lang="en-GB" dirty="0" err="1"/>
              <a:t>HighScope</a:t>
            </a:r>
            <a:r>
              <a:rPr lang="en-GB" dirty="0"/>
              <a:t> approach compliments the EYFS which we studied previously. Settings do not have to follow the </a:t>
            </a:r>
            <a:r>
              <a:rPr lang="en-GB" dirty="0" err="1"/>
              <a:t>HighScope</a:t>
            </a:r>
            <a:r>
              <a:rPr lang="en-GB" dirty="0"/>
              <a:t> approach exactly but many settings such as </a:t>
            </a:r>
            <a:r>
              <a:rPr lang="en-GB" dirty="0" err="1"/>
              <a:t>Martenscroft</a:t>
            </a:r>
            <a:r>
              <a:rPr lang="en-GB" dirty="0"/>
              <a:t> have adopted practices from </a:t>
            </a:r>
            <a:r>
              <a:rPr lang="en-GB" dirty="0" err="1"/>
              <a:t>HighScope</a:t>
            </a:r>
            <a:r>
              <a:rPr lang="en-GB" dirty="0"/>
              <a:t> such as using some form of plan do review, arranged their environment so that children can access and put away resources themselves and many use </a:t>
            </a:r>
            <a:r>
              <a:rPr lang="en-GB" dirty="0" err="1"/>
              <a:t>HighScope’s</a:t>
            </a:r>
            <a:r>
              <a:rPr lang="en-GB" dirty="0"/>
              <a:t> approach to conflict resolution.</a:t>
            </a:r>
          </a:p>
          <a:p>
            <a:endParaRPr lang="en-GB" dirty="0"/>
          </a:p>
        </p:txBody>
      </p:sp>
    </p:spTree>
    <p:extLst>
      <p:ext uri="{BB962C8B-B14F-4D97-AF65-F5344CB8AC3E}">
        <p14:creationId xmlns:p14="http://schemas.microsoft.com/office/powerpoint/2010/main" val="15051744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E483619-A583-5A17-3E83-B4CECF87F7B4}"/>
              </a:ext>
            </a:extLst>
          </p:cNvPr>
          <p:cNvSpPr>
            <a:spLocks noGrp="1"/>
          </p:cNvSpPr>
          <p:nvPr>
            <p:ph type="title"/>
          </p:nvPr>
        </p:nvSpPr>
        <p:spPr>
          <a:xfrm>
            <a:off x="1103312" y="452718"/>
            <a:ext cx="8947522" cy="1400530"/>
          </a:xfrm>
        </p:spPr>
        <p:txBody>
          <a:bodyPr anchor="ctr">
            <a:normAutofit/>
          </a:bodyPr>
          <a:lstStyle/>
          <a:p>
            <a:pPr>
              <a:lnSpc>
                <a:spcPct val="90000"/>
              </a:lnSpc>
            </a:pPr>
            <a:r>
              <a:rPr lang="en-GB" sz="2300">
                <a:solidFill>
                  <a:srgbClr val="FFFFFF"/>
                </a:solidFill>
                <a:latin typeface="Calibri" panose="020F0502020204030204" pitchFamily="34" charset="0"/>
                <a:ea typeface="Times New Roman" panose="02020603050405020304" pitchFamily="18" charset="0"/>
                <a:cs typeface="Calibri" panose="020F0502020204030204" pitchFamily="34" charset="0"/>
              </a:rPr>
              <a:t>What elements of HighScope does Holt (2010) pick out from the HighScope curriculum? Do these form a consistent set of principles for improving the quality of EYFS implementation?</a:t>
            </a:r>
            <a:br>
              <a:rPr lang="en-GB" sz="230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FFFFFF"/>
              </a:solidFill>
            </a:endParaRPr>
          </a:p>
        </p:txBody>
      </p:sp>
      <p:sp>
        <p:nvSpPr>
          <p:cNvPr id="3" name="Content Placeholder 2">
            <a:extLst>
              <a:ext uri="{FF2B5EF4-FFF2-40B4-BE49-F238E27FC236}">
                <a16:creationId xmlns:a16="http://schemas.microsoft.com/office/drawing/2014/main" id="{08F2477B-6D6C-CDFC-0419-788C385FEC1C}"/>
              </a:ext>
            </a:extLst>
          </p:cNvPr>
          <p:cNvSpPr>
            <a:spLocks noGrp="1"/>
          </p:cNvSpPr>
          <p:nvPr>
            <p:ph idx="1"/>
          </p:nvPr>
        </p:nvSpPr>
        <p:spPr>
          <a:xfrm>
            <a:off x="1103312" y="2763520"/>
            <a:ext cx="8946541" cy="3484879"/>
          </a:xfrm>
        </p:spPr>
        <p:txBody>
          <a:bodyPr>
            <a:normAutofit/>
          </a:bodyPr>
          <a:lstStyle/>
          <a:p>
            <a:pPr>
              <a:lnSpc>
                <a:spcPct val="90000"/>
              </a:lnSpc>
              <a:spcAft>
                <a:spcPts val="800"/>
              </a:spcAft>
            </a:pPr>
            <a:r>
              <a:rPr lang="en-GB" sz="1700">
                <a:effectLst/>
                <a:latin typeface="Calibri" panose="020F0502020204030204" pitchFamily="34" charset="0"/>
                <a:ea typeface="Calibri" panose="020F0502020204030204" pitchFamily="34" charset="0"/>
                <a:cs typeface="Times New Roman" panose="02020603050405020304" pitchFamily="18" charset="0"/>
              </a:rPr>
              <a:t>Holt’s chapter shows where the EYFS requirements are complimented by </a:t>
            </a:r>
            <a:r>
              <a:rPr lang="en-GB" sz="1700" err="1">
                <a:effectLst/>
                <a:latin typeface="Calibri" panose="020F0502020204030204" pitchFamily="34" charset="0"/>
                <a:ea typeface="Calibri" panose="020F0502020204030204" pitchFamily="34" charset="0"/>
                <a:cs typeface="Times New Roman" panose="02020603050405020304" pitchFamily="18" charset="0"/>
              </a:rPr>
              <a:t>HighScope</a:t>
            </a:r>
            <a:r>
              <a:rPr lang="en-GB" sz="1700">
                <a:effectLst/>
                <a:latin typeface="Calibri" panose="020F0502020204030204" pitchFamily="34" charset="0"/>
                <a:ea typeface="Calibri" panose="020F0502020204030204" pitchFamily="34" charset="0"/>
                <a:cs typeface="Times New Roman" panose="02020603050405020304" pitchFamily="18" charset="0"/>
              </a:rPr>
              <a:t> and emphasises that  “Intrinsic motivation is central to children having positive attitudes and dispositions to learning. Children who systematically have experience of the High/Scope Approach see themselves as capable learners whose work and effort will often lead to success. “(High/Scope UK 2001 i</a:t>
            </a:r>
            <a:r>
              <a:rPr lang="en-GB" sz="1700" b="1">
                <a:effectLst/>
                <a:latin typeface="Calibri" panose="020F0502020204030204" pitchFamily="34" charset="0"/>
                <a:ea typeface="Times New Roman" panose="02020603050405020304" pitchFamily="18" charset="0"/>
                <a:cs typeface="Calibri" panose="020F0502020204030204" pitchFamily="34" charset="0"/>
              </a:rPr>
              <a:t>n Holt 2010: 115)</a:t>
            </a:r>
            <a:r>
              <a:rPr lang="en-GB" sz="1700">
                <a:effectLst/>
                <a:latin typeface="Calibri" panose="020F0502020204030204" pitchFamily="34" charset="0"/>
                <a:ea typeface="Calibri" panose="020F0502020204030204" pitchFamily="34" charset="0"/>
                <a:cs typeface="Times New Roman" panose="02020603050405020304" pitchFamily="18" charset="0"/>
              </a:rPr>
              <a:t> </a:t>
            </a:r>
          </a:p>
          <a:p>
            <a:pPr>
              <a:lnSpc>
                <a:spcPct val="90000"/>
              </a:lnSpc>
              <a:spcAft>
                <a:spcPts val="800"/>
              </a:spcAft>
            </a:pPr>
            <a:r>
              <a:rPr lang="en-GB" sz="1700">
                <a:effectLst/>
                <a:latin typeface="Calibri" panose="020F0502020204030204" pitchFamily="34" charset="0"/>
                <a:ea typeface="Calibri" panose="020F0502020204030204" pitchFamily="34" charset="0"/>
                <a:cs typeface="Times New Roman" panose="02020603050405020304" pitchFamily="18" charset="0"/>
              </a:rPr>
              <a:t>Activity 1 Read the chapter 5 How High/Scope links to the Early Years Foundation Stage as you read  Highlight the elements that Holt’s identifies as complimentary to the EYFs.</a:t>
            </a:r>
          </a:p>
          <a:p>
            <a:pPr>
              <a:lnSpc>
                <a:spcPct val="90000"/>
              </a:lnSpc>
              <a:spcAft>
                <a:spcPts val="800"/>
              </a:spcAft>
            </a:pPr>
            <a:r>
              <a:rPr lang="en-GB" sz="1700">
                <a:effectLst/>
                <a:latin typeface="Calibri" panose="020F0502020204030204" pitchFamily="34" charset="0"/>
                <a:ea typeface="Calibri" panose="020F0502020204030204" pitchFamily="34" charset="0"/>
                <a:cs typeface="Times New Roman" panose="02020603050405020304" pitchFamily="18" charset="0"/>
              </a:rPr>
              <a:t>Activity 2 Review what you have highlighted in Holt’s chapter and write bullet points  summarising the principles for improving the quality of children’s experiences that emerge from the </a:t>
            </a:r>
            <a:r>
              <a:rPr lang="en-GB" sz="1700" err="1">
                <a:effectLst/>
                <a:latin typeface="Calibri" panose="020F0502020204030204" pitchFamily="34" charset="0"/>
                <a:ea typeface="Calibri" panose="020F0502020204030204" pitchFamily="34" charset="0"/>
                <a:cs typeface="Times New Roman" panose="02020603050405020304" pitchFamily="18" charset="0"/>
              </a:rPr>
              <a:t>HighScope</a:t>
            </a:r>
            <a:r>
              <a:rPr lang="en-GB" sz="1700">
                <a:effectLst/>
                <a:latin typeface="Calibri" panose="020F0502020204030204" pitchFamily="34" charset="0"/>
                <a:ea typeface="Calibri" panose="020F0502020204030204" pitchFamily="34" charset="0"/>
                <a:cs typeface="Times New Roman" panose="02020603050405020304" pitchFamily="18" charset="0"/>
              </a:rPr>
              <a:t> approach. </a:t>
            </a:r>
          </a:p>
          <a:p>
            <a:pPr>
              <a:lnSpc>
                <a:spcPct val="90000"/>
              </a:lnSpc>
            </a:pPr>
            <a:endParaRPr lang="en-GB" sz="1700"/>
          </a:p>
        </p:txBody>
      </p:sp>
    </p:spTree>
    <p:extLst>
      <p:ext uri="{BB962C8B-B14F-4D97-AF65-F5344CB8AC3E}">
        <p14:creationId xmlns:p14="http://schemas.microsoft.com/office/powerpoint/2010/main" val="2948610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708942-E63D-96C7-35F2-983E74681FF1}"/>
              </a:ext>
            </a:extLst>
          </p:cNvPr>
          <p:cNvSpPr txBox="1"/>
          <p:nvPr/>
        </p:nvSpPr>
        <p:spPr>
          <a:xfrm>
            <a:off x="648930" y="2438400"/>
            <a:ext cx="618818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2000" dirty="0">
                <a:solidFill>
                  <a:srgbClr val="FFFFFF"/>
                </a:solidFill>
                <a:latin typeface="+mj-lt"/>
                <a:ea typeface="+mj-ea"/>
                <a:cs typeface="+mj-cs"/>
              </a:rPr>
              <a:t>Intrinsic motivation is central to children having positive attitudes and dispositions to learning. Children who systematically have experience of the High/Scope Approach see themselves as capable learners whose work and effort will often lead to success. (High/Scope UK 2001: 8)</a:t>
            </a:r>
          </a:p>
        </p:txBody>
      </p:sp>
      <p:sp>
        <p:nvSpPr>
          <p:cNvPr id="3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Kids sitting in class">
            <a:extLst>
              <a:ext uri="{FF2B5EF4-FFF2-40B4-BE49-F238E27FC236}">
                <a16:creationId xmlns:a16="http://schemas.microsoft.com/office/drawing/2014/main" id="{7EE71031-A819-2E5F-EF9B-59A7E11E9785}"/>
              </a:ext>
            </a:extLst>
          </p:cNvPr>
          <p:cNvPicPr>
            <a:picLocks noChangeAspect="1"/>
          </p:cNvPicPr>
          <p:nvPr/>
        </p:nvPicPr>
        <p:blipFill rotWithShape="1">
          <a:blip r:embed="rId3">
            <a:extLst>
              <a:ext uri="{28A0092B-C50C-407E-A947-70E740481C1C}">
                <a14:useLocalDpi xmlns:a14="http://schemas.microsoft.com/office/drawing/2010/main" val="0"/>
              </a:ext>
            </a:extLst>
          </a:blip>
          <a:srcRect l="32127" r="19564"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3" name="Content Placeholder 2"/>
          <p:cNvSpPr>
            <a:spLocks/>
          </p:cNvSpPr>
          <p:nvPr/>
        </p:nvSpPr>
        <p:spPr>
          <a:xfrm>
            <a:off x="1582140" y="643467"/>
            <a:ext cx="9027719" cy="5571066"/>
          </a:xfrm>
          <a:prstGeom prst="rect">
            <a:avLst/>
          </a:prstGeom>
        </p:spPr>
        <p:txBody>
          <a:bodyPr>
            <a:normAutofit/>
          </a:bodyPr>
          <a:lstStyle/>
          <a:p>
            <a:pPr marL="384048" lvl="1" defTabSz="384048">
              <a:spcAft>
                <a:spcPts val="600"/>
              </a:spcAft>
            </a:pPr>
            <a:endParaRPr lang="en-GB" sz="1512" kern="1200">
              <a:solidFill>
                <a:srgbClr val="555555"/>
              </a:solidFill>
              <a:latin typeface="+mn-lt"/>
              <a:ea typeface="+mn-ea"/>
              <a:cs typeface="+mn-cs"/>
            </a:endParaRPr>
          </a:p>
          <a:p>
            <a:pPr marL="1371600" lvl="3" indent="0">
              <a:spcAft>
                <a:spcPts val="600"/>
              </a:spcAft>
              <a:buNone/>
            </a:pPr>
            <a:endParaRPr lang="en-GB"/>
          </a:p>
        </p:txBody>
      </p:sp>
    </p:spTree>
    <p:extLst>
      <p:ext uri="{BB962C8B-B14F-4D97-AF65-F5344CB8AC3E}">
        <p14:creationId xmlns:p14="http://schemas.microsoft.com/office/powerpoint/2010/main" val="25409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ABFB27A-4A5B-B75C-5C5A-F4B829896E00}"/>
              </a:ext>
            </a:extLst>
          </p:cNvPr>
          <p:cNvSpPr>
            <a:spLocks noGrp="1"/>
          </p:cNvSpPr>
          <p:nvPr>
            <p:ph type="title"/>
          </p:nvPr>
        </p:nvSpPr>
        <p:spPr>
          <a:xfrm>
            <a:off x="648930" y="629267"/>
            <a:ext cx="9252154" cy="1016654"/>
          </a:xfrm>
        </p:spPr>
        <p:txBody>
          <a:bodyPr>
            <a:normAutofit/>
          </a:bodyPr>
          <a:lstStyle/>
          <a:p>
            <a:pPr>
              <a:lnSpc>
                <a:spcPct val="90000"/>
              </a:lnSpc>
            </a:pPr>
            <a:r>
              <a:rPr lang="en-GB" sz="2600" b="1">
                <a:solidFill>
                  <a:srgbClr val="EBEBEB"/>
                </a:solidFill>
                <a:latin typeface="Calibri" panose="020F0502020204030204" pitchFamily="34" charset="0"/>
                <a:ea typeface="Times New Roman" panose="02020603050405020304" pitchFamily="18" charset="0"/>
                <a:cs typeface="Calibri" panose="020F0502020204030204" pitchFamily="34" charset="0"/>
              </a:rPr>
              <a:t>Supporting School Readiness: Week 4  Develop Activity 1 and 2 </a:t>
            </a:r>
            <a:br>
              <a:rPr lang="en-GB" sz="2600">
                <a:solidFill>
                  <a:srgbClr val="EBEBEB"/>
                </a:solidFill>
                <a:latin typeface="Calibri" panose="020F0502020204030204" pitchFamily="34" charset="0"/>
                <a:ea typeface="Calibri" panose="020F0502020204030204" pitchFamily="34" charset="0"/>
                <a:cs typeface="Times New Roman" panose="02020603050405020304" pitchFamily="18" charset="0"/>
              </a:rPr>
            </a:br>
            <a:endParaRPr lang="en-GB" sz="2600">
              <a:solidFill>
                <a:srgbClr val="EBEBEB"/>
              </a:solidFill>
            </a:endParaRP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307A9F8-58C0-CA78-CA1F-E8CE1838DEB5}"/>
              </a:ext>
            </a:extLst>
          </p:cNvPr>
          <p:cNvGraphicFramePr>
            <a:graphicFrameLocks noGrp="1"/>
          </p:cNvGraphicFramePr>
          <p:nvPr>
            <p:ph idx="1"/>
            <p:extLst>
              <p:ext uri="{D42A27DB-BD31-4B8C-83A1-F6EECF244321}">
                <p14:modId xmlns:p14="http://schemas.microsoft.com/office/powerpoint/2010/main" val="264227816"/>
              </p:ext>
            </p:extLst>
          </p:nvPr>
        </p:nvGraphicFramePr>
        <p:xfrm>
          <a:off x="246601" y="2895600"/>
          <a:ext cx="10056812" cy="300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17427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 name="PRESGUID" val="7da43aaf-5e92-4baf-bfe1-883bfae7d1cb"/>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1433</TotalTime>
  <Words>1201</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Poppins</vt:lpstr>
      <vt:lpstr>Wingdings 3</vt:lpstr>
      <vt:lpstr>Ion</vt:lpstr>
      <vt:lpstr>Week 4 Plan do review Dr Gillian Smith</vt:lpstr>
      <vt:lpstr>Developing autonomous learners through a Plan do review preschool curriculum</vt:lpstr>
      <vt:lpstr>The Highscope Approach to School readiness and beyond</vt:lpstr>
      <vt:lpstr>Highscope Principles</vt:lpstr>
      <vt:lpstr>The 5 Ingredients of Active Learning </vt:lpstr>
      <vt:lpstr>Highscope Chapter 5  How High/Scope links to the Early Years Foundation Stage in Holt, N 2010, Bringing the High Scope Approach to Your Early Years Practice, Taylor &amp; Francis Group, London https://mmu.on.worldcat.org/oclc/663326185   </vt:lpstr>
      <vt:lpstr>What elements of HighScope does Holt (2010) pick out from the HighScope curriculum? Do these form a consistent set of principles for improving the quality of EYFS implementation? </vt:lpstr>
      <vt:lpstr>PowerPoint Presentation</vt:lpstr>
      <vt:lpstr>Supporting School Readiness: Week 4  Develop Activity 1 and 2  </vt:lpstr>
      <vt:lpstr>Supporting School Readiness: Week 4  Develop Activity 1 and 2  </vt:lpstr>
      <vt:lpstr>Conflict resolution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children’s creativity</dc:title>
  <dc:creator>Martin Needham</dc:creator>
  <cp:lastModifiedBy>Natalie Wild</cp:lastModifiedBy>
  <cp:revision>5</cp:revision>
  <dcterms:created xsi:type="dcterms:W3CDTF">2023-09-30T21:10:22Z</dcterms:created>
  <dcterms:modified xsi:type="dcterms:W3CDTF">2023-11-28T08:19:01Z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9E582C5C-0445-498D-9257-5E4822E12D2A</vt:lpwstr>
  </property>
  <property fmtid="{D5CDD505-2E9C-101B-9397-08002B2CF9AE}" pid="3" name="ArticulatePath">
    <vt:lpwstr>https://stummuac-my.sharepoint.com/personal/55113224_ad_mmu_ac_uk/Documents/School Readiness/Plan do review workshop slides</vt:lpwstr>
  </property>
</Properties>
</file>