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64" r:id="rId2"/>
    <p:sldMasterId id="2147483776" r:id="rId3"/>
  </p:sldMasterIdLst>
  <p:notesMasterIdLst>
    <p:notesMasterId r:id="rId28"/>
  </p:notesMasterIdLst>
  <p:sldIdLst>
    <p:sldId id="256" r:id="rId4"/>
    <p:sldId id="275" r:id="rId5"/>
    <p:sldId id="280" r:id="rId6"/>
    <p:sldId id="276" r:id="rId7"/>
    <p:sldId id="287" r:id="rId8"/>
    <p:sldId id="314" r:id="rId9"/>
    <p:sldId id="315" r:id="rId10"/>
    <p:sldId id="258" r:id="rId11"/>
    <p:sldId id="285" r:id="rId12"/>
    <p:sldId id="274" r:id="rId13"/>
    <p:sldId id="272" r:id="rId14"/>
    <p:sldId id="283" r:id="rId15"/>
    <p:sldId id="263" r:id="rId16"/>
    <p:sldId id="267" r:id="rId17"/>
    <p:sldId id="268" r:id="rId18"/>
    <p:sldId id="269" r:id="rId19"/>
    <p:sldId id="278" r:id="rId20"/>
    <p:sldId id="270" r:id="rId21"/>
    <p:sldId id="265" r:id="rId22"/>
    <p:sldId id="260" r:id="rId23"/>
    <p:sldId id="273" r:id="rId24"/>
    <p:sldId id="261" r:id="rId25"/>
    <p:sldId id="257" r:id="rId26"/>
    <p:sldId id="27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CA6F4-DE0C-4FA2-B73F-63F2926BB2AE}" v="13" dt="2023-11-13T07:38:0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13" autoAdjust="0"/>
  </p:normalViewPr>
  <p:slideViewPr>
    <p:cSldViewPr snapToGrid="0">
      <p:cViewPr varScale="1">
        <p:scale>
          <a:sx n="56" d="100"/>
          <a:sy n="56" d="100"/>
        </p:scale>
        <p:origin x="1974" y="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65A7E-7FEB-4C99-AB0A-77ADCFD46A1E}" type="doc">
      <dgm:prSet loTypeId="urn:microsoft.com/office/officeart/2016/7/layout/VerticalDownArrowProcess" loCatId="process" qsTypeId="urn:microsoft.com/office/officeart/2005/8/quickstyle/simple2" qsCatId="simple" csTypeId="urn:microsoft.com/office/officeart/2005/8/colors/colorful5" csCatId="colorful"/>
      <dgm:spPr/>
      <dgm:t>
        <a:bodyPr/>
        <a:lstStyle/>
        <a:p>
          <a:endParaRPr lang="en-US"/>
        </a:p>
      </dgm:t>
    </dgm:pt>
    <dgm:pt modelId="{734BBC28-1603-4D06-A5E5-A477676D3FF9}">
      <dgm:prSet/>
      <dgm:spPr/>
      <dgm:t>
        <a:bodyPr/>
        <a:lstStyle/>
        <a:p>
          <a:r>
            <a:rPr lang="en-US"/>
            <a:t>Play</a:t>
          </a:r>
        </a:p>
      </dgm:t>
    </dgm:pt>
    <dgm:pt modelId="{CD2A9C74-6617-4C88-8EDE-B9F0BBB21EF0}" type="parTrans" cxnId="{909922B7-B184-4A85-9344-6EB17A2FC1A2}">
      <dgm:prSet/>
      <dgm:spPr/>
      <dgm:t>
        <a:bodyPr/>
        <a:lstStyle/>
        <a:p>
          <a:endParaRPr lang="en-US"/>
        </a:p>
      </dgm:t>
    </dgm:pt>
    <dgm:pt modelId="{1E1F1CEB-693E-4A5C-ACFD-DB38D6CE8FB6}" type="sibTrans" cxnId="{909922B7-B184-4A85-9344-6EB17A2FC1A2}">
      <dgm:prSet/>
      <dgm:spPr/>
      <dgm:t>
        <a:bodyPr/>
        <a:lstStyle/>
        <a:p>
          <a:endParaRPr lang="en-US"/>
        </a:p>
      </dgm:t>
    </dgm:pt>
    <dgm:pt modelId="{0BBC4388-DF6C-49EB-9452-9A4016E0BEA7}">
      <dgm:prSet/>
      <dgm:spPr/>
      <dgm:t>
        <a:bodyPr/>
        <a:lstStyle/>
        <a:p>
          <a:r>
            <a:rPr lang="en-US"/>
            <a:t>Play with spaces and materials to engage children in physical, emotional, purposeful activity.</a:t>
          </a:r>
        </a:p>
      </dgm:t>
    </dgm:pt>
    <dgm:pt modelId="{00FD6A81-B731-4745-845E-2E1D9A7FC02E}" type="parTrans" cxnId="{D30FEDFE-337E-424F-8F69-DFCC1AFCE31E}">
      <dgm:prSet/>
      <dgm:spPr/>
      <dgm:t>
        <a:bodyPr/>
        <a:lstStyle/>
        <a:p>
          <a:endParaRPr lang="en-US"/>
        </a:p>
      </dgm:t>
    </dgm:pt>
    <dgm:pt modelId="{8B95A171-8467-43A1-A247-4DB206A0E530}" type="sibTrans" cxnId="{D30FEDFE-337E-424F-8F69-DFCC1AFCE31E}">
      <dgm:prSet/>
      <dgm:spPr/>
      <dgm:t>
        <a:bodyPr/>
        <a:lstStyle/>
        <a:p>
          <a:endParaRPr lang="en-US"/>
        </a:p>
      </dgm:t>
    </dgm:pt>
    <dgm:pt modelId="{62936AA7-8E76-4E5F-AA15-66791B3F77A3}">
      <dgm:prSet/>
      <dgm:spPr/>
      <dgm:t>
        <a:bodyPr/>
        <a:lstStyle/>
        <a:p>
          <a:r>
            <a:rPr lang="en-US"/>
            <a:t>Explore</a:t>
          </a:r>
        </a:p>
      </dgm:t>
    </dgm:pt>
    <dgm:pt modelId="{4075AA26-F9CB-4FF3-BDEC-0E2069FD7340}" type="parTrans" cxnId="{0754DF0C-CB1F-4BF6-8CC3-DA9A628AB2E9}">
      <dgm:prSet/>
      <dgm:spPr/>
      <dgm:t>
        <a:bodyPr/>
        <a:lstStyle/>
        <a:p>
          <a:endParaRPr lang="en-US"/>
        </a:p>
      </dgm:t>
    </dgm:pt>
    <dgm:pt modelId="{A4925201-9AE0-412B-A591-417F9ED4B594}" type="sibTrans" cxnId="{0754DF0C-CB1F-4BF6-8CC3-DA9A628AB2E9}">
      <dgm:prSet/>
      <dgm:spPr/>
      <dgm:t>
        <a:bodyPr/>
        <a:lstStyle/>
        <a:p>
          <a:endParaRPr lang="en-US"/>
        </a:p>
      </dgm:t>
    </dgm:pt>
    <dgm:pt modelId="{2557279D-771F-4022-B727-98953D4B7F01}">
      <dgm:prSet/>
      <dgm:spPr/>
      <dgm:t>
        <a:bodyPr/>
        <a:lstStyle/>
        <a:p>
          <a:r>
            <a:rPr lang="en-US"/>
            <a:t>Explore ways that different theoretical  perspectives such as ‘affordance’ might further inform our practices.</a:t>
          </a:r>
        </a:p>
      </dgm:t>
    </dgm:pt>
    <dgm:pt modelId="{F5DAC722-B408-433F-9CEF-D03FA7DE12B0}" type="parTrans" cxnId="{A8FD5F20-168E-4FE7-BD8B-00472430C52E}">
      <dgm:prSet/>
      <dgm:spPr/>
      <dgm:t>
        <a:bodyPr/>
        <a:lstStyle/>
        <a:p>
          <a:endParaRPr lang="en-US"/>
        </a:p>
      </dgm:t>
    </dgm:pt>
    <dgm:pt modelId="{19AE2E63-BC29-4B48-B18F-2115AA07ABC5}" type="sibTrans" cxnId="{A8FD5F20-168E-4FE7-BD8B-00472430C52E}">
      <dgm:prSet/>
      <dgm:spPr/>
      <dgm:t>
        <a:bodyPr/>
        <a:lstStyle/>
        <a:p>
          <a:endParaRPr lang="en-US"/>
        </a:p>
      </dgm:t>
    </dgm:pt>
    <dgm:pt modelId="{488EA6F9-A6AD-4383-B5D0-77913839682F}">
      <dgm:prSet/>
      <dgm:spPr/>
      <dgm:t>
        <a:bodyPr/>
        <a:lstStyle/>
        <a:p>
          <a:r>
            <a:rPr lang="en-US"/>
            <a:t>Learn</a:t>
          </a:r>
        </a:p>
      </dgm:t>
    </dgm:pt>
    <dgm:pt modelId="{0F999A55-C61A-4786-9265-BEAA79975484}" type="parTrans" cxnId="{E3A5FC97-E916-473E-B209-3389BC677BC3}">
      <dgm:prSet/>
      <dgm:spPr/>
      <dgm:t>
        <a:bodyPr/>
        <a:lstStyle/>
        <a:p>
          <a:endParaRPr lang="en-US"/>
        </a:p>
      </dgm:t>
    </dgm:pt>
    <dgm:pt modelId="{334DBF76-588E-47A1-BDC7-815DAEF7FD33}" type="sibTrans" cxnId="{E3A5FC97-E916-473E-B209-3389BC677BC3}">
      <dgm:prSet/>
      <dgm:spPr/>
      <dgm:t>
        <a:bodyPr/>
        <a:lstStyle/>
        <a:p>
          <a:endParaRPr lang="en-US"/>
        </a:p>
      </dgm:t>
    </dgm:pt>
    <dgm:pt modelId="{7239BFA9-2C6D-4CFD-B45E-E172280D56C7}">
      <dgm:prSet/>
      <dgm:spPr/>
      <dgm:t>
        <a:bodyPr/>
        <a:lstStyle/>
        <a:p>
          <a:r>
            <a:rPr lang="en-US"/>
            <a:t>Learn to participate in shared thinking and learning stories with children placing more emphasis on ‘emotional’, ‘functional’ , ‘control’ and ‘cultural’ affordances</a:t>
          </a:r>
        </a:p>
      </dgm:t>
    </dgm:pt>
    <dgm:pt modelId="{6CE27E4B-5474-4063-8F39-17E6ACEE906E}" type="parTrans" cxnId="{A4C85855-707F-41B0-A589-45C3B9A1D6C6}">
      <dgm:prSet/>
      <dgm:spPr/>
      <dgm:t>
        <a:bodyPr/>
        <a:lstStyle/>
        <a:p>
          <a:endParaRPr lang="en-US"/>
        </a:p>
      </dgm:t>
    </dgm:pt>
    <dgm:pt modelId="{9A1453BA-7BC7-4D1D-802D-2E4596AC4958}" type="sibTrans" cxnId="{A4C85855-707F-41B0-A589-45C3B9A1D6C6}">
      <dgm:prSet/>
      <dgm:spPr/>
      <dgm:t>
        <a:bodyPr/>
        <a:lstStyle/>
        <a:p>
          <a:endParaRPr lang="en-US"/>
        </a:p>
      </dgm:t>
    </dgm:pt>
    <dgm:pt modelId="{88086351-6D7A-495D-8332-24FAE128C400}">
      <dgm:prSet/>
      <dgm:spPr/>
      <dgm:t>
        <a:bodyPr/>
        <a:lstStyle/>
        <a:p>
          <a:r>
            <a:rPr lang="en-US"/>
            <a:t>Consider</a:t>
          </a:r>
        </a:p>
      </dgm:t>
    </dgm:pt>
    <dgm:pt modelId="{088F89EC-0491-4B76-95A8-9FA8936FC795}" type="parTrans" cxnId="{A77FFA1E-C5EE-45AF-90D1-F2FC6441E25E}">
      <dgm:prSet/>
      <dgm:spPr/>
      <dgm:t>
        <a:bodyPr/>
        <a:lstStyle/>
        <a:p>
          <a:endParaRPr lang="en-US"/>
        </a:p>
      </dgm:t>
    </dgm:pt>
    <dgm:pt modelId="{C7DA2FA8-2FC5-4772-8538-0C8AC0581AC7}" type="sibTrans" cxnId="{A77FFA1E-C5EE-45AF-90D1-F2FC6441E25E}">
      <dgm:prSet/>
      <dgm:spPr/>
      <dgm:t>
        <a:bodyPr/>
        <a:lstStyle/>
        <a:p>
          <a:endParaRPr lang="en-US"/>
        </a:p>
      </dgm:t>
    </dgm:pt>
    <dgm:pt modelId="{A9602258-23D0-4AE7-8C18-0C6E72D16155}">
      <dgm:prSet/>
      <dgm:spPr/>
      <dgm:t>
        <a:bodyPr/>
        <a:lstStyle/>
        <a:p>
          <a:r>
            <a:rPr lang="en-US"/>
            <a:t>Consider how to lend language to explore  action, feelings, purpose, control, and shared meanings with children to support their metacognitive view of themselves as learners.</a:t>
          </a:r>
        </a:p>
      </dgm:t>
    </dgm:pt>
    <dgm:pt modelId="{20A21997-FBB5-47AA-9DE2-7EBC040CD5B4}" type="parTrans" cxnId="{7FFF3C51-8825-4B30-AB76-B7D0909CCC60}">
      <dgm:prSet/>
      <dgm:spPr/>
      <dgm:t>
        <a:bodyPr/>
        <a:lstStyle/>
        <a:p>
          <a:endParaRPr lang="en-US"/>
        </a:p>
      </dgm:t>
    </dgm:pt>
    <dgm:pt modelId="{0673B438-F8FB-4981-BE2F-93DBC00E1EC0}" type="sibTrans" cxnId="{7FFF3C51-8825-4B30-AB76-B7D0909CCC60}">
      <dgm:prSet/>
      <dgm:spPr/>
      <dgm:t>
        <a:bodyPr/>
        <a:lstStyle/>
        <a:p>
          <a:endParaRPr lang="en-US"/>
        </a:p>
      </dgm:t>
    </dgm:pt>
    <dgm:pt modelId="{7C75A59F-8B00-4B97-B05C-F5E214501F62}" type="pres">
      <dgm:prSet presAssocID="{EA865A7E-7FEB-4C99-AB0A-77ADCFD46A1E}" presName="Name0" presStyleCnt="0">
        <dgm:presLayoutVars>
          <dgm:dir/>
          <dgm:animLvl val="lvl"/>
          <dgm:resizeHandles val="exact"/>
        </dgm:presLayoutVars>
      </dgm:prSet>
      <dgm:spPr/>
    </dgm:pt>
    <dgm:pt modelId="{92530419-A3FA-4D5E-B649-C1297DDBF703}" type="pres">
      <dgm:prSet presAssocID="{88086351-6D7A-495D-8332-24FAE128C400}" presName="boxAndChildren" presStyleCnt="0"/>
      <dgm:spPr/>
    </dgm:pt>
    <dgm:pt modelId="{A9E4DA42-9F2D-4E14-B2D0-82CD6151FF92}" type="pres">
      <dgm:prSet presAssocID="{88086351-6D7A-495D-8332-24FAE128C400}" presName="parentTextBox" presStyleLbl="alignNode1" presStyleIdx="0" presStyleCnt="4"/>
      <dgm:spPr/>
    </dgm:pt>
    <dgm:pt modelId="{48D586C5-DB7A-41C9-82F9-06938E9F0D0D}" type="pres">
      <dgm:prSet presAssocID="{88086351-6D7A-495D-8332-24FAE128C400}" presName="descendantBox" presStyleLbl="bgAccFollowNode1" presStyleIdx="0" presStyleCnt="4"/>
      <dgm:spPr/>
    </dgm:pt>
    <dgm:pt modelId="{FA7F61AF-D3AA-48F9-9B05-5610A29823A8}" type="pres">
      <dgm:prSet presAssocID="{334DBF76-588E-47A1-BDC7-815DAEF7FD33}" presName="sp" presStyleCnt="0"/>
      <dgm:spPr/>
    </dgm:pt>
    <dgm:pt modelId="{0A667072-3D43-4B07-AD28-6E202204BE90}" type="pres">
      <dgm:prSet presAssocID="{488EA6F9-A6AD-4383-B5D0-77913839682F}" presName="arrowAndChildren" presStyleCnt="0"/>
      <dgm:spPr/>
    </dgm:pt>
    <dgm:pt modelId="{129EEB65-A610-4A53-B5BF-989C1762C2BF}" type="pres">
      <dgm:prSet presAssocID="{488EA6F9-A6AD-4383-B5D0-77913839682F}" presName="parentTextArrow" presStyleLbl="node1" presStyleIdx="0" presStyleCnt="0"/>
      <dgm:spPr/>
    </dgm:pt>
    <dgm:pt modelId="{6B473FCD-3A13-49B2-B9D0-6DE313C0AD19}" type="pres">
      <dgm:prSet presAssocID="{488EA6F9-A6AD-4383-B5D0-77913839682F}" presName="arrow" presStyleLbl="alignNode1" presStyleIdx="1" presStyleCnt="4"/>
      <dgm:spPr/>
    </dgm:pt>
    <dgm:pt modelId="{2B8B6DB5-B402-4ACC-84AE-46E0A6692A89}" type="pres">
      <dgm:prSet presAssocID="{488EA6F9-A6AD-4383-B5D0-77913839682F}" presName="descendantArrow" presStyleLbl="bgAccFollowNode1" presStyleIdx="1" presStyleCnt="4"/>
      <dgm:spPr/>
    </dgm:pt>
    <dgm:pt modelId="{ED502B2A-E280-4E97-82E4-EC208199D04C}" type="pres">
      <dgm:prSet presAssocID="{A4925201-9AE0-412B-A591-417F9ED4B594}" presName="sp" presStyleCnt="0"/>
      <dgm:spPr/>
    </dgm:pt>
    <dgm:pt modelId="{88696E5F-E34A-4062-9D63-EFB956E323E1}" type="pres">
      <dgm:prSet presAssocID="{62936AA7-8E76-4E5F-AA15-66791B3F77A3}" presName="arrowAndChildren" presStyleCnt="0"/>
      <dgm:spPr/>
    </dgm:pt>
    <dgm:pt modelId="{1E06A134-A46E-4356-990A-A5C544439785}" type="pres">
      <dgm:prSet presAssocID="{62936AA7-8E76-4E5F-AA15-66791B3F77A3}" presName="parentTextArrow" presStyleLbl="node1" presStyleIdx="0" presStyleCnt="0"/>
      <dgm:spPr/>
    </dgm:pt>
    <dgm:pt modelId="{97E329CA-17A4-407F-9192-21823314775F}" type="pres">
      <dgm:prSet presAssocID="{62936AA7-8E76-4E5F-AA15-66791B3F77A3}" presName="arrow" presStyleLbl="alignNode1" presStyleIdx="2" presStyleCnt="4"/>
      <dgm:spPr/>
    </dgm:pt>
    <dgm:pt modelId="{9046C378-BCD6-4EFF-AC5E-9953628BE664}" type="pres">
      <dgm:prSet presAssocID="{62936AA7-8E76-4E5F-AA15-66791B3F77A3}" presName="descendantArrow" presStyleLbl="bgAccFollowNode1" presStyleIdx="2" presStyleCnt="4"/>
      <dgm:spPr/>
    </dgm:pt>
    <dgm:pt modelId="{2E79523A-5AAB-427B-B49A-04331538EAFC}" type="pres">
      <dgm:prSet presAssocID="{1E1F1CEB-693E-4A5C-ACFD-DB38D6CE8FB6}" presName="sp" presStyleCnt="0"/>
      <dgm:spPr/>
    </dgm:pt>
    <dgm:pt modelId="{0E78BCD7-0FE1-4A7E-9A32-F4165E786EF1}" type="pres">
      <dgm:prSet presAssocID="{734BBC28-1603-4D06-A5E5-A477676D3FF9}" presName="arrowAndChildren" presStyleCnt="0"/>
      <dgm:spPr/>
    </dgm:pt>
    <dgm:pt modelId="{7DA5D73D-B004-4880-AF79-625CEB96FA07}" type="pres">
      <dgm:prSet presAssocID="{734BBC28-1603-4D06-A5E5-A477676D3FF9}" presName="parentTextArrow" presStyleLbl="node1" presStyleIdx="0" presStyleCnt="0"/>
      <dgm:spPr/>
    </dgm:pt>
    <dgm:pt modelId="{9BF61F77-CDD8-4F1A-BB34-3235FE019EE3}" type="pres">
      <dgm:prSet presAssocID="{734BBC28-1603-4D06-A5E5-A477676D3FF9}" presName="arrow" presStyleLbl="alignNode1" presStyleIdx="3" presStyleCnt="4"/>
      <dgm:spPr/>
    </dgm:pt>
    <dgm:pt modelId="{760D82CB-E78F-4F69-A498-3E9439BC218A}" type="pres">
      <dgm:prSet presAssocID="{734BBC28-1603-4D06-A5E5-A477676D3FF9}" presName="descendantArrow" presStyleLbl="bgAccFollowNode1" presStyleIdx="3" presStyleCnt="4"/>
      <dgm:spPr/>
    </dgm:pt>
  </dgm:ptLst>
  <dgm:cxnLst>
    <dgm:cxn modelId="{0754DF0C-CB1F-4BF6-8CC3-DA9A628AB2E9}" srcId="{EA865A7E-7FEB-4C99-AB0A-77ADCFD46A1E}" destId="{62936AA7-8E76-4E5F-AA15-66791B3F77A3}" srcOrd="1" destOrd="0" parTransId="{4075AA26-F9CB-4FF3-BDEC-0E2069FD7340}" sibTransId="{A4925201-9AE0-412B-A591-417F9ED4B594}"/>
    <dgm:cxn modelId="{A77FFA1E-C5EE-45AF-90D1-F2FC6441E25E}" srcId="{EA865A7E-7FEB-4C99-AB0A-77ADCFD46A1E}" destId="{88086351-6D7A-495D-8332-24FAE128C400}" srcOrd="3" destOrd="0" parTransId="{088F89EC-0491-4B76-95A8-9FA8936FC795}" sibTransId="{C7DA2FA8-2FC5-4772-8538-0C8AC0581AC7}"/>
    <dgm:cxn modelId="{A8FD5F20-168E-4FE7-BD8B-00472430C52E}" srcId="{62936AA7-8E76-4E5F-AA15-66791B3F77A3}" destId="{2557279D-771F-4022-B727-98953D4B7F01}" srcOrd="0" destOrd="0" parTransId="{F5DAC722-B408-433F-9CEF-D03FA7DE12B0}" sibTransId="{19AE2E63-BC29-4B48-B18F-2115AA07ABC5}"/>
    <dgm:cxn modelId="{41D14A37-D220-45AC-AAA2-954209F3BC5F}" type="presOf" srcId="{7239BFA9-2C6D-4CFD-B45E-E172280D56C7}" destId="{2B8B6DB5-B402-4ACC-84AE-46E0A6692A89}" srcOrd="0" destOrd="0" presId="urn:microsoft.com/office/officeart/2016/7/layout/VerticalDownArrowProcess"/>
    <dgm:cxn modelId="{F7AAA55F-8741-4465-BA6F-E36B103D43E0}" type="presOf" srcId="{734BBC28-1603-4D06-A5E5-A477676D3FF9}" destId="{9BF61F77-CDD8-4F1A-BB34-3235FE019EE3}" srcOrd="1" destOrd="0" presId="urn:microsoft.com/office/officeart/2016/7/layout/VerticalDownArrowProcess"/>
    <dgm:cxn modelId="{38BB8741-84F3-4470-B66E-3D8EB94FB9DD}" type="presOf" srcId="{88086351-6D7A-495D-8332-24FAE128C400}" destId="{A9E4DA42-9F2D-4E14-B2D0-82CD6151FF92}" srcOrd="0" destOrd="0" presId="urn:microsoft.com/office/officeart/2016/7/layout/VerticalDownArrowProcess"/>
    <dgm:cxn modelId="{4B57A46C-C8DE-454B-94EE-CB20424A3B9A}" type="presOf" srcId="{EA865A7E-7FEB-4C99-AB0A-77ADCFD46A1E}" destId="{7C75A59F-8B00-4B97-B05C-F5E214501F62}" srcOrd="0" destOrd="0" presId="urn:microsoft.com/office/officeart/2016/7/layout/VerticalDownArrowProcess"/>
    <dgm:cxn modelId="{CDA6AE6F-292D-4BCE-8025-C96907F35989}" type="presOf" srcId="{A9602258-23D0-4AE7-8C18-0C6E72D16155}" destId="{48D586C5-DB7A-41C9-82F9-06938E9F0D0D}" srcOrd="0" destOrd="0" presId="urn:microsoft.com/office/officeart/2016/7/layout/VerticalDownArrowProcess"/>
    <dgm:cxn modelId="{7FFF3C51-8825-4B30-AB76-B7D0909CCC60}" srcId="{88086351-6D7A-495D-8332-24FAE128C400}" destId="{A9602258-23D0-4AE7-8C18-0C6E72D16155}" srcOrd="0" destOrd="0" parTransId="{20A21997-FBB5-47AA-9DE2-7EBC040CD5B4}" sibTransId="{0673B438-F8FB-4981-BE2F-93DBC00E1EC0}"/>
    <dgm:cxn modelId="{7CB5B574-B993-4CF8-924A-7DA9CB41BAF1}" type="presOf" srcId="{488EA6F9-A6AD-4383-B5D0-77913839682F}" destId="{129EEB65-A610-4A53-B5BF-989C1762C2BF}" srcOrd="0" destOrd="0" presId="urn:microsoft.com/office/officeart/2016/7/layout/VerticalDownArrowProcess"/>
    <dgm:cxn modelId="{A4C85855-707F-41B0-A589-45C3B9A1D6C6}" srcId="{488EA6F9-A6AD-4383-B5D0-77913839682F}" destId="{7239BFA9-2C6D-4CFD-B45E-E172280D56C7}" srcOrd="0" destOrd="0" parTransId="{6CE27E4B-5474-4063-8F39-17E6ACEE906E}" sibTransId="{9A1453BA-7BC7-4D1D-802D-2E4596AC4958}"/>
    <dgm:cxn modelId="{E3A5FC97-E916-473E-B209-3389BC677BC3}" srcId="{EA865A7E-7FEB-4C99-AB0A-77ADCFD46A1E}" destId="{488EA6F9-A6AD-4383-B5D0-77913839682F}" srcOrd="2" destOrd="0" parTransId="{0F999A55-C61A-4786-9265-BEAA79975484}" sibTransId="{334DBF76-588E-47A1-BDC7-815DAEF7FD33}"/>
    <dgm:cxn modelId="{B2CC049B-4A73-4007-BB67-A368108CBAC5}" type="presOf" srcId="{62936AA7-8E76-4E5F-AA15-66791B3F77A3}" destId="{97E329CA-17A4-407F-9192-21823314775F}" srcOrd="1" destOrd="0" presId="urn:microsoft.com/office/officeart/2016/7/layout/VerticalDownArrowProcess"/>
    <dgm:cxn modelId="{7F3CC0AB-B3BE-4EA7-BB64-0351C40E00F0}" type="presOf" srcId="{2557279D-771F-4022-B727-98953D4B7F01}" destId="{9046C378-BCD6-4EFF-AC5E-9953628BE664}" srcOrd="0" destOrd="0" presId="urn:microsoft.com/office/officeart/2016/7/layout/VerticalDownArrowProcess"/>
    <dgm:cxn modelId="{909922B7-B184-4A85-9344-6EB17A2FC1A2}" srcId="{EA865A7E-7FEB-4C99-AB0A-77ADCFD46A1E}" destId="{734BBC28-1603-4D06-A5E5-A477676D3FF9}" srcOrd="0" destOrd="0" parTransId="{CD2A9C74-6617-4C88-8EDE-B9F0BBB21EF0}" sibTransId="{1E1F1CEB-693E-4A5C-ACFD-DB38D6CE8FB6}"/>
    <dgm:cxn modelId="{260584D8-ED5B-411F-9B37-18AF50AEBCA1}" type="presOf" srcId="{0BBC4388-DF6C-49EB-9452-9A4016E0BEA7}" destId="{760D82CB-E78F-4F69-A498-3E9439BC218A}" srcOrd="0" destOrd="0" presId="urn:microsoft.com/office/officeart/2016/7/layout/VerticalDownArrowProcess"/>
    <dgm:cxn modelId="{7B2D81DE-B986-4F3B-807A-DC8503E86D86}" type="presOf" srcId="{734BBC28-1603-4D06-A5E5-A477676D3FF9}" destId="{7DA5D73D-B004-4880-AF79-625CEB96FA07}" srcOrd="0" destOrd="0" presId="urn:microsoft.com/office/officeart/2016/7/layout/VerticalDownArrowProcess"/>
    <dgm:cxn modelId="{26E461EF-20CF-470A-B40D-B3BF2859AAB8}" type="presOf" srcId="{488EA6F9-A6AD-4383-B5D0-77913839682F}" destId="{6B473FCD-3A13-49B2-B9D0-6DE313C0AD19}" srcOrd="1" destOrd="0" presId="urn:microsoft.com/office/officeart/2016/7/layout/VerticalDownArrowProcess"/>
    <dgm:cxn modelId="{DA0AB0EF-CFD9-40DD-901B-06851E83F3F9}" type="presOf" srcId="{62936AA7-8E76-4E5F-AA15-66791B3F77A3}" destId="{1E06A134-A46E-4356-990A-A5C544439785}" srcOrd="0" destOrd="0" presId="urn:microsoft.com/office/officeart/2016/7/layout/VerticalDownArrowProcess"/>
    <dgm:cxn modelId="{D30FEDFE-337E-424F-8F69-DFCC1AFCE31E}" srcId="{734BBC28-1603-4D06-A5E5-A477676D3FF9}" destId="{0BBC4388-DF6C-49EB-9452-9A4016E0BEA7}" srcOrd="0" destOrd="0" parTransId="{00FD6A81-B731-4745-845E-2E1D9A7FC02E}" sibTransId="{8B95A171-8467-43A1-A247-4DB206A0E530}"/>
    <dgm:cxn modelId="{C9F3EF3D-B42D-4579-95D0-CFA6A061CCD5}" type="presParOf" srcId="{7C75A59F-8B00-4B97-B05C-F5E214501F62}" destId="{92530419-A3FA-4D5E-B649-C1297DDBF703}" srcOrd="0" destOrd="0" presId="urn:microsoft.com/office/officeart/2016/7/layout/VerticalDownArrowProcess"/>
    <dgm:cxn modelId="{D14BE96D-87A7-4301-9266-3B97D11028D7}" type="presParOf" srcId="{92530419-A3FA-4D5E-B649-C1297DDBF703}" destId="{A9E4DA42-9F2D-4E14-B2D0-82CD6151FF92}" srcOrd="0" destOrd="0" presId="urn:microsoft.com/office/officeart/2016/7/layout/VerticalDownArrowProcess"/>
    <dgm:cxn modelId="{F2D7367C-C859-4A26-897E-091FFF55E081}" type="presParOf" srcId="{92530419-A3FA-4D5E-B649-C1297DDBF703}" destId="{48D586C5-DB7A-41C9-82F9-06938E9F0D0D}" srcOrd="1" destOrd="0" presId="urn:microsoft.com/office/officeart/2016/7/layout/VerticalDownArrowProcess"/>
    <dgm:cxn modelId="{FF2B2D90-735E-4953-8673-FB70C3316579}" type="presParOf" srcId="{7C75A59F-8B00-4B97-B05C-F5E214501F62}" destId="{FA7F61AF-D3AA-48F9-9B05-5610A29823A8}" srcOrd="1" destOrd="0" presId="urn:microsoft.com/office/officeart/2016/7/layout/VerticalDownArrowProcess"/>
    <dgm:cxn modelId="{CB356AC1-ACE5-4D5F-A3C2-5888FF89D068}" type="presParOf" srcId="{7C75A59F-8B00-4B97-B05C-F5E214501F62}" destId="{0A667072-3D43-4B07-AD28-6E202204BE90}" srcOrd="2" destOrd="0" presId="urn:microsoft.com/office/officeart/2016/7/layout/VerticalDownArrowProcess"/>
    <dgm:cxn modelId="{733C9A2B-69E5-4534-BF35-4F8427B582D5}" type="presParOf" srcId="{0A667072-3D43-4B07-AD28-6E202204BE90}" destId="{129EEB65-A610-4A53-B5BF-989C1762C2BF}" srcOrd="0" destOrd="0" presId="urn:microsoft.com/office/officeart/2016/7/layout/VerticalDownArrowProcess"/>
    <dgm:cxn modelId="{B0965129-D658-4727-95D3-C21A6AAC0158}" type="presParOf" srcId="{0A667072-3D43-4B07-AD28-6E202204BE90}" destId="{6B473FCD-3A13-49B2-B9D0-6DE313C0AD19}" srcOrd="1" destOrd="0" presId="urn:microsoft.com/office/officeart/2016/7/layout/VerticalDownArrowProcess"/>
    <dgm:cxn modelId="{7187E183-50FA-4740-B63F-4DA0E266E548}" type="presParOf" srcId="{0A667072-3D43-4B07-AD28-6E202204BE90}" destId="{2B8B6DB5-B402-4ACC-84AE-46E0A6692A89}" srcOrd="2" destOrd="0" presId="urn:microsoft.com/office/officeart/2016/7/layout/VerticalDownArrowProcess"/>
    <dgm:cxn modelId="{1842AE19-6271-4A5C-8A6B-D59D8317AFEB}" type="presParOf" srcId="{7C75A59F-8B00-4B97-B05C-F5E214501F62}" destId="{ED502B2A-E280-4E97-82E4-EC208199D04C}" srcOrd="3" destOrd="0" presId="urn:microsoft.com/office/officeart/2016/7/layout/VerticalDownArrowProcess"/>
    <dgm:cxn modelId="{CDBFB9BC-C41C-446A-B2BF-A6BB6E4F61A0}" type="presParOf" srcId="{7C75A59F-8B00-4B97-B05C-F5E214501F62}" destId="{88696E5F-E34A-4062-9D63-EFB956E323E1}" srcOrd="4" destOrd="0" presId="urn:microsoft.com/office/officeart/2016/7/layout/VerticalDownArrowProcess"/>
    <dgm:cxn modelId="{79A533DD-88A1-4359-8AE6-71A68261BAFB}" type="presParOf" srcId="{88696E5F-E34A-4062-9D63-EFB956E323E1}" destId="{1E06A134-A46E-4356-990A-A5C544439785}" srcOrd="0" destOrd="0" presId="urn:microsoft.com/office/officeart/2016/7/layout/VerticalDownArrowProcess"/>
    <dgm:cxn modelId="{55BA0708-7D6D-434F-83A3-AA8DD9425752}" type="presParOf" srcId="{88696E5F-E34A-4062-9D63-EFB956E323E1}" destId="{97E329CA-17A4-407F-9192-21823314775F}" srcOrd="1" destOrd="0" presId="urn:microsoft.com/office/officeart/2016/7/layout/VerticalDownArrowProcess"/>
    <dgm:cxn modelId="{375B4AC5-F453-4634-9798-0A87FFE0A78F}" type="presParOf" srcId="{88696E5F-E34A-4062-9D63-EFB956E323E1}" destId="{9046C378-BCD6-4EFF-AC5E-9953628BE664}" srcOrd="2" destOrd="0" presId="urn:microsoft.com/office/officeart/2016/7/layout/VerticalDownArrowProcess"/>
    <dgm:cxn modelId="{01064548-7992-4ADA-9647-84DBE87A78AB}" type="presParOf" srcId="{7C75A59F-8B00-4B97-B05C-F5E214501F62}" destId="{2E79523A-5AAB-427B-B49A-04331538EAFC}" srcOrd="5" destOrd="0" presId="urn:microsoft.com/office/officeart/2016/7/layout/VerticalDownArrowProcess"/>
    <dgm:cxn modelId="{CC87DBED-9407-40DA-8F10-62E83DB36209}" type="presParOf" srcId="{7C75A59F-8B00-4B97-B05C-F5E214501F62}" destId="{0E78BCD7-0FE1-4A7E-9A32-F4165E786EF1}" srcOrd="6" destOrd="0" presId="urn:microsoft.com/office/officeart/2016/7/layout/VerticalDownArrowProcess"/>
    <dgm:cxn modelId="{BB9EADFF-A522-4400-948D-47C9D939B99F}" type="presParOf" srcId="{0E78BCD7-0FE1-4A7E-9A32-F4165E786EF1}" destId="{7DA5D73D-B004-4880-AF79-625CEB96FA07}" srcOrd="0" destOrd="0" presId="urn:microsoft.com/office/officeart/2016/7/layout/VerticalDownArrowProcess"/>
    <dgm:cxn modelId="{CD2FD423-8D02-42E1-8738-93E11B61A24D}" type="presParOf" srcId="{0E78BCD7-0FE1-4A7E-9A32-F4165E786EF1}" destId="{9BF61F77-CDD8-4F1A-BB34-3235FE019EE3}" srcOrd="1" destOrd="0" presId="urn:microsoft.com/office/officeart/2016/7/layout/VerticalDownArrowProcess"/>
    <dgm:cxn modelId="{220DFE0E-F70F-4DEB-9613-F6EC12A71769}" type="presParOf" srcId="{0E78BCD7-0FE1-4A7E-9A32-F4165E786EF1}" destId="{760D82CB-E78F-4F69-A498-3E9439BC218A}"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4DA42-9F2D-4E14-B2D0-82CD6151FF92}">
      <dsp:nvSpPr>
        <dsp:cNvPr id="0" name=""/>
        <dsp:cNvSpPr/>
      </dsp:nvSpPr>
      <dsp:spPr>
        <a:xfrm>
          <a:off x="0" y="3569039"/>
          <a:ext cx="2628900" cy="78081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Consider</a:t>
          </a:r>
        </a:p>
      </dsp:txBody>
      <dsp:txXfrm>
        <a:off x="0" y="3569039"/>
        <a:ext cx="2628900" cy="780818"/>
      </dsp:txXfrm>
    </dsp:sp>
    <dsp:sp modelId="{48D586C5-DB7A-41C9-82F9-06938E9F0D0D}">
      <dsp:nvSpPr>
        <dsp:cNvPr id="0" name=""/>
        <dsp:cNvSpPr/>
      </dsp:nvSpPr>
      <dsp:spPr>
        <a:xfrm>
          <a:off x="2628900" y="3569039"/>
          <a:ext cx="7886700" cy="78081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Consider how to lend language to explore  action, feelings, purpose, control, and shared meanings with children to support their metacognitive view of themselves as learners.</a:t>
          </a:r>
        </a:p>
      </dsp:txBody>
      <dsp:txXfrm>
        <a:off x="2628900" y="3569039"/>
        <a:ext cx="7886700" cy="780818"/>
      </dsp:txXfrm>
    </dsp:sp>
    <dsp:sp modelId="{6B473FCD-3A13-49B2-B9D0-6DE313C0AD19}">
      <dsp:nvSpPr>
        <dsp:cNvPr id="0" name=""/>
        <dsp:cNvSpPr/>
      </dsp:nvSpPr>
      <dsp:spPr>
        <a:xfrm rot="10800000">
          <a:off x="0" y="2379853"/>
          <a:ext cx="2628900" cy="1200899"/>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Learn</a:t>
          </a:r>
        </a:p>
      </dsp:txBody>
      <dsp:txXfrm rot="-10800000">
        <a:off x="0" y="2379853"/>
        <a:ext cx="2628900" cy="780584"/>
      </dsp:txXfrm>
    </dsp:sp>
    <dsp:sp modelId="{2B8B6DB5-B402-4ACC-84AE-46E0A6692A89}">
      <dsp:nvSpPr>
        <dsp:cNvPr id="0" name=""/>
        <dsp:cNvSpPr/>
      </dsp:nvSpPr>
      <dsp:spPr>
        <a:xfrm>
          <a:off x="2628900" y="2379853"/>
          <a:ext cx="7886700" cy="780584"/>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Learn to participate in shared thinking and learning stories with children placing more emphasis on ‘emotional’, ‘functional’ , ‘control’ and ‘cultural’ affordances</a:t>
          </a:r>
        </a:p>
      </dsp:txBody>
      <dsp:txXfrm>
        <a:off x="2628900" y="2379853"/>
        <a:ext cx="7886700" cy="780584"/>
      </dsp:txXfrm>
    </dsp:sp>
    <dsp:sp modelId="{97E329CA-17A4-407F-9192-21823314775F}">
      <dsp:nvSpPr>
        <dsp:cNvPr id="0" name=""/>
        <dsp:cNvSpPr/>
      </dsp:nvSpPr>
      <dsp:spPr>
        <a:xfrm rot="10800000">
          <a:off x="0" y="1190666"/>
          <a:ext cx="2628900" cy="1200899"/>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Explore</a:t>
          </a:r>
        </a:p>
      </dsp:txBody>
      <dsp:txXfrm rot="-10800000">
        <a:off x="0" y="1190666"/>
        <a:ext cx="2628900" cy="780584"/>
      </dsp:txXfrm>
    </dsp:sp>
    <dsp:sp modelId="{9046C378-BCD6-4EFF-AC5E-9953628BE664}">
      <dsp:nvSpPr>
        <dsp:cNvPr id="0" name=""/>
        <dsp:cNvSpPr/>
      </dsp:nvSpPr>
      <dsp:spPr>
        <a:xfrm>
          <a:off x="2628900" y="1190666"/>
          <a:ext cx="7886700" cy="780584"/>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Explore ways that different theoretical  perspectives such as ‘affordance’ might further inform our practices.</a:t>
          </a:r>
        </a:p>
      </dsp:txBody>
      <dsp:txXfrm>
        <a:off x="2628900" y="1190666"/>
        <a:ext cx="7886700" cy="780584"/>
      </dsp:txXfrm>
    </dsp:sp>
    <dsp:sp modelId="{9BF61F77-CDD8-4F1A-BB34-3235FE019EE3}">
      <dsp:nvSpPr>
        <dsp:cNvPr id="0" name=""/>
        <dsp:cNvSpPr/>
      </dsp:nvSpPr>
      <dsp:spPr>
        <a:xfrm rot="10800000">
          <a:off x="0" y="1479"/>
          <a:ext cx="2628900" cy="1200899"/>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Play</a:t>
          </a:r>
        </a:p>
      </dsp:txBody>
      <dsp:txXfrm rot="-10800000">
        <a:off x="0" y="1479"/>
        <a:ext cx="2628900" cy="780584"/>
      </dsp:txXfrm>
    </dsp:sp>
    <dsp:sp modelId="{760D82CB-E78F-4F69-A498-3E9439BC218A}">
      <dsp:nvSpPr>
        <dsp:cNvPr id="0" name=""/>
        <dsp:cNvSpPr/>
      </dsp:nvSpPr>
      <dsp:spPr>
        <a:xfrm>
          <a:off x="2628900" y="1479"/>
          <a:ext cx="7886700" cy="78058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a:t>Play with spaces and materials to engage children in physical, emotional, purposeful activity.</a:t>
          </a:r>
        </a:p>
      </dsp:txBody>
      <dsp:txXfrm>
        <a:off x="2628900" y="1479"/>
        <a:ext cx="7886700" cy="7805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F14BB-9478-47D5-9234-1886E9D4CAD6}"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D9E20-97FB-4FA0-A6D5-DF70516BDC58}" type="slidenum">
              <a:rPr lang="en-GB" smtClean="0"/>
              <a:t>‹#›</a:t>
            </a:fld>
            <a:endParaRPr lang="en-GB"/>
          </a:p>
        </p:txBody>
      </p:sp>
    </p:spTree>
    <p:extLst>
      <p:ext uri="{BB962C8B-B14F-4D97-AF65-F5344CB8AC3E}">
        <p14:creationId xmlns:p14="http://schemas.microsoft.com/office/powerpoint/2010/main" val="29732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idea of parenting styles is very pervasive in regard to supporting social and emotional development. The parenting style typology developed by </a:t>
            </a:r>
            <a:r>
              <a:rPr lang="en-US" sz="1200" kern="1200" dirty="0" err="1">
                <a:solidFill>
                  <a:schemeClr val="tx1"/>
                </a:solidFill>
                <a:effectLst/>
                <a:latin typeface="+mn-lt"/>
                <a:ea typeface="+mn-ea"/>
                <a:cs typeface="+mn-cs"/>
              </a:rPr>
              <a:t>Baumrind</a:t>
            </a:r>
            <a:r>
              <a:rPr lang="en-US" sz="1200" kern="1200" dirty="0">
                <a:solidFill>
                  <a:schemeClr val="tx1"/>
                </a:solidFill>
                <a:effectLst/>
                <a:latin typeface="+mn-lt"/>
                <a:ea typeface="+mn-ea"/>
                <a:cs typeface="+mn-cs"/>
              </a:rPr>
              <a:t> (1973) identified three key parenting styles, </a:t>
            </a:r>
            <a:r>
              <a:rPr lang="en-US" sz="1200" i="1" kern="1200" dirty="0">
                <a:solidFill>
                  <a:schemeClr val="tx1"/>
                </a:solidFill>
                <a:effectLst/>
                <a:latin typeface="+mn-lt"/>
                <a:ea typeface="+mn-ea"/>
                <a:cs typeface="+mn-cs"/>
              </a:rPr>
              <a:t>Authoritative, Permissive,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Authoritarian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Indifferent</a:t>
            </a:r>
            <a:r>
              <a:rPr lang="en-US" sz="1200" kern="1200" dirty="0">
                <a:solidFill>
                  <a:schemeClr val="tx1"/>
                </a:solidFill>
                <a:effectLst/>
                <a:latin typeface="+mn-lt"/>
                <a:ea typeface="+mn-ea"/>
                <a:cs typeface="+mn-cs"/>
              </a:rPr>
              <a:t> is a fourth identified path (Bornstein 2009). </a:t>
            </a:r>
            <a:r>
              <a:rPr lang="en-US" sz="1200" kern="1200" dirty="0" err="1">
                <a:solidFill>
                  <a:schemeClr val="tx1"/>
                </a:solidFill>
                <a:effectLst/>
                <a:latin typeface="+mn-lt"/>
                <a:ea typeface="+mn-ea"/>
                <a:cs typeface="+mn-cs"/>
              </a:rPr>
              <a:t>Baumrind</a:t>
            </a:r>
            <a:r>
              <a:rPr lang="en-US" sz="1200" kern="1200" dirty="0">
                <a:solidFill>
                  <a:schemeClr val="tx1"/>
                </a:solidFill>
                <a:effectLst/>
                <a:latin typeface="+mn-lt"/>
                <a:ea typeface="+mn-ea"/>
                <a:cs typeface="+mn-cs"/>
              </a:rPr>
              <a:t> describes authoritative parenting as an integrated approach to parenting which is neither too permissive in deferring too much too the child, nor too authoritarian, where the adult exerts too much control over the child (</a:t>
            </a:r>
            <a:r>
              <a:rPr lang="en-US" sz="1200" kern="1200" dirty="0" err="1">
                <a:solidFill>
                  <a:schemeClr val="tx1"/>
                </a:solidFill>
                <a:effectLst/>
                <a:latin typeface="+mn-lt"/>
                <a:ea typeface="+mn-ea"/>
                <a:cs typeface="+mn-cs"/>
              </a:rPr>
              <a:t>Baumrind</a:t>
            </a:r>
            <a:r>
              <a:rPr lang="en-US" sz="1200" kern="1200" dirty="0">
                <a:solidFill>
                  <a:schemeClr val="tx1"/>
                </a:solidFill>
                <a:effectLst/>
                <a:latin typeface="+mn-lt"/>
                <a:ea typeface="+mn-ea"/>
                <a:cs typeface="+mn-cs"/>
              </a:rPr>
              <a:t>, 1996).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“Within the authoritative model, behavioral compliance and psychological autonomy are not viewed as mutually exclusive but rather as interdependent objectives: children are encouraged to respond habitually in prosocial ways and to reason autonomously about moral problems, and to respect adult authorities and to learn how to think independently” (</a:t>
            </a:r>
            <a:r>
              <a:rPr lang="en-US" sz="1200" i="1" kern="1200" dirty="0" err="1">
                <a:solidFill>
                  <a:schemeClr val="tx1"/>
                </a:solidFill>
                <a:effectLst/>
                <a:latin typeface="+mn-lt"/>
                <a:ea typeface="+mn-ea"/>
                <a:cs typeface="+mn-cs"/>
              </a:rPr>
              <a:t>Baumrind</a:t>
            </a:r>
            <a:r>
              <a:rPr lang="en-US" sz="1200" i="1" kern="1200" dirty="0">
                <a:solidFill>
                  <a:schemeClr val="tx1"/>
                </a:solidFill>
                <a:effectLst/>
                <a:latin typeface="+mn-lt"/>
                <a:ea typeface="+mn-ea"/>
                <a:cs typeface="+mn-cs"/>
              </a:rPr>
              <a:t> 1996: 405)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Bornstein (2009) showed how these styles have been increasingly widely tested and found to be helpful in a range of contexts which suggest them to be influential in the toddler period in shaping the child’s attitudes to social engagement and collaborative learning.   Bornstein, </a:t>
            </a:r>
            <a:r>
              <a:rPr lang="en-US" sz="1200" kern="1200" dirty="0" err="1">
                <a:solidFill>
                  <a:schemeClr val="tx1"/>
                </a:solidFill>
                <a:effectLst/>
                <a:latin typeface="+mn-lt"/>
                <a:ea typeface="+mn-ea"/>
                <a:cs typeface="+mn-cs"/>
              </a:rPr>
              <a:t>Putnick</a:t>
            </a:r>
            <a:r>
              <a:rPr lang="en-US" sz="1200" kern="1200" dirty="0">
                <a:solidFill>
                  <a:schemeClr val="tx1"/>
                </a:solidFill>
                <a:effectLst/>
                <a:latin typeface="+mn-lt"/>
                <a:ea typeface="+mn-ea"/>
                <a:cs typeface="+mn-cs"/>
              </a:rPr>
              <a:t> and Lansford (2011) give an overview of a cross cultural study comparing authoritarian and progressive parenting styles in over 1000 families in 9 countries. This study suggests that in several contemporary cultural contexts around the world there is a trend towards more progressive parenting styles, particularly in China. </a:t>
            </a:r>
            <a:r>
              <a:rPr lang="en-GB" sz="1200" kern="1200" dirty="0">
                <a:solidFill>
                  <a:schemeClr val="tx1"/>
                </a:solidFill>
                <a:effectLst/>
                <a:latin typeface="+mn-lt"/>
                <a:ea typeface="+mn-ea"/>
                <a:cs typeface="+mn-cs"/>
              </a:rPr>
              <a:t>They suggest that country differences in progressive and authoritarian attitudes articulate with societal encouragement of  child agency. “Parents who hold more authoritarian attitudes may encourage less agency in their children than parents who hold more progressive attitudes” </a:t>
            </a:r>
            <a:r>
              <a:rPr lang="en-US" sz="1200" kern="1200" dirty="0">
                <a:solidFill>
                  <a:schemeClr val="tx1"/>
                </a:solidFill>
                <a:effectLst/>
                <a:latin typeface="+mn-lt"/>
                <a:ea typeface="+mn-ea"/>
                <a:cs typeface="+mn-cs"/>
              </a:rPr>
              <a:t>(Bornstein, </a:t>
            </a:r>
            <a:r>
              <a:rPr lang="en-US" sz="1200" kern="1200" dirty="0" err="1">
                <a:solidFill>
                  <a:schemeClr val="tx1"/>
                </a:solidFill>
                <a:effectLst/>
                <a:latin typeface="+mn-lt"/>
                <a:ea typeface="+mn-ea"/>
                <a:cs typeface="+mn-cs"/>
              </a:rPr>
              <a:t>Putnick</a:t>
            </a:r>
            <a:r>
              <a:rPr lang="en-US" sz="1200" kern="1200" dirty="0">
                <a:solidFill>
                  <a:schemeClr val="tx1"/>
                </a:solidFill>
                <a:effectLst/>
                <a:latin typeface="+mn-lt"/>
                <a:ea typeface="+mn-ea"/>
                <a:cs typeface="+mn-cs"/>
              </a:rPr>
              <a:t> and Lansford 2011: 229). However, they still report considerable variance in interpretation within and across countries, cultures and communities.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your views on attitudes to parenting,  to what extent would you agree</a:t>
            </a:r>
            <a:r>
              <a:rPr lang="en-US" sz="1200" b="1" kern="1200" baseline="0" dirty="0">
                <a:solidFill>
                  <a:schemeClr val="tx1"/>
                </a:solidFill>
                <a:effectLst/>
                <a:latin typeface="+mn-lt"/>
                <a:ea typeface="+mn-ea"/>
                <a:cs typeface="+mn-cs"/>
              </a:rPr>
              <a:t> that attitudes are changing?</a:t>
            </a:r>
            <a:endParaRPr lang="en-GB" b="1" dirty="0"/>
          </a:p>
        </p:txBody>
      </p:sp>
      <p:sp>
        <p:nvSpPr>
          <p:cNvPr id="4" name="Slide Number Placeholder 3"/>
          <p:cNvSpPr>
            <a:spLocks noGrp="1"/>
          </p:cNvSpPr>
          <p:nvPr>
            <p:ph type="sldNum" sz="quarter" idx="10"/>
          </p:nvPr>
        </p:nvSpPr>
        <p:spPr/>
        <p:txBody>
          <a:bodyPr/>
          <a:lstStyle/>
          <a:p>
            <a:fld id="{05E3DAFD-0101-441B-B81B-13C722FC6F85}" type="slidenum">
              <a:rPr lang="en-GB" smtClean="0"/>
              <a:t>6</a:t>
            </a:fld>
            <a:endParaRPr lang="en-GB"/>
          </a:p>
        </p:txBody>
      </p:sp>
    </p:spTree>
    <p:extLst>
      <p:ext uri="{BB962C8B-B14F-4D97-AF65-F5344CB8AC3E}">
        <p14:creationId xmlns:p14="http://schemas.microsoft.com/office/powerpoint/2010/main" val="325248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Identify the positive features of these two conversations. </a:t>
            </a:r>
          </a:p>
          <a:p>
            <a:endParaRPr lang="en-GB" dirty="0"/>
          </a:p>
          <a:p>
            <a:r>
              <a:rPr lang="en-GB" dirty="0"/>
              <a:t>Why might you be concerned if the child only experienced on type of interaction?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72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Whatever a government’s ideology and resources we would argue that there is a need to keep a range of parents’ purpose in mind if we wish to realise the supportive benefits of parent and child groups. Failure to engage with parents’ purposes will continue to distance families from potentially supportive services and serve to undermine many parents’ confidence. We hope that policy makers will continue to recognise the value of dual-focussed groups that support and nurture communities of parents learning from each other, rather than insisting only on more directive courses.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42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The emotional sensibility of the dual-focussed playgroups studied for the parents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Parents’ purposes suggested that they elected to attend the groups and continued to attend for an extended period because the groups met one or more of the different support needs identified above. Many of the parents’ purposes identified with feeling supported, being respected and accepted as they are because the conversations and activities individualised to them and their child by the group context. The time that the facilitators took to get to know the parent and child as individuals  and together contributed to an emotional sensibility that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supported the self-image of the parents as being the key person in the child’s life  but also left some space for them to be themselves and find their own identity as a parent among other parents. By arriving at the sessions, the parents gained a feeling of being a ‘good parent’ providing a worthwhile and enjoyable experience for their child. They gained a feeling of being part of a community of good parents grappling with and exploring the challenges of parenthood. Even in taking some time to chat in the sessions parents were enabling the child’s independence but providing a secure point of attachment from which to explore. Providing a space for parents to be implies affording them the space to select, reflect, share and choose how to be.</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78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interview transcript with a parent, can you match the types of support from the previous slide to this parent’s experiences.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46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Parents’ views </a:t>
            </a:r>
            <a:r>
              <a:rPr lang="en-GB" sz="1200" kern="1200" dirty="0">
                <a:solidFill>
                  <a:schemeClr val="tx1"/>
                </a:solidFill>
                <a:effectLst/>
                <a:latin typeface="+mn-lt"/>
                <a:ea typeface="+mn-ea"/>
                <a:cs typeface="+mn-cs"/>
              </a:rPr>
              <a:t>and sense about why they attended dual-focused groups and what they perceived they gained from the groups shared several features across both countries and different groups. The findings also illustrate some of the more subtle emphasises offered by different parents. In the examples of parents’ purposes presented here, we seek to reflect on the range of benefits to both parents and children in order to return to consider how these might be supported or discouraged by the policy initiatives discussed in the literature review. </a:t>
            </a:r>
          </a:p>
          <a:p>
            <a:r>
              <a:rPr lang="en-GB" sz="1200" u="sng" kern="1200" dirty="0">
                <a:solidFill>
                  <a:schemeClr val="tx1"/>
                </a:solidFill>
                <a:effectLst/>
                <a:latin typeface="+mn-lt"/>
                <a:ea typeface="+mn-ea"/>
                <a:cs typeface="+mn-cs"/>
              </a:rPr>
              <a:t>Benefits for Children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Social 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key motivation offered by many parents for attending parent and child groups was to provide opportunities for their children to become accustomed to being in social environments alongside other children. This is highlighted in the first example below, where the purpose is nestled alongside other child-focused purposes about spending quality time together. It is also evident in several of the subsequent examples.  </a:t>
            </a:r>
          </a:p>
          <a:p>
            <a:r>
              <a:rPr lang="en-GB" sz="1200" i="1" kern="1200" dirty="0">
                <a:solidFill>
                  <a:schemeClr val="tx1"/>
                </a:solidFill>
                <a:effectLst/>
                <a:latin typeface="+mn-lt"/>
                <a:ea typeface="+mn-ea"/>
                <a:cs typeface="+mn-cs"/>
              </a:rPr>
              <a:t>It is good for him to mix with other children, he does go to nursery, but it is good to be here doing things with me and his brother and sister as well and doing activities together. And when they are all a little bit older because they are only 5 or 6 months at the moment but it will be good for them to mix with me being there as well. I think my role, well because they are so little, just looking after them all. But it is nice for me to come and do something with Evan together. I would hope that we could play together and do things although sometimes he doesn’t and sometimes I’m too busy but it is a chance for us to be out of the house together with other people around instead of us three in the house. (Parent</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Learning</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Parents identified play as a very important aspect of attendance at the groups. They were appreciative of the alternative and extended range of learning materials and experiences that were available in all the groups studied. Children’s play was seen as fundamental and the facilitators in these cases were successful in creating welcoming play environments that were rich in child-driven and adult-directed experiences.  Activities and play spaces were provided that engaged the broad range of children who attended the groups, and offered them play opportunities in which they could participate independently, with their peers or with their parents and other adults.</a:t>
            </a:r>
          </a:p>
          <a:p>
            <a:r>
              <a:rPr lang="en-GB" sz="1200" kern="1200" dirty="0">
                <a:solidFill>
                  <a:schemeClr val="tx1"/>
                </a:solidFill>
                <a:effectLst/>
                <a:latin typeface="+mn-lt"/>
                <a:ea typeface="+mn-ea"/>
                <a:cs typeface="+mn-cs"/>
              </a:rPr>
              <a:t>Yes, that’s why we were there, to play. The group was about playing with the children and you focus on that… I felt it was a time to learn about playing with your child and for me, here [at home], often there are so many other pressures of work and tidying up that playing with </a:t>
            </a:r>
            <a:r>
              <a:rPr lang="en-GB" sz="1200" kern="1200" dirty="0" err="1">
                <a:solidFill>
                  <a:schemeClr val="tx1"/>
                </a:solidFill>
                <a:effectLst/>
                <a:latin typeface="+mn-lt"/>
                <a:ea typeface="+mn-ea"/>
                <a:cs typeface="+mn-cs"/>
              </a:rPr>
              <a:t>T here</a:t>
            </a:r>
            <a:r>
              <a:rPr lang="en-GB" sz="1200" kern="1200" dirty="0">
                <a:solidFill>
                  <a:schemeClr val="tx1"/>
                </a:solidFill>
                <a:effectLst/>
                <a:latin typeface="+mn-lt"/>
                <a:ea typeface="+mn-ea"/>
                <a:cs typeface="+mn-cs"/>
              </a:rPr>
              <a:t> [at home] wasn’t like quality time to play. Going to playgroup felt like an opportunity to quality play. (Parent)</a:t>
            </a:r>
          </a:p>
          <a:p>
            <a:r>
              <a:rPr lang="en-GB" sz="1200" u="sng" kern="1200" dirty="0">
                <a:solidFill>
                  <a:schemeClr val="tx1"/>
                </a:solidFill>
                <a:effectLst/>
                <a:latin typeface="+mn-lt"/>
                <a:ea typeface="+mn-ea"/>
                <a:cs typeface="+mn-cs"/>
              </a:rPr>
              <a:t>Benefits for Parents</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Friendship and social network support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both studies the creation of social spaces for parents that emphasised positive relationships and provided opportunities for social interaction enabled the development of significant friendships and social networks.  This assisted in the reduction of social isolation and contributed to parents’ sense of wellbeing, confidence and ability to support one another. </a:t>
            </a:r>
          </a:p>
          <a:p>
            <a:r>
              <a:rPr lang="en-GB" sz="1200" i="1" kern="1200" dirty="0">
                <a:solidFill>
                  <a:schemeClr val="tx1"/>
                </a:solidFill>
                <a:effectLst/>
                <a:latin typeface="+mn-lt"/>
                <a:ea typeface="+mn-ea"/>
                <a:cs typeface="+mn-cs"/>
              </a:rPr>
              <a:t>Time for me to have a chat, it’s nice to know that there are plenty of activities for them[children] to do so you can just relax and have a chat and I’ve been coming here for three years now so in itself it’s a support so you can share problems and share ideas. (Parent)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ability for these groups to support positive interactions with and between all families was integral to what parents experienced as supportive and this was true regardless of whether families were perceived to be vulnerable or </a:t>
            </a:r>
            <a:r>
              <a:rPr lang="en-US" sz="1200" kern="1200" dirty="0" err="1">
                <a:solidFill>
                  <a:schemeClr val="tx1"/>
                </a:solidFill>
                <a:effectLst/>
                <a:latin typeface="+mn-lt"/>
                <a:ea typeface="+mn-ea"/>
                <a:cs typeface="+mn-cs"/>
              </a:rPr>
              <a:t>well functioning</a:t>
            </a:r>
            <a:r>
              <a:rPr lang="en-US" sz="1200" kern="1200" dirty="0">
                <a:solidFill>
                  <a:schemeClr val="tx1"/>
                </a:solidFill>
                <a:effectLst/>
                <a:latin typeface="+mn-lt"/>
                <a:ea typeface="+mn-ea"/>
                <a:cs typeface="+mn-cs"/>
              </a:rPr>
              <a:t> as is often the case in targeted, government-funded programs.  </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Relational 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 parents found establishing relationships with other adults challenging. Enhancing social connectedness among parents in groups sometimes required facilitators to manage difficult group dynamics. Mediation processes were used to address challenging issues or behaviours when they arose and this furthered the positive development of relationships within groups.  Importantly, these processes enabled parents’ continued participation in the groups, which resulted in their continuing access to support but it also helped some parents to identify strategies for negotiating relationships in other contexts.</a:t>
            </a:r>
          </a:p>
          <a:p>
            <a:r>
              <a:rPr lang="en-GB" sz="1200" kern="1200" dirty="0">
                <a:solidFill>
                  <a:schemeClr val="tx1"/>
                </a:solidFill>
                <a:effectLst/>
                <a:latin typeface="+mn-lt"/>
                <a:ea typeface="+mn-ea"/>
                <a:cs typeface="+mn-cs"/>
              </a:rPr>
              <a:t>There’s always the risk that people will come [to the group] and actually be harmed because the interactions are negative towards them, and they actually go away feeling less well off than when they came. So because of that risk, I think it’s quite important to keep an eye on the overall dynamic, and make sure that that stays positive... more consciously demonstrating strength- based parenting... Because... if you feel judged as well, it doesn’t really help you change. It just makes you feel more probably bad about yourself...</a:t>
            </a:r>
          </a:p>
          <a:p>
            <a:r>
              <a:rPr lang="en-GB" sz="1200" kern="1200" dirty="0">
                <a:solidFill>
                  <a:schemeClr val="tx1"/>
                </a:solidFill>
                <a:effectLst/>
                <a:latin typeface="+mn-lt"/>
                <a:ea typeface="+mn-ea"/>
                <a:cs typeface="+mn-cs"/>
              </a:rPr>
              <a:t>(Facilitator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Peer 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Peer support emerged as an important element these groups. There were numerous examples of how parents used their interactions with other parents to increase their knowledge and parenting skills and as a means to view their children’s behaviour from varying perspectives.  Many parents described their increased sense of confidence in parenting as a result of observing their children in relation to others at similar stages of development and in interactions with adults other than themselves.</a:t>
            </a:r>
          </a:p>
          <a:p>
            <a:r>
              <a:rPr lang="en-GB" sz="1200" kern="1200" dirty="0">
                <a:solidFill>
                  <a:schemeClr val="tx1"/>
                </a:solidFill>
                <a:effectLst/>
                <a:latin typeface="+mn-lt"/>
                <a:ea typeface="+mn-ea"/>
                <a:cs typeface="+mn-cs"/>
              </a:rPr>
              <a:t>R: </a:t>
            </a:r>
            <a:r>
              <a:rPr lang="en-GB" sz="1200" i="1" kern="1200" dirty="0">
                <a:solidFill>
                  <a:schemeClr val="tx1"/>
                </a:solidFill>
                <a:effectLst/>
                <a:latin typeface="+mn-lt"/>
                <a:ea typeface="+mn-ea"/>
                <a:cs typeface="+mn-cs"/>
              </a:rPr>
              <a:t>So do you have any new knowledge or insights as a result of attending the playgroup?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X:	My understanding of myself as a parent and of other people’s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skills as parents.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 You do pick up things, like if your child is going through something you can talk to other parents and get more of an idea of what to do.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	Yes, and you can see that everybody has different styles of</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parenting. It’s OK.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X: I know myself you come in and think it should be like this and gradually you see it works for them and it works for me and it has helped me very much with child rearing and learning to relax. (Focus group parents)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Emotional 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Emotional support was integral to the relationships developed by group facilitators with parents, particularly in cases where parents were known not to have experienced nurturing relationships themselves.  Parents benefited greatly from facilitators expressing genuine care and respect for them and appreciated being listened to.  It was important to them to develop relationships with facilitators that were based on mutual respect, understanding and care and this type of support enhanced their ability to provide nurturing care to their children.  </a:t>
            </a:r>
          </a:p>
          <a:p>
            <a:r>
              <a:rPr lang="en-US" sz="1200" i="1" kern="1200" dirty="0">
                <a:solidFill>
                  <a:schemeClr val="tx1"/>
                </a:solidFill>
                <a:effectLst/>
                <a:latin typeface="+mn-lt"/>
                <a:ea typeface="+mn-ea"/>
                <a:cs typeface="+mn-cs"/>
              </a:rPr>
              <a:t>The friendships that they make, I think, is the most important aspect...when you look at all of that happen, and I think as workers, if we can set that up and set the forum up for them to meet in a safe space and be there if they need us, is fantastic, because they can do the rest... (Facilitator)</a:t>
            </a:r>
            <a:endParaRPr lang="en-GB"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add to this, many parents reported that they now participated in broader community activities and had increased their social networks and become more linked to their local school or community as a result of their playgroup attendance.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[playgroup] might hold mums together... and keeps communities closer-knit, or strengthens the bonds in a community so people can help each other a bit more because they know each other a bit better.  It’s probably not something you can really quantify… I walk around the community and I’m like, hello, hello and I know lots and lots of people and I can see him [partner] going, you seem to know everyone around here.  And how valuable is that?  How do you quantify or put a value on that, the fact that you can walk around in your own community and know people? 	(Parent)</a:t>
            </a:r>
            <a:endParaRPr lang="en-GB"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Parenting role support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Creating non-judgmental spaces in which parents were unconditionally accepted and respected affirmed their roles as the most important people in their children’s lives. In turn, this promoted safe environments in which positive behaviours were modelled and gentle guidance in relation to child development and parental expectations was provided.  Under these circumstances parents gained new insights that were reflected in positive changes in their relationships with their children.</a:t>
            </a:r>
          </a:p>
          <a:p>
            <a:r>
              <a:rPr lang="en-GB" sz="1200" i="1" kern="1200" dirty="0">
                <a:solidFill>
                  <a:schemeClr val="tx1"/>
                </a:solidFill>
                <a:effectLst/>
                <a:latin typeface="+mn-lt"/>
                <a:ea typeface="+mn-ea"/>
                <a:cs typeface="+mn-cs"/>
              </a:rPr>
              <a:t>I think just watching how the things that the workers [facilitators] do with the kids, and watching what they’ re… the interactions that they have with the kids gives </a:t>
            </a:r>
            <a:r>
              <a:rPr lang="en-GB" sz="1200" i="1" kern="1200" dirty="0" err="1">
                <a:solidFill>
                  <a:schemeClr val="tx1"/>
                </a:solidFill>
                <a:effectLst/>
                <a:latin typeface="+mn-lt"/>
                <a:ea typeface="+mn-ea"/>
                <a:cs typeface="+mn-cs"/>
              </a:rPr>
              <a:t>you</a:t>
            </a:r>
            <a:r>
              <a:rPr lang="en-GB" sz="1200" i="1" kern="1200" dirty="0">
                <a:solidFill>
                  <a:schemeClr val="tx1"/>
                </a:solidFill>
                <a:effectLst/>
                <a:latin typeface="+mn-lt"/>
                <a:ea typeface="+mn-ea"/>
                <a:cs typeface="+mn-cs"/>
              </a:rPr>
              <a:t> ideas on what you can do at home with the kids. Whereas normally you just go, Oh go away, I’ve had enough of you.  Go away.	(Young parent)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Information and resource 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playgroup facilitators’ broad knowledge of local service systems, combined with their knowledge of child development and learning, enabled them to assist parents with timely and practical support in addressing pressing needs. Providing access to information and resources at a time and place that was appropriate and relevant was extremely important to parents in this context and reflected the soft entry nature of the service provision.</a:t>
            </a:r>
          </a:p>
          <a:p>
            <a:r>
              <a:rPr lang="en-GB" sz="1200" i="1" kern="1200" dirty="0">
                <a:solidFill>
                  <a:schemeClr val="tx1"/>
                </a:solidFill>
                <a:effectLst/>
                <a:latin typeface="+mn-lt"/>
                <a:ea typeface="+mn-ea"/>
                <a:cs typeface="+mn-cs"/>
              </a:rPr>
              <a:t>I remember there was one time, B threw a tantrum and one of the staff came because I was struggling to know what to do...and she said something or suggested a book I could read... And it just made me realise that there was a different way of handling that situation than the one I was using. Which was obviously not working anyway.	(Parent)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‘Circle of care’ support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extremely beneficial to have the needs of more vulnerable families in the playgroups met by a broader network of health, education and social welfare professionals who work in partnership with the facilitators. By creating a ‘circle of care’, facilitators were able to draw on relevant resources that enabled a holistic approach within the groups. This enabled the provision of emotional and practical support that enhanced families’ ongoing participation.</a:t>
            </a:r>
          </a:p>
          <a:p>
            <a:r>
              <a:rPr lang="en-GB" sz="1200" i="1" kern="1200" dirty="0">
                <a:solidFill>
                  <a:schemeClr val="tx1"/>
                </a:solidFill>
                <a:effectLst/>
                <a:latin typeface="+mn-lt"/>
                <a:ea typeface="+mn-ea"/>
                <a:cs typeface="+mn-cs"/>
              </a:rPr>
              <a:t>I think the environment we create of informal support around the professional experts who are coming, that just makes all that so accessible, because it is a single point of contact, which is a preferred way of receiving services for a young person. (Facilitator)</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Multidisciplinary support</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Providing multidisciplinary support assisted parents to access, within the playgroup context, a range of formal services that they may not have been able to access otherwise. The playgroups created non-clinical, non-stigmatising environments in which other professionals (such as early childhood intervention teachers, social workers or speech therapists) could work with parents and children. Families’ access to other types of support was increased substantially by embedding services in this way.</a:t>
            </a:r>
          </a:p>
          <a:p>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what we were able to bring to the parents by having that amazing resource of skilled workers who were all there, with the aim to benefit young parents’ lives and their children’s lives, was a fantastic strength… (Facilitator)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138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4D9E20-97FB-4FA0-A6D5-DF70516BDC58}" type="slidenum">
              <a:rPr lang="en-GB" smtClean="0"/>
              <a:t>23</a:t>
            </a:fld>
            <a:endParaRPr lang="en-GB"/>
          </a:p>
        </p:txBody>
      </p:sp>
    </p:spTree>
    <p:extLst>
      <p:ext uri="{BB962C8B-B14F-4D97-AF65-F5344CB8AC3E}">
        <p14:creationId xmlns:p14="http://schemas.microsoft.com/office/powerpoint/2010/main" val="27560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4D9E20-97FB-4FA0-A6D5-DF70516BDC58}" type="slidenum">
              <a:rPr lang="en-GB" smtClean="0"/>
              <a:t>7</a:t>
            </a:fld>
            <a:endParaRPr lang="en-GB"/>
          </a:p>
        </p:txBody>
      </p:sp>
    </p:spTree>
    <p:extLst>
      <p:ext uri="{BB962C8B-B14F-4D97-AF65-F5344CB8AC3E}">
        <p14:creationId xmlns:p14="http://schemas.microsoft.com/office/powerpoint/2010/main" val="341283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Manchester Art Gallery works in partnership with a number of organisations including </a:t>
            </a:r>
            <a:r>
              <a:rPr lang="en-GB" dirty="0" err="1"/>
              <a:t>Martenscroft</a:t>
            </a:r>
            <a:r>
              <a:rPr lang="en-GB" dirty="0"/>
              <a:t> children’s centre to provide regular drop-in sessions for parents and babies. Like other stay and play sessions (Needham and Jackson 2014) these provide opportunities for parents and children to take a break from what can be quite intense periods together at home and for them to socialise with other families. Such sessions also provide important opportunities to find out about other opportunities and support within the local area (Jackson and Needham 2014).</a:t>
            </a:r>
          </a:p>
          <a:p>
            <a:endParaRPr lang="en-GB" dirty="0"/>
          </a:p>
          <a:p>
            <a:r>
              <a:rPr lang="en-GB" dirty="0"/>
              <a:t>For the children it is an opportunity to see other babies and toddlers, and to enjoy the wealth of sensory experiences offered in the sessions. The gallery provides a very large and attractive space with large very striking pictures such as the lion shown in the picture. Alongside beautifully presented images produced by children showing to children that their pictures are valued too this is an important part of socialisation (Giddens and Sutton 2018) indicating that children are valued and recognised as part of a community. This develops a sense that children are welcomed and have a right to be included.</a:t>
            </a:r>
          </a:p>
          <a:p>
            <a:endParaRPr lang="en-GB" dirty="0"/>
          </a:p>
          <a:p>
            <a:r>
              <a:rPr lang="en-GB" dirty="0"/>
              <a:t>Children and parents have an opportunity to see how other families interact with each other and the setting, it is an opportunity to learn how to get along with others and to acquire an awareness of how to behave in a public situation (Jackson and Needham 2014). Parents can learn from other parents and professionals  ways to interact with children to give children time to investigate for themselves to share their feelings and responses to objects and to reduce the pressure to focus on naming and counting (Needham and Ulkuer 2020, Carr and Lee 2012).  </a:t>
            </a:r>
          </a:p>
          <a:p>
            <a:endParaRPr lang="en-GB" dirty="0"/>
          </a:p>
          <a:p>
            <a:r>
              <a:rPr lang="en-GB" dirty="0"/>
              <a:t>In a chapter discussing the </a:t>
            </a:r>
            <a:r>
              <a:rPr lang="en-GB" dirty="0" err="1"/>
              <a:t>sensori</a:t>
            </a:r>
            <a:r>
              <a:rPr lang="en-GB" dirty="0"/>
              <a:t> sessions at the Manchester art gallery  (McCall in Hackett et al, 2020 p168)  the session leader describes how she has “observed and attuned herself to what kinds of materials babies respond well to and uses these observations when building the environments for the Healthy Child Drop-In and Baby Stay and Play. Lights, sound and bold, graphic, black and white patterns seem to be good for tiny babies whose vision is still developing, but appeals to the older babies too.”</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C41CC-3483-4BE5-8E22-5747099C88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66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Museums can be quite intimidating places that can be perceived as being frequented by older white middle class visitors (Giddens and Sutton 2017). Hoare and </a:t>
            </a:r>
            <a:r>
              <a:rPr lang="en-GB" dirty="0" err="1"/>
              <a:t>Kelland</a:t>
            </a:r>
            <a:r>
              <a:rPr lang="en-GB" dirty="0"/>
              <a:t> (2020) give examples of how the British Museum has sought to provide family oriented activities timed to coincide with different cultural festivals and to connect with artefacts from particular cultures to promote recognition of pride in cultures. It is very important for galleries to celebrate and showcase a range of cultures if they are to serve the changing populations particularly of the UK’s metropolitan centres.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C41CC-3483-4BE5-8E22-5747099C88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Hackett et al (2020 p1) </a:t>
            </a:r>
            <a:r>
              <a:rPr lang="en-GB" i="0" dirty="0"/>
              <a:t>present a range of views from those involved in museums and gallery professionals,  indicating “</a:t>
            </a:r>
            <a:r>
              <a:rPr lang="en-GB" i="1" dirty="0"/>
              <a:t>there is an increasing interest in how to programme exhibitions, events, activities and practical considerations to best serve this audience. Planning spaces, activities, encounters or visiting experiences for any audience begins with imagination and, coupled with this, are particular ideas and assumptions about the child, the museum and who and what else might come into play when young children visit museums. Reflecting on how well a museum or gallery caters for an audience involves processes of observation and reflection.”  This suggests it is very important for the organisers to observe children and talk to parents about what activities they enjoy.</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gallery is well placed to introduce children to age appropriate objects we can see these reflected in the objects show in the images on both slides. It would be good to see the gallery seeking to include more unusual objects and textiles that extend children experiences beyond the objects available in the home such as the musical instruments shown on the previous slide. It would even more welcome if the gallery were able to include artifacts from a range of time periods and cultures (</a:t>
            </a:r>
            <a:r>
              <a:rPr lang="en-GB" dirty="0"/>
              <a:t>Hoare and </a:t>
            </a:r>
            <a:r>
              <a:rPr lang="en-GB" dirty="0" err="1"/>
              <a:t>Kelland</a:t>
            </a:r>
            <a:r>
              <a:rPr lang="en-GB" dirty="0"/>
              <a:t> 2020) </a:t>
            </a:r>
            <a:r>
              <a:rPr lang="en-GB" i="1" dirty="0"/>
              <a:t>as a way to support the inclusion of diverse families since </a:t>
            </a:r>
            <a:r>
              <a:rPr lang="en-GB" dirty="0"/>
              <a:t>Museums might feel quite foreboding for some parents (Giddens and Sutton 2017) and Manchester’s core collection often represents art produced in the age of Empire.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gallery is a great space to help children build confidence to enter and feel they belong in other public learning spaces such as this which provide fantastic opportunities for switching children on to learning.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C41CC-3483-4BE5-8E22-5747099C88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86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rPr>
              <a:t>Neuroscience which is presenting a view of brain synapses in young children capturing moments of experiences across all senses registering across the brains neural network eliciting access to similar moments, feelings and responses that resonates with these holistic of materials afford to learning (Goswami, 2014)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5197C-61D3-449C-A14B-E48612E33B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07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Learning that engages body, mind and spirit with the environment  should open-up the mind to future learning. These perspectives  are seeking to inspire pedagogical practices that  should nurture and empower as well as help learners to develop metacognitive self-awareness (Needham and Jackson 2014) . </a:t>
            </a:r>
          </a:p>
          <a:p>
            <a:r>
              <a:rPr lang="en-GB" sz="1200" dirty="0"/>
              <a:t>This is something that is likely to happen naturally in the course of playful interactions at all ages unless we allow indifferent, performative, mechanistic or virtual moments to dominate children’s lived experiences (Livingstone).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5197C-61D3-449C-A14B-E48612E33B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21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Much of what parent’s do with children might fit into Rogoff’s models of guided participation and shared thinking.  See Rogoff, B.  (2003) ‘Learning through guided participation in cultural endeavours. In Rogoff, B. (2003) </a:t>
            </a:r>
            <a:r>
              <a:rPr lang="en-GB" i="1" dirty="0"/>
              <a:t>The Cultural Nature of Human Development. </a:t>
            </a:r>
            <a:r>
              <a:rPr lang="en-GB"/>
              <a:t>Oxford: Oxford University Press.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41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table comparing the modes of interaction  between parents and their children in stay and play sessions suggest were the most and least common types of interactions between parents and children? How might we want to influence interactions in these groups and how might we </a:t>
            </a:r>
            <a:r>
              <a:rPr lang="en-GB"/>
              <a:t>do this?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19213-CBA8-4D18-86AC-3C76692CC6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1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11/14/2023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8630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7307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6776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62F6A5-E4D6-4C11-AF27-6A4D1382D0E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156354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62F6A5-E4D6-4C11-AF27-6A4D1382D0E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339631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2F6A5-E4D6-4C11-AF27-6A4D1382D0E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285852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62F6A5-E4D6-4C11-AF27-6A4D1382D0EE}"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25517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62F6A5-E4D6-4C11-AF27-6A4D1382D0EE}" type="datetimeFigureOut">
              <a:rPr lang="en-GB" smtClean="0"/>
              <a:t>14/11/2023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304019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62F6A5-E4D6-4C11-AF27-6A4D1382D0EE}" type="datetimeFigureOut">
              <a:rPr lang="en-GB" smtClean="0"/>
              <a:t>14/11/2023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369657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2F6A5-E4D6-4C11-AF27-6A4D1382D0EE}" type="datetimeFigureOut">
              <a:rPr lang="en-GB" smtClean="0"/>
              <a:t>14/11/2023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356223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2F6A5-E4D6-4C11-AF27-6A4D1382D0EE}"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87615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00116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2F6A5-E4D6-4C11-AF27-6A4D1382D0EE}"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132968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62F6A5-E4D6-4C11-AF27-6A4D1382D0E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256106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62F6A5-E4D6-4C11-AF27-6A4D1382D0E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A8155-66B0-4C6A-A92E-393A411481B2}" type="slidenum">
              <a:rPr lang="en-GB" smtClean="0"/>
              <a:t>‹#›</a:t>
            </a:fld>
            <a:endParaRPr lang="en-GB"/>
          </a:p>
        </p:txBody>
      </p:sp>
    </p:spTree>
    <p:extLst>
      <p:ext uri="{BB962C8B-B14F-4D97-AF65-F5344CB8AC3E}">
        <p14:creationId xmlns:p14="http://schemas.microsoft.com/office/powerpoint/2010/main" val="325542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E812-4896-412B-BD4E-D9B0F48DC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575290-7550-4129-B9EC-59AAF7F70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42D947-6165-41E5-8729-3A8AE44C1D50}"/>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5" name="Footer Placeholder 4">
            <a:extLst>
              <a:ext uri="{FF2B5EF4-FFF2-40B4-BE49-F238E27FC236}">
                <a16:creationId xmlns:a16="http://schemas.microsoft.com/office/drawing/2014/main" id="{1DBC02F3-B6E8-4607-BD05-D83106525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CE6D4-A18F-468B-B44F-4A3B6E28C72C}"/>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300792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BB7E-F3EA-4A7D-BC04-A099105A79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435676-1B5C-417C-8DE4-BF78847BC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10176-021D-4366-883C-1B4FD21B2474}"/>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5" name="Footer Placeholder 4">
            <a:extLst>
              <a:ext uri="{FF2B5EF4-FFF2-40B4-BE49-F238E27FC236}">
                <a16:creationId xmlns:a16="http://schemas.microsoft.com/office/drawing/2014/main" id="{A621FA2E-F162-43A0-BB4D-8BCA4C7FB6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BCE1-FCC3-48AE-B24D-82F6F1EFDC72}"/>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175175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0C83-6037-406D-8513-84B23ABBE6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6C38A4-124C-4DDF-A2EA-6C13E8605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3D5811-D889-4B44-B8A6-3E69802EFCC2}"/>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5" name="Footer Placeholder 4">
            <a:extLst>
              <a:ext uri="{FF2B5EF4-FFF2-40B4-BE49-F238E27FC236}">
                <a16:creationId xmlns:a16="http://schemas.microsoft.com/office/drawing/2014/main" id="{6683A062-C708-46BF-8E83-5D3C11FA0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798C6C-B240-4AF4-AFCA-3ABE2C812299}"/>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53176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94D6-22A6-457A-B2D4-EBA702690C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BD1C0E-D793-416D-9499-F4F3BA52B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C531AB-E168-49A5-81A2-3B54149D40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3D2F51-40FC-41CA-B146-9C88718DB316}"/>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6" name="Footer Placeholder 5">
            <a:extLst>
              <a:ext uri="{FF2B5EF4-FFF2-40B4-BE49-F238E27FC236}">
                <a16:creationId xmlns:a16="http://schemas.microsoft.com/office/drawing/2014/main" id="{EA25D5D4-1BB6-4ED6-9BAC-2ADFB7D96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73F11-FA37-4064-AFE2-798FBACFC5B9}"/>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88067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813C-5DFB-4E16-889A-4D60052B8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539B4-B73F-4237-8090-00FBE101D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4B69D-0D1D-403D-AB32-5ECFA7895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41BD47-6237-4A7C-9A3E-B8394D236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0F3343-E790-4E37-8DBB-B9141154D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1B99A7-3FEA-44C2-BDF0-95947AA9F3C3}"/>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8" name="Footer Placeholder 7">
            <a:extLst>
              <a:ext uri="{FF2B5EF4-FFF2-40B4-BE49-F238E27FC236}">
                <a16:creationId xmlns:a16="http://schemas.microsoft.com/office/drawing/2014/main" id="{AAD998A0-AD10-43CA-91C7-516A31C01B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8CC6E1-0DFE-45EB-97BD-7C18EB4D8E69}"/>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4064347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09F4-552F-416E-9AD5-AE64D0F6B1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27915C-9DBF-42CD-B87F-0E35A8C65D74}"/>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4" name="Footer Placeholder 3">
            <a:extLst>
              <a:ext uri="{FF2B5EF4-FFF2-40B4-BE49-F238E27FC236}">
                <a16:creationId xmlns:a16="http://schemas.microsoft.com/office/drawing/2014/main" id="{B7FA4CF1-B0F9-4B92-9B9F-63989C0E67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B41280-BF1D-46E8-9FF6-49078DBDFC7F}"/>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3093489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29D2F-E9A5-49C3-98EA-9F3D52023492}"/>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3" name="Footer Placeholder 2">
            <a:extLst>
              <a:ext uri="{FF2B5EF4-FFF2-40B4-BE49-F238E27FC236}">
                <a16:creationId xmlns:a16="http://schemas.microsoft.com/office/drawing/2014/main" id="{3DBACC8C-02A9-48BD-8A89-E64D26F4F6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65A84B-EAEF-4C77-A011-61AA62BC01E6}"/>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359386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62855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5D64-C058-4140-8E34-3E13E4C5D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08AB9-7CAF-4CD7-BADD-E069C79B7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CCDF8B-A335-4FA1-AE53-60EFE231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E24E6-72E8-429D-AEED-2A0B4229D0DC}"/>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6" name="Footer Placeholder 5">
            <a:extLst>
              <a:ext uri="{FF2B5EF4-FFF2-40B4-BE49-F238E27FC236}">
                <a16:creationId xmlns:a16="http://schemas.microsoft.com/office/drawing/2014/main" id="{459E5628-1989-4169-A253-EA985722AE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59112F-1A2F-4CEE-B298-EAA4DB866401}"/>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2215412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2655-D84C-44FD-A6E8-9D5302B51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3339FE-8451-41D0-9D66-E54648D78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EEA5A1-9A6C-46C2-B33B-A9044991F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A8D02-EC8C-4E39-B615-AA861E9A21CE}"/>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6" name="Footer Placeholder 5">
            <a:extLst>
              <a:ext uri="{FF2B5EF4-FFF2-40B4-BE49-F238E27FC236}">
                <a16:creationId xmlns:a16="http://schemas.microsoft.com/office/drawing/2014/main" id="{1447F5E8-4B4D-42D7-9C23-BA5807C5B7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D24784-68C0-4B27-BA8F-1314C76140C4}"/>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3611008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12FD-D2D2-4F1E-8826-6AD74C0587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B2F401-566F-4658-B976-013F115DE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6D82C-5443-4C43-9391-0F75248E2342}"/>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5" name="Footer Placeholder 4">
            <a:extLst>
              <a:ext uri="{FF2B5EF4-FFF2-40B4-BE49-F238E27FC236}">
                <a16:creationId xmlns:a16="http://schemas.microsoft.com/office/drawing/2014/main" id="{E2ECF6C2-3993-4410-A530-DCE8C16B8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006B50-3438-4EB0-967C-8935FC9A5F77}"/>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536667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1D3F9-3FD0-4F37-8290-409CEB1091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F3A3DD-1B74-44AB-AA04-90F377FBA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0E270-E792-4F92-B1A9-6CC17BC7B3D9}"/>
              </a:ext>
            </a:extLst>
          </p:cNvPr>
          <p:cNvSpPr>
            <a:spLocks noGrp="1"/>
          </p:cNvSpPr>
          <p:nvPr>
            <p:ph type="dt" sz="half" idx="10"/>
          </p:nvPr>
        </p:nvSpPr>
        <p:spPr/>
        <p:txBody>
          <a:bodyPr/>
          <a:lstStyle/>
          <a:p>
            <a:fld id="{C49F7D98-2E7C-4024-A2D0-8AA332A7E95F}" type="datetimeFigureOut">
              <a:rPr lang="en-GB" smtClean="0"/>
              <a:t>14/11/2023</a:t>
            </a:fld>
            <a:endParaRPr lang="en-GB"/>
          </a:p>
        </p:txBody>
      </p:sp>
      <p:sp>
        <p:nvSpPr>
          <p:cNvPr id="5" name="Footer Placeholder 4">
            <a:extLst>
              <a:ext uri="{FF2B5EF4-FFF2-40B4-BE49-F238E27FC236}">
                <a16:creationId xmlns:a16="http://schemas.microsoft.com/office/drawing/2014/main" id="{BE6AAC98-5AF8-4F6B-8D97-5AC192463F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C6FD6-E752-4D67-84EF-0DC04F2CA892}"/>
              </a:ext>
            </a:extLst>
          </p:cNvPr>
          <p:cNvSpPr>
            <a:spLocks noGrp="1"/>
          </p:cNvSpPr>
          <p:nvPr>
            <p:ph type="sldNum" sz="quarter" idx="12"/>
          </p:nvPr>
        </p:nvSpPr>
        <p:spPr/>
        <p:txBody>
          <a:bodyPr/>
          <a:lstStyle/>
          <a:p>
            <a:fld id="{5F309B09-3917-4A18-AC0A-CF66703F64BF}" type="slidenum">
              <a:rPr lang="en-GB" smtClean="0"/>
              <a:t>‹#›</a:t>
            </a:fld>
            <a:endParaRPr lang="en-GB"/>
          </a:p>
        </p:txBody>
      </p:sp>
    </p:spTree>
    <p:extLst>
      <p:ext uri="{BB962C8B-B14F-4D97-AF65-F5344CB8AC3E}">
        <p14:creationId xmlns:p14="http://schemas.microsoft.com/office/powerpoint/2010/main" val="384746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5771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9812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6803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822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5641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11/14/2023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9295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11/14/2023</a:t>
            </a:fld>
            <a:endParaRPr lang="en-US"/>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2725559766"/>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6"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2F6A5-E4D6-4C11-AF27-6A4D1382D0EE}" type="datetimeFigureOut">
              <a:rPr lang="en-GB" smtClean="0"/>
              <a:t>14/11/2023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A8155-66B0-4C6A-A92E-393A411481B2}" type="slidenum">
              <a:rPr lang="en-GB" smtClean="0"/>
              <a:t>‹#›</a:t>
            </a:fld>
            <a:endParaRPr lang="en-GB"/>
          </a:p>
        </p:txBody>
      </p:sp>
    </p:spTree>
    <p:extLst>
      <p:ext uri="{BB962C8B-B14F-4D97-AF65-F5344CB8AC3E}">
        <p14:creationId xmlns:p14="http://schemas.microsoft.com/office/powerpoint/2010/main" val="147773541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6AE7E-E9FF-457F-9BD6-A5F68A8E2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C8B519-F133-4DDC-8C25-ABEDF3AD8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ACB3DE-7370-4461-91D7-CFCD1577B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F7D98-2E7C-4024-A2D0-8AA332A7E95F}" type="datetimeFigureOut">
              <a:rPr lang="en-GB" smtClean="0"/>
              <a:t>14/11/2023</a:t>
            </a:fld>
            <a:endParaRPr lang="en-GB"/>
          </a:p>
        </p:txBody>
      </p:sp>
      <p:sp>
        <p:nvSpPr>
          <p:cNvPr id="5" name="Footer Placeholder 4">
            <a:extLst>
              <a:ext uri="{FF2B5EF4-FFF2-40B4-BE49-F238E27FC236}">
                <a16:creationId xmlns:a16="http://schemas.microsoft.com/office/drawing/2014/main" id="{73B8ECCE-B7A8-4183-BF09-A7245529A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B3A8D-2152-4E3C-8034-66266F4FD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9B09-3917-4A18-AC0A-CF66703F64BF}" type="slidenum">
              <a:rPr lang="en-GB" smtClean="0"/>
              <a:t>‹#›</a:t>
            </a:fld>
            <a:endParaRPr lang="en-GB"/>
          </a:p>
        </p:txBody>
      </p:sp>
    </p:spTree>
    <p:extLst>
      <p:ext uri="{BB962C8B-B14F-4D97-AF65-F5344CB8AC3E}">
        <p14:creationId xmlns:p14="http://schemas.microsoft.com/office/powerpoint/2010/main" val="71927363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rise.mmu.ac.uk/activity/supporting-school-readiness-6-week-cour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rise.mmu.ac.uk/topic/prepare-task-2-4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smalltalk.net.au/about-smalltalk/research-ehls/" TargetMode="External"/><Relationship Id="rId2" Type="http://schemas.openxmlformats.org/officeDocument/2006/relationships/hyperlink" Target="https://www.gov.uk/government/speeches/prime-ministers-speech-on-life-chance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tummuac-my.sharepoint.com/:v:/r/personal/55113224_ad_mmu_ac_uk/Documents/School%20Readiness/Stay%20and%20Play%20Q%20%26%20A-20231110_103841-Meeting%20Recording.mp4?csf=1&amp;web=1&amp;e=b055r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ise.mmu.ac.uk/topic/develop-task-1-4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p.lumen.co.uk/lesson/make-a-treasure-basket-to-stimulate-your-babys-senses-1967/?continuity=2537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tummuac-my.sharepoint.com/:v:/g/personal/55113224_ad_mmu_ac_uk/EaOlqKzPtV5FmZWGUigCSxwBfHoRDpcyciFop7NH5BK98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hyperlink" Target="https://manchesterartgallery.org/event/baby-sensory-5/"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AFC17-DDA5-F51D-EF2C-0D7F1A2E7FFF}"/>
              </a:ext>
            </a:extLst>
          </p:cNvPr>
          <p:cNvSpPr>
            <a:spLocks noGrp="1"/>
          </p:cNvSpPr>
          <p:nvPr>
            <p:ph type="ctrTitle"/>
          </p:nvPr>
        </p:nvSpPr>
        <p:spPr>
          <a:xfrm>
            <a:off x="762000" y="1062039"/>
            <a:ext cx="3316282" cy="2817438"/>
          </a:xfrm>
        </p:spPr>
        <p:txBody>
          <a:bodyPr>
            <a:normAutofit fontScale="90000"/>
          </a:bodyPr>
          <a:lstStyle/>
          <a:p>
            <a:pPr algn="l"/>
            <a:r>
              <a:rPr lang="en-GB" sz="5000"/>
              <a:t>Firm Foundations</a:t>
            </a:r>
            <a:br>
              <a:rPr lang="en-GB" sz="5000"/>
            </a:br>
            <a:br>
              <a:rPr lang="en-GB" sz="5000"/>
            </a:br>
            <a:br>
              <a:rPr lang="en-GB" sz="5000"/>
            </a:br>
            <a:r>
              <a:rPr lang="en-GB" sz="5000"/>
              <a:t> School Readiness</a:t>
            </a:r>
          </a:p>
        </p:txBody>
      </p:sp>
      <p:sp>
        <p:nvSpPr>
          <p:cNvPr id="3" name="Subtitle 2">
            <a:extLst>
              <a:ext uri="{FF2B5EF4-FFF2-40B4-BE49-F238E27FC236}">
                <a16:creationId xmlns:a16="http://schemas.microsoft.com/office/drawing/2014/main" id="{9B7CE456-1BF3-E418-4C57-BA24F666936E}"/>
              </a:ext>
            </a:extLst>
          </p:cNvPr>
          <p:cNvSpPr>
            <a:spLocks noGrp="1"/>
          </p:cNvSpPr>
          <p:nvPr>
            <p:ph type="subTitle" idx="1"/>
          </p:nvPr>
        </p:nvSpPr>
        <p:spPr>
          <a:xfrm>
            <a:off x="761999" y="4020671"/>
            <a:ext cx="2952749" cy="1775291"/>
          </a:xfrm>
        </p:spPr>
        <p:txBody>
          <a:bodyPr>
            <a:normAutofit/>
          </a:bodyPr>
          <a:lstStyle/>
          <a:p>
            <a:pPr algn="l"/>
            <a:r>
              <a:rPr lang="en-GB" sz="2000"/>
              <a:t>Dr Martin Needham</a:t>
            </a:r>
          </a:p>
          <a:p>
            <a:pPr algn="l"/>
            <a:r>
              <a:rPr lang="en-GB" sz="2000"/>
              <a:t>M.Needham@mmu.ac.uk</a:t>
            </a:r>
          </a:p>
        </p:txBody>
      </p:sp>
      <p:pic>
        <p:nvPicPr>
          <p:cNvPr id="4" name="Picture 3" descr="A rainbow colored splatter&#10;&#10;Description automatically generated">
            <a:extLst>
              <a:ext uri="{FF2B5EF4-FFF2-40B4-BE49-F238E27FC236}">
                <a16:creationId xmlns:a16="http://schemas.microsoft.com/office/drawing/2014/main" id="{0BE2C986-066D-A883-1034-B7214AB7C2D9}"/>
              </a:ext>
            </a:extLst>
          </p:cNvPr>
          <p:cNvPicPr>
            <a:picLocks noChangeAspect="1"/>
          </p:cNvPicPr>
          <p:nvPr/>
        </p:nvPicPr>
        <p:blipFill rotWithShape="1">
          <a:blip r:embed="rId3"/>
          <a:srcRect l="21596" r="11960" b="1"/>
          <a:stretch/>
        </p:blipFill>
        <p:spPr>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11"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ustDataLst>
      <p:tags r:id="rId1"/>
    </p:custDataLst>
    <p:extLst>
      <p:ext uri="{BB962C8B-B14F-4D97-AF65-F5344CB8AC3E}">
        <p14:creationId xmlns:p14="http://schemas.microsoft.com/office/powerpoint/2010/main" val="30244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3AC3-01DC-414E-A009-99D6A7CDF2D4}"/>
              </a:ext>
            </a:extLst>
          </p:cNvPr>
          <p:cNvSpPr>
            <a:spLocks noGrp="1"/>
          </p:cNvSpPr>
          <p:nvPr>
            <p:ph type="title"/>
          </p:nvPr>
        </p:nvSpPr>
        <p:spPr/>
        <p:txBody>
          <a:bodyPr/>
          <a:lstStyle/>
          <a:p>
            <a:r>
              <a:rPr lang="en-GB" dirty="0"/>
              <a:t>Widening participation</a:t>
            </a:r>
          </a:p>
        </p:txBody>
      </p:sp>
      <p:pic>
        <p:nvPicPr>
          <p:cNvPr id="5" name="Content Placeholder 4">
            <a:extLst>
              <a:ext uri="{FF2B5EF4-FFF2-40B4-BE49-F238E27FC236}">
                <a16:creationId xmlns:a16="http://schemas.microsoft.com/office/drawing/2014/main" id="{81E36FED-80F9-4520-A5CA-03E496B69C76}"/>
              </a:ext>
            </a:extLst>
          </p:cNvPr>
          <p:cNvPicPr>
            <a:picLocks noGrp="1" noChangeAspect="1"/>
          </p:cNvPicPr>
          <p:nvPr>
            <p:ph idx="1"/>
          </p:nvPr>
        </p:nvPicPr>
        <p:blipFill>
          <a:blip r:embed="rId3"/>
          <a:stretch>
            <a:fillRect/>
          </a:stretch>
        </p:blipFill>
        <p:spPr>
          <a:xfrm>
            <a:off x="6795247" y="145414"/>
            <a:ext cx="4299589" cy="5926462"/>
          </a:xfrm>
        </p:spPr>
      </p:pic>
      <p:pic>
        <p:nvPicPr>
          <p:cNvPr id="7" name="Picture 6">
            <a:extLst>
              <a:ext uri="{FF2B5EF4-FFF2-40B4-BE49-F238E27FC236}">
                <a16:creationId xmlns:a16="http://schemas.microsoft.com/office/drawing/2014/main" id="{DD2B8A6D-7DF1-41B4-894B-FAB52C2230DE}"/>
              </a:ext>
            </a:extLst>
          </p:cNvPr>
          <p:cNvPicPr>
            <a:picLocks noChangeAspect="1"/>
          </p:cNvPicPr>
          <p:nvPr/>
        </p:nvPicPr>
        <p:blipFill>
          <a:blip r:embed="rId4"/>
          <a:stretch>
            <a:fillRect/>
          </a:stretch>
        </p:blipFill>
        <p:spPr>
          <a:xfrm>
            <a:off x="720292" y="1331664"/>
            <a:ext cx="5268132" cy="3497925"/>
          </a:xfrm>
          <a:prstGeom prst="rect">
            <a:avLst/>
          </a:prstGeom>
        </p:spPr>
      </p:pic>
    </p:spTree>
    <p:extLst>
      <p:ext uri="{BB962C8B-B14F-4D97-AF65-F5344CB8AC3E}">
        <p14:creationId xmlns:p14="http://schemas.microsoft.com/office/powerpoint/2010/main" val="3173185238"/>
      </p:ext>
    </p:extLst>
  </p:cSld>
  <p:clrMapOvr>
    <a:masterClrMapping/>
  </p:clrMapOvr>
  <mc:AlternateContent xmlns:mc="http://schemas.openxmlformats.org/markup-compatibility/2006" xmlns:p14="http://schemas.microsoft.com/office/powerpoint/2010/main">
    <mc:Choice Requires="p14">
      <p:transition spd="slow" p14:dur="2000" advTm="51986"/>
    </mc:Choice>
    <mc:Fallback xmlns="">
      <p:transition spd="slow" advTm="519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6B5DD-50A8-4FF1-8751-DD948EB02A56}"/>
              </a:ext>
            </a:extLst>
          </p:cNvPr>
          <p:cNvPicPr>
            <a:picLocks noChangeAspect="1"/>
          </p:cNvPicPr>
          <p:nvPr/>
        </p:nvPicPr>
        <p:blipFill>
          <a:blip r:embed="rId3"/>
          <a:stretch>
            <a:fillRect/>
          </a:stretch>
        </p:blipFill>
        <p:spPr>
          <a:xfrm>
            <a:off x="1731993" y="484094"/>
            <a:ext cx="9258736" cy="2637489"/>
          </a:xfrm>
          <a:prstGeom prst="rect">
            <a:avLst/>
          </a:prstGeom>
        </p:spPr>
      </p:pic>
      <p:sp>
        <p:nvSpPr>
          <p:cNvPr id="4" name="TextBox 3">
            <a:extLst>
              <a:ext uri="{FF2B5EF4-FFF2-40B4-BE49-F238E27FC236}">
                <a16:creationId xmlns:a16="http://schemas.microsoft.com/office/drawing/2014/main" id="{42D66BA1-0CD5-4FCF-8670-6A3DC278F141}"/>
              </a:ext>
            </a:extLst>
          </p:cNvPr>
          <p:cNvSpPr txBox="1"/>
          <p:nvPr/>
        </p:nvSpPr>
        <p:spPr>
          <a:xfrm>
            <a:off x="1241713" y="3429000"/>
            <a:ext cx="974901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Hackett et al (2020 p1)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present a range of views from those involved in museums and gallery professionals,  indicating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there is an increasing interest in how to programme exhibitions, events, activities and practical considerations to best serve this audience. Planning spaces, activities, encounters or visiting experiences for any audience begins with imagination and, coupled with this, are particular ideas and assumptions about the child, the museum and who and what else might come into play when young children visit museums. Reflecting on how well a museum or gallery caters for an audience involves processes of observation and reflection.”  </a:t>
            </a:r>
          </a:p>
        </p:txBody>
      </p:sp>
    </p:spTree>
    <p:extLst>
      <p:ext uri="{BB962C8B-B14F-4D97-AF65-F5344CB8AC3E}">
        <p14:creationId xmlns:p14="http://schemas.microsoft.com/office/powerpoint/2010/main" val="3546851891"/>
      </p:ext>
    </p:extLst>
  </p:cSld>
  <p:clrMapOvr>
    <a:masterClrMapping/>
  </p:clrMapOvr>
  <mc:AlternateContent xmlns:mc="http://schemas.openxmlformats.org/markup-compatibility/2006" xmlns:p14="http://schemas.microsoft.com/office/powerpoint/2010/main">
    <mc:Choice Requires="p14">
      <p:transition spd="slow" p14:dur="2000" advTm="138916"/>
    </mc:Choice>
    <mc:Fallback xmlns="">
      <p:transition spd="slow" advTm="13891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365125"/>
            <a:ext cx="5251316" cy="1807305"/>
          </a:xfrm>
        </p:spPr>
        <p:txBody>
          <a:bodyPr>
            <a:normAutofit/>
          </a:bodyPr>
          <a:lstStyle/>
          <a:p>
            <a:r>
              <a:rPr lang="en-GB"/>
              <a:t>Integrated views of apprehension</a:t>
            </a:r>
          </a:p>
        </p:txBody>
      </p:sp>
      <p:sp>
        <p:nvSpPr>
          <p:cNvPr id="3" name="Content Placeholder 2"/>
          <p:cNvSpPr>
            <a:spLocks noGrp="1"/>
          </p:cNvSpPr>
          <p:nvPr>
            <p:ph idx="1"/>
          </p:nvPr>
        </p:nvSpPr>
        <p:spPr>
          <a:xfrm>
            <a:off x="201194" y="2172430"/>
            <a:ext cx="6089518" cy="4004533"/>
          </a:xfrm>
        </p:spPr>
        <p:txBody>
          <a:bodyPr>
            <a:noAutofit/>
          </a:bodyPr>
          <a:lstStyle/>
          <a:p>
            <a:pPr marL="0" indent="0">
              <a:buNone/>
            </a:pPr>
            <a:endParaRPr lang="en-GB" sz="2000" dirty="0"/>
          </a:p>
          <a:p>
            <a:pPr marL="0" indent="0">
              <a:buNone/>
            </a:pPr>
            <a:r>
              <a:rPr lang="en-GB" sz="2400" dirty="0"/>
              <a:t>Neuroscience is now presenting a view of synapses in young children capturing moments of experiences across all senses registering across the brains neural network eliciting access to similar moments, feelings and responses. Images in older children and adults suggesting that increasing experience tunes us into key features of events and filtering out others in order to help focus attention and activity.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422" r="2136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70148738"/>
      </p:ext>
    </p:extLst>
  </p:cSld>
  <p:clrMapOvr>
    <a:masterClrMapping/>
  </p:clrMapOvr>
  <mc:AlternateContent xmlns:mc="http://schemas.openxmlformats.org/markup-compatibility/2006" xmlns:p14="http://schemas.microsoft.com/office/powerpoint/2010/main">
    <mc:Choice Requires="p14">
      <p:transition spd="slow" p14:dur="2000" advTm="87248"/>
    </mc:Choice>
    <mc:Fallback xmlns="">
      <p:transition spd="slow" advTm="872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C57E244A-7073-29E4-8EA6-514B67ED69AA}"/>
              </a:ext>
            </a:extLst>
          </p:cNvPr>
          <p:cNvPicPr>
            <a:picLocks noChangeAspect="1"/>
          </p:cNvPicPr>
          <p:nvPr/>
        </p:nvPicPr>
        <p:blipFill rotWithShape="1">
          <a:blip r:embed="rId3">
            <a:alphaModFix amt="35000"/>
          </a:blip>
          <a:srcRect t="26095" b="615"/>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b="1" dirty="0">
                <a:solidFill>
                  <a:srgbClr val="FFFFFF"/>
                </a:solidFill>
              </a:rPr>
              <a:t>How might we use these ideas in practice?</a:t>
            </a:r>
            <a:br>
              <a:rPr lang="en-GB" dirty="0">
                <a:solidFill>
                  <a:srgbClr val="FFFFFF"/>
                </a:solidFill>
              </a:rPr>
            </a:br>
            <a:endParaRPr lang="en-GB" dirty="0">
              <a:solidFill>
                <a:srgbClr val="FFFFFF"/>
              </a:solidFill>
            </a:endParaRPr>
          </a:p>
        </p:txBody>
      </p:sp>
      <p:graphicFrame>
        <p:nvGraphicFramePr>
          <p:cNvPr id="14" name="Content Placeholder 2">
            <a:extLst>
              <a:ext uri="{FF2B5EF4-FFF2-40B4-BE49-F238E27FC236}">
                <a16:creationId xmlns:a16="http://schemas.microsoft.com/office/drawing/2014/main" id="{0691BA7E-362F-821C-E02A-F56C4D1A4E6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52406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1733"/>
    </mc:Choice>
    <mc:Fallback xmlns="">
      <p:transition spd="slow" advTm="417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FC0-3477-3C18-48DA-2AD1BB81CFB2}"/>
              </a:ext>
            </a:extLst>
          </p:cNvPr>
          <p:cNvSpPr>
            <a:spLocks noGrp="1"/>
          </p:cNvSpPr>
          <p:nvPr>
            <p:ph type="title"/>
          </p:nvPr>
        </p:nvSpPr>
        <p:spPr>
          <a:xfrm>
            <a:off x="523875" y="447675"/>
            <a:ext cx="9144000" cy="1263649"/>
          </a:xfrm>
        </p:spPr>
        <p:txBody>
          <a:bodyPr/>
          <a:lstStyle/>
          <a:p>
            <a:r>
              <a:rPr lang="en-GB" dirty="0"/>
              <a:t>Needham and Jackson (2014)</a:t>
            </a:r>
          </a:p>
        </p:txBody>
      </p:sp>
      <p:pic>
        <p:nvPicPr>
          <p:cNvPr id="3" name="Content Placeholder 2" descr="Cover Image">
            <a:extLst>
              <a:ext uri="{FF2B5EF4-FFF2-40B4-BE49-F238E27FC236}">
                <a16:creationId xmlns:a16="http://schemas.microsoft.com/office/drawing/2014/main" id="{8BD8CFA9-3A86-2D83-261F-9407CAB512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3226" y="1735456"/>
            <a:ext cx="290307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C1C89A-313D-573C-384B-2A6737890BCF}"/>
              </a:ext>
            </a:extLst>
          </p:cNvPr>
          <p:cNvSpPr txBox="1"/>
          <p:nvPr/>
        </p:nvSpPr>
        <p:spPr>
          <a:xfrm>
            <a:off x="4630118" y="1735456"/>
            <a:ext cx="6869623"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In dual-focused groups in both England and Australia, parents are invited to join in with activities alongside their children. They typically offer two-hour play sessions for groups of 10 or more families and are usually facilitated by an early childhood practitioner or health visitor or both. Such groups often provide play-based activities for children, but they also have an ambition to support parents and influence the home learning environment through nuanced facilitation within a supportive and social environment (Jackson and Needham, 2014). </a:t>
            </a:r>
          </a:p>
        </p:txBody>
      </p:sp>
    </p:spTree>
    <p:extLst>
      <p:ext uri="{BB962C8B-B14F-4D97-AF65-F5344CB8AC3E}">
        <p14:creationId xmlns:p14="http://schemas.microsoft.com/office/powerpoint/2010/main" val="56482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3F3B8-2077-4907-BF78-4B6FC82EC2F0}"/>
              </a:ext>
            </a:extLst>
          </p:cNvPr>
          <p:cNvPicPr/>
          <p:nvPr/>
        </p:nvPicPr>
        <p:blipFill>
          <a:blip r:embed="rId3"/>
          <a:stretch>
            <a:fillRect/>
          </a:stretch>
        </p:blipFill>
        <p:spPr>
          <a:xfrm>
            <a:off x="1322173" y="0"/>
            <a:ext cx="9077190" cy="6857999"/>
          </a:xfrm>
          <a:prstGeom prst="rect">
            <a:avLst/>
          </a:prstGeom>
        </p:spPr>
      </p:pic>
    </p:spTree>
    <p:extLst>
      <p:ext uri="{BB962C8B-B14F-4D97-AF65-F5344CB8AC3E}">
        <p14:creationId xmlns:p14="http://schemas.microsoft.com/office/powerpoint/2010/main" val="312110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18C77-BF44-40AB-BAC5-19D37F60AFC5}"/>
              </a:ext>
            </a:extLst>
          </p:cNvPr>
          <p:cNvPicPr/>
          <p:nvPr/>
        </p:nvPicPr>
        <p:blipFill>
          <a:blip r:embed="rId2"/>
          <a:stretch>
            <a:fillRect/>
          </a:stretch>
        </p:blipFill>
        <p:spPr>
          <a:xfrm>
            <a:off x="1779373" y="1"/>
            <a:ext cx="8418512" cy="6858000"/>
          </a:xfrm>
          <a:prstGeom prst="rect">
            <a:avLst/>
          </a:prstGeom>
        </p:spPr>
      </p:pic>
    </p:spTree>
    <p:extLst>
      <p:ext uri="{BB962C8B-B14F-4D97-AF65-F5344CB8AC3E}">
        <p14:creationId xmlns:p14="http://schemas.microsoft.com/office/powerpoint/2010/main" val="49265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A8B6D8-278F-4CF6-991E-89EE69C95236}"/>
              </a:ext>
            </a:extLst>
          </p:cNvPr>
          <p:cNvPicPr>
            <a:picLocks noChangeAspect="1"/>
          </p:cNvPicPr>
          <p:nvPr/>
        </p:nvPicPr>
        <p:blipFill>
          <a:blip r:embed="rId3"/>
          <a:stretch>
            <a:fillRect/>
          </a:stretch>
        </p:blipFill>
        <p:spPr>
          <a:xfrm>
            <a:off x="1531593" y="582698"/>
            <a:ext cx="9225185" cy="4792491"/>
          </a:xfrm>
          <a:prstGeom prst="rect">
            <a:avLst/>
          </a:prstGeom>
        </p:spPr>
      </p:pic>
    </p:spTree>
    <p:extLst>
      <p:ext uri="{BB962C8B-B14F-4D97-AF65-F5344CB8AC3E}">
        <p14:creationId xmlns:p14="http://schemas.microsoft.com/office/powerpoint/2010/main" val="256195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92A19E-1F09-44FE-91F1-43A009939D6D}"/>
              </a:ext>
            </a:extLst>
          </p:cNvPr>
          <p:cNvPicPr>
            <a:picLocks noGrp="1" noChangeAspect="1"/>
          </p:cNvPicPr>
          <p:nvPr>
            <p:ph idx="1"/>
          </p:nvPr>
        </p:nvPicPr>
        <p:blipFill>
          <a:blip r:embed="rId3"/>
          <a:stretch>
            <a:fillRect/>
          </a:stretch>
        </p:blipFill>
        <p:spPr>
          <a:xfrm>
            <a:off x="455800" y="274395"/>
            <a:ext cx="5545226" cy="6353368"/>
          </a:xfrm>
        </p:spPr>
      </p:pic>
      <p:pic>
        <p:nvPicPr>
          <p:cNvPr id="6" name="Content Placeholder 4">
            <a:extLst>
              <a:ext uri="{FF2B5EF4-FFF2-40B4-BE49-F238E27FC236}">
                <a16:creationId xmlns:a16="http://schemas.microsoft.com/office/drawing/2014/main" id="{1C025EB9-1743-4C54-8546-C12F7A8B3AD8}"/>
              </a:ext>
            </a:extLst>
          </p:cNvPr>
          <p:cNvPicPr>
            <a:picLocks noChangeAspect="1"/>
          </p:cNvPicPr>
          <p:nvPr/>
        </p:nvPicPr>
        <p:blipFill>
          <a:blip r:embed="rId4"/>
          <a:stretch>
            <a:fillRect/>
          </a:stretch>
        </p:blipFill>
        <p:spPr>
          <a:xfrm>
            <a:off x="6587551" y="230236"/>
            <a:ext cx="5148649" cy="6397527"/>
          </a:xfrm>
          <a:prstGeom prst="rect">
            <a:avLst/>
          </a:prstGeom>
        </p:spPr>
      </p:pic>
    </p:spTree>
    <p:extLst>
      <p:ext uri="{BB962C8B-B14F-4D97-AF65-F5344CB8AC3E}">
        <p14:creationId xmlns:p14="http://schemas.microsoft.com/office/powerpoint/2010/main" val="338999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to be</a:t>
            </a:r>
          </a:p>
        </p:txBody>
      </p:sp>
      <p:sp>
        <p:nvSpPr>
          <p:cNvPr id="3" name="Content Placeholder 2"/>
          <p:cNvSpPr>
            <a:spLocks noGrp="1"/>
          </p:cNvSpPr>
          <p:nvPr>
            <p:ph idx="1"/>
          </p:nvPr>
        </p:nvSpPr>
        <p:spPr>
          <a:xfrm>
            <a:off x="838200" y="1551214"/>
            <a:ext cx="10515600" cy="4625749"/>
          </a:xfrm>
        </p:spPr>
        <p:txBody>
          <a:bodyPr>
            <a:normAutofit fontScale="85000" lnSpcReduction="20000"/>
          </a:bodyPr>
          <a:lstStyle/>
          <a:p>
            <a:pPr marL="0" indent="0">
              <a:buNone/>
            </a:pPr>
            <a:r>
              <a:rPr lang="en-GB" dirty="0"/>
              <a:t>We have tried to argue that there is an important role that dual-focused groups have been playing in both England and Australia in developing social spaces   where parents, who may have had little in common previously, can come together and form new parental identities alongside supportive peers and practitioners. </a:t>
            </a:r>
          </a:p>
          <a:p>
            <a:endParaRPr lang="en-GB" dirty="0"/>
          </a:p>
          <a:p>
            <a:r>
              <a:rPr lang="en-GB" dirty="0"/>
              <a:t>Dual focused groups can help some parents to feel more comfortable and confident because the format is less formal. Meaning that they participate rather than opting out.</a:t>
            </a:r>
          </a:p>
          <a:p>
            <a:r>
              <a:rPr lang="en-GB" dirty="0"/>
              <a:t>Relationships with children are delicate and maybe less familiar, things and spaces to see others experimenting with similar issues and share these experiences is a strength of dual focused groups. </a:t>
            </a:r>
          </a:p>
          <a:p>
            <a:r>
              <a:rPr lang="en-GB" dirty="0"/>
              <a:t>Importantly the practitioners in dual focused groups should have additional responsibilities and resources to support those most in need and that such spaces are able to offer support for parenting practices, alongside other forms of support for parents and their children. </a:t>
            </a:r>
          </a:p>
          <a:p>
            <a:endParaRPr lang="en-GB" dirty="0"/>
          </a:p>
        </p:txBody>
      </p:sp>
    </p:spTree>
    <p:extLst>
      <p:ext uri="{BB962C8B-B14F-4D97-AF65-F5344CB8AC3E}">
        <p14:creationId xmlns:p14="http://schemas.microsoft.com/office/powerpoint/2010/main" val="225612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428625" y="219075"/>
            <a:ext cx="9144000" cy="1263649"/>
          </a:xfrm>
        </p:spPr>
        <p:txBody>
          <a:bodyPr>
            <a:normAutofit fontScale="90000"/>
          </a:bodyPr>
          <a:lstStyle/>
          <a:p>
            <a:r>
              <a:rPr lang="en-GB"/>
              <a:t>Overview of School Readiness sessions</a:t>
            </a:r>
          </a:p>
        </p:txBody>
      </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1609725"/>
            <a:ext cx="10668000" cy="4486275"/>
          </a:xfrm>
        </p:spPr>
        <p:txBody>
          <a:bodyPr>
            <a:normAutofit fontScale="92500" lnSpcReduction="10000"/>
          </a:bodyPr>
          <a:lstStyle/>
          <a:p>
            <a:pPr algn="l" rtl="0" fontAlgn="base"/>
            <a:r>
              <a:rPr lang="en-GB" sz="1800" b="0" i="0" dirty="0">
                <a:solidFill>
                  <a:srgbClr val="000000"/>
                </a:solidFill>
                <a:effectLst/>
                <a:latin typeface="Calibri" panose="020F0502020204030204" pitchFamily="34" charset="0"/>
              </a:rPr>
              <a:t>Activity 1. </a:t>
            </a:r>
            <a:endParaRPr lang="en-GB" b="0" i="0" dirty="0">
              <a:solidFill>
                <a:srgbClr val="000000"/>
              </a:solidFill>
              <a:effectLst/>
              <a:latin typeface="Segoe UI" panose="020B0502040204020203"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Week 1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school readiness?  Preparation for school by being controlled, independent, communicative   or        Starting school early  and Schools being ready to be inclusive destinations.</a:t>
            </a:r>
          </a:p>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Week 2 Parents and Children together -Supporting Authoritative Parenting    - </a:t>
            </a:r>
            <a:r>
              <a:rPr lang="en-GB" sz="1800" b="1" u="sng" dirty="0">
                <a:latin typeface="Calibri" panose="020F0502020204030204" pitchFamily="34" charset="0"/>
                <a:ea typeface="Calibri" panose="020F0502020204030204" pitchFamily="34" charset="0"/>
                <a:cs typeface="Times New Roman" panose="02020603050405020304" pitchFamily="18" charset="0"/>
              </a:rPr>
              <a:t>example </a:t>
            </a:r>
            <a:r>
              <a:rPr lang="en-GB" sz="1800" b="1" u="sng" dirty="0" err="1">
                <a:latin typeface="Calibri" panose="020F0502020204030204" pitchFamily="34" charset="0"/>
                <a:ea typeface="Calibri" panose="020F0502020204030204" pitchFamily="34" charset="0"/>
                <a:cs typeface="Times New Roman" panose="02020603050405020304" pitchFamily="18" charset="0"/>
              </a:rPr>
              <a:t>Martenscroft</a:t>
            </a:r>
            <a:r>
              <a:rPr lang="en-GB" sz="1800" b="1" u="sng" dirty="0">
                <a:latin typeface="Calibri" panose="020F0502020204030204" pitchFamily="34" charset="0"/>
                <a:ea typeface="Calibri" panose="020F0502020204030204" pitchFamily="34" charset="0"/>
                <a:cs typeface="Times New Roman" panose="02020603050405020304" pitchFamily="18" charset="0"/>
              </a:rPr>
              <a:t> Stay and Play</a:t>
            </a:r>
            <a:endParaRPr lang="en-GB"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Week 3 </a:t>
            </a:r>
            <a:r>
              <a:rPr lang="en-GB" sz="1800" dirty="0">
                <a:effectLst/>
                <a:latin typeface="Calibri" panose="020F0502020204030204" pitchFamily="34" charset="0"/>
                <a:ea typeface="Calibri" panose="020F0502020204030204" pitchFamily="34" charset="0"/>
                <a:cs typeface="Times New Roman" panose="02020603050405020304" pitchFamily="18" charset="0"/>
              </a:rPr>
              <a:t>Play and Child led learning- What is play and why is it so good for children?    Example Evaluation of  play resources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Martenscroft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Week 4</a:t>
            </a:r>
            <a:r>
              <a:rPr lang="en-GB" sz="1800" b="1"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Plan Do Review- Drawing attention to learning- encouraging children to set targets and evaluate them developing time management</a:t>
            </a:r>
            <a:r>
              <a:rPr lang="en-GB" sz="1800" dirty="0">
                <a:latin typeface="Calibri" panose="020F0502020204030204" pitchFamily="34" charset="0"/>
                <a:ea typeface="Calibri" panose="020F0502020204030204" pitchFamily="34" charset="0"/>
                <a:cs typeface="Times New Roman" panose="02020603050405020304" pitchFamily="18" charset="0"/>
              </a:rPr>
              <a:t>.  Example </a:t>
            </a:r>
            <a:r>
              <a:rPr lang="en-GB" sz="1800" dirty="0" err="1">
                <a:latin typeface="Calibri" panose="020F0502020204030204" pitchFamily="34" charset="0"/>
                <a:ea typeface="Calibri" panose="020F0502020204030204" pitchFamily="34" charset="0"/>
                <a:cs typeface="Times New Roman" panose="02020603050405020304" pitchFamily="18" charset="0"/>
              </a:rPr>
              <a:t>Highscope</a:t>
            </a:r>
            <a:r>
              <a:rPr lang="en-GB" sz="1800" dirty="0">
                <a:latin typeface="Calibri" panose="020F0502020204030204" pitchFamily="34" charset="0"/>
                <a:ea typeface="Calibri" panose="020F0502020204030204" pitchFamily="34" charset="0"/>
                <a:cs typeface="Times New Roman" panose="02020603050405020304" pitchFamily="18" charset="0"/>
              </a:rPr>
              <a:t> Approach, USA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Week 5 </a:t>
            </a:r>
            <a:r>
              <a:rPr lang="en-GB" sz="1800" dirty="0">
                <a:effectLst/>
                <a:latin typeface="Calibri" panose="020F0502020204030204" pitchFamily="34" charset="0"/>
                <a:ea typeface="Calibri" panose="020F0502020204030204" pitchFamily="34" charset="0"/>
                <a:cs typeface="Times New Roman" panose="02020603050405020304" pitchFamily="18" charset="0"/>
              </a:rPr>
              <a:t>Creativity- exploring materials, solving problems, developing storylines,  Slow Learning –Time Example Regio Emilia Italy</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Week 6  Assessment and dispositions Celebrating what children can do and sharing learning stories with children and parents.  Example Te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Wharikki</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New Zealand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B6DE3889-E594-6524-7A01-4CD23EA80E8D}"/>
              </a:ext>
            </a:extLst>
          </p:cNvPr>
          <p:cNvSpPr txBox="1"/>
          <p:nvPr/>
        </p:nvSpPr>
        <p:spPr>
          <a:xfrm>
            <a:off x="2752725" y="1176893"/>
            <a:ext cx="6096000" cy="369332"/>
          </a:xfrm>
          <a:prstGeom prst="rect">
            <a:avLst/>
          </a:prstGeom>
          <a:noFill/>
        </p:spPr>
        <p:txBody>
          <a:bodyPr wrap="square">
            <a:spAutoFit/>
          </a:bodyPr>
          <a:lstStyle/>
          <a:p>
            <a:r>
              <a:rPr lang="en-GB">
                <a:hlinkClick r:id="rId2"/>
              </a:rPr>
              <a:t>Rise at Manchester Met (mmu.ac.uk)</a:t>
            </a:r>
            <a:endParaRPr lang="en-GB"/>
          </a:p>
        </p:txBody>
      </p:sp>
    </p:spTree>
    <p:extLst>
      <p:ext uri="{BB962C8B-B14F-4D97-AF65-F5344CB8AC3E}">
        <p14:creationId xmlns:p14="http://schemas.microsoft.com/office/powerpoint/2010/main" val="2378968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Parents </a:t>
            </a:r>
          </a:p>
        </p:txBody>
      </p:sp>
      <p:sp>
        <p:nvSpPr>
          <p:cNvPr id="3" name="Content Placeholder 2"/>
          <p:cNvSpPr>
            <a:spLocks noGrp="1"/>
          </p:cNvSpPr>
          <p:nvPr>
            <p:ph idx="1"/>
          </p:nvPr>
        </p:nvSpPr>
        <p:spPr/>
        <p:txBody>
          <a:bodyPr/>
          <a:lstStyle/>
          <a:p>
            <a:r>
              <a:rPr lang="en-GB" dirty="0"/>
              <a:t>By arriving at the sessions, the parents gained a feeling of being a ‘good parent’ providing a worthwhile and enjoyable experience for their child. They gained a feeling of being part of a community of good parents grappling with and exploring the challenges of parenthood. Even in taking some time to chat in the sessions parents were enabling the child’s independence but providing a secure point of attachment from which to explore. Providing a space for parents to be implies affording them the space to select, reflect, share and choose how to be.</a:t>
            </a:r>
          </a:p>
        </p:txBody>
      </p:sp>
    </p:spTree>
    <p:extLst>
      <p:ext uri="{BB962C8B-B14F-4D97-AF65-F5344CB8AC3E}">
        <p14:creationId xmlns:p14="http://schemas.microsoft.com/office/powerpoint/2010/main" val="346215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E0F22-D9BA-4322-BCBB-8E3E7F7535E3}"/>
              </a:ext>
            </a:extLst>
          </p:cNvPr>
          <p:cNvPicPr>
            <a:picLocks noChangeAspect="1"/>
          </p:cNvPicPr>
          <p:nvPr/>
        </p:nvPicPr>
        <p:blipFill>
          <a:blip r:embed="rId3"/>
          <a:stretch>
            <a:fillRect/>
          </a:stretch>
        </p:blipFill>
        <p:spPr>
          <a:xfrm>
            <a:off x="2078744" y="162134"/>
            <a:ext cx="7700523" cy="6428049"/>
          </a:xfrm>
          <a:prstGeom prst="rect">
            <a:avLst/>
          </a:prstGeom>
        </p:spPr>
      </p:pic>
    </p:spTree>
    <p:extLst>
      <p:ext uri="{BB962C8B-B14F-4D97-AF65-F5344CB8AC3E}">
        <p14:creationId xmlns:p14="http://schemas.microsoft.com/office/powerpoint/2010/main" val="189279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5315" y="32657"/>
          <a:ext cx="12126685" cy="6629401"/>
        </p:xfrm>
        <a:graphic>
          <a:graphicData uri="http://schemas.openxmlformats.org/drawingml/2006/table">
            <a:tbl>
              <a:tblPr firstRow="1" firstCol="1" bandRow="1">
                <a:tableStyleId>{5C22544A-7EE6-4342-B048-85BDC9FD1C3A}</a:tableStyleId>
              </a:tblPr>
              <a:tblGrid>
                <a:gridCol w="1894115">
                  <a:extLst>
                    <a:ext uri="{9D8B030D-6E8A-4147-A177-3AD203B41FA5}">
                      <a16:colId xmlns:a16="http://schemas.microsoft.com/office/drawing/2014/main" val="20000"/>
                    </a:ext>
                  </a:extLst>
                </a:gridCol>
                <a:gridCol w="10232570">
                  <a:extLst>
                    <a:ext uri="{9D8B030D-6E8A-4147-A177-3AD203B41FA5}">
                      <a16:colId xmlns:a16="http://schemas.microsoft.com/office/drawing/2014/main" val="20001"/>
                    </a:ext>
                  </a:extLst>
                </a:gridCol>
              </a:tblGrid>
              <a:tr h="442236">
                <a:tc>
                  <a:txBody>
                    <a:bodyPr/>
                    <a:lstStyle/>
                    <a:p>
                      <a:pPr>
                        <a:spcAft>
                          <a:spcPts val="600"/>
                        </a:spcAft>
                      </a:pPr>
                      <a:r>
                        <a:rPr lang="en-GB" sz="1600" u="sng" dirty="0">
                          <a:effectLst/>
                        </a:rPr>
                        <a:t>Type of support</a:t>
                      </a:r>
                      <a:endParaRPr lang="en-GB" sz="1600" u="sng" dirty="0">
                        <a:solidFill>
                          <a:srgbClr val="000000"/>
                        </a:solidFill>
                        <a:effectLst/>
                        <a:latin typeface="Times New Roman" panose="02020603050405020304" pitchFamily="18" charset="0"/>
                        <a:ea typeface="Arial" panose="020B0604020202020204" pitchFamily="34" charset="0"/>
                      </a:endParaRPr>
                    </a:p>
                  </a:txBody>
                  <a:tcPr marL="30335" marR="30335" marT="0" marB="0"/>
                </a:tc>
                <a:tc>
                  <a:txBody>
                    <a:bodyPr/>
                    <a:lstStyle/>
                    <a:p>
                      <a:pPr>
                        <a:lnSpc>
                          <a:spcPct val="150000"/>
                        </a:lnSpc>
                        <a:spcAft>
                          <a:spcPts val="0"/>
                        </a:spcAft>
                      </a:pPr>
                      <a:r>
                        <a:rPr lang="en-US" sz="1600" dirty="0">
                          <a:effectLst/>
                        </a:rPr>
                        <a:t>Points of view from the dual</a:t>
                      </a:r>
                      <a:r>
                        <a:rPr lang="en-US" sz="1600" baseline="0" dirty="0">
                          <a:effectLst/>
                        </a:rPr>
                        <a:t> focused groups</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extLst>
                  <a:ext uri="{0D108BD9-81ED-4DB2-BD59-A6C34878D82A}">
                    <a16:rowId xmlns:a16="http://schemas.microsoft.com/office/drawing/2014/main" val="10000"/>
                  </a:ext>
                </a:extLst>
              </a:tr>
              <a:tr h="976606">
                <a:tc>
                  <a:txBody>
                    <a:bodyPr/>
                    <a:lstStyle/>
                    <a:p>
                      <a:pPr>
                        <a:spcAft>
                          <a:spcPts val="600"/>
                        </a:spcAft>
                      </a:pPr>
                      <a:r>
                        <a:rPr lang="en-GB" sz="1600" u="sng">
                          <a:effectLst/>
                        </a:rPr>
                        <a:t>Peer support</a:t>
                      </a:r>
                    </a:p>
                    <a:p>
                      <a:pPr>
                        <a:lnSpc>
                          <a:spcPct val="200000"/>
                        </a:lnSpc>
                        <a:spcAft>
                          <a:spcPts val="0"/>
                        </a:spcAft>
                      </a:pPr>
                      <a:r>
                        <a:rPr lang="en-US" sz="1600">
                          <a:effectLst/>
                        </a:rPr>
                        <a:t> </a:t>
                      </a:r>
                      <a:endParaRPr lang="en-GB" sz="1600">
                        <a:solidFill>
                          <a:srgbClr val="000000"/>
                        </a:solidFill>
                        <a:effectLst/>
                        <a:latin typeface="Times New Roman" panose="02020603050405020304" pitchFamily="18" charset="0"/>
                        <a:ea typeface="SimSun" panose="02010600030101010101" pitchFamily="2" charset="-122"/>
                      </a:endParaRPr>
                    </a:p>
                  </a:txBody>
                  <a:tcPr marL="30335" marR="30335" marT="0" marB="0"/>
                </a:tc>
                <a:tc>
                  <a:txBody>
                    <a:bodyPr/>
                    <a:lstStyle/>
                    <a:p>
                      <a:pPr>
                        <a:lnSpc>
                          <a:spcPct val="150000"/>
                        </a:lnSpc>
                        <a:spcAft>
                          <a:spcPts val="0"/>
                        </a:spcAft>
                      </a:pPr>
                      <a:r>
                        <a:rPr lang="en-GB" sz="1600" i="1" kern="1200" dirty="0">
                          <a:solidFill>
                            <a:schemeClr val="tx1"/>
                          </a:solidFill>
                          <a:effectLst/>
                          <a:latin typeface="+mn-lt"/>
                          <a:ea typeface="+mn-ea"/>
                          <a:cs typeface="+mn-cs"/>
                        </a:rPr>
                        <a:t>I know myself you come in and think it should be like this and gradually you see it works for them and it works for me and it has helped me very much with child rearing and learning to relax. </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extLst>
                  <a:ext uri="{0D108BD9-81ED-4DB2-BD59-A6C34878D82A}">
                    <a16:rowId xmlns:a16="http://schemas.microsoft.com/office/drawing/2014/main" val="10001"/>
                  </a:ext>
                </a:extLst>
              </a:tr>
              <a:tr h="887075">
                <a:tc>
                  <a:txBody>
                    <a:bodyPr/>
                    <a:lstStyle/>
                    <a:p>
                      <a:pPr>
                        <a:spcAft>
                          <a:spcPts val="600"/>
                        </a:spcAft>
                      </a:pPr>
                      <a:r>
                        <a:rPr lang="en-GB" sz="1600" u="sng" dirty="0">
                          <a:solidFill>
                            <a:srgbClr val="000000"/>
                          </a:solidFill>
                          <a:effectLst/>
                          <a:latin typeface="Times New Roman" panose="02020603050405020304" pitchFamily="18" charset="0"/>
                          <a:ea typeface="Arial" panose="020B0604020202020204" pitchFamily="34" charset="0"/>
                        </a:rPr>
                        <a:t>Learning Support</a:t>
                      </a:r>
                    </a:p>
                  </a:txBody>
                  <a:tcPr marL="30335" marR="30335" marT="0" marB="0"/>
                </a:tc>
                <a:tc>
                  <a:txBody>
                    <a:bodyPr/>
                    <a:lstStyle/>
                    <a:p>
                      <a:pPr>
                        <a:lnSpc>
                          <a:spcPct val="115000"/>
                        </a:lnSpc>
                        <a:spcAft>
                          <a:spcPts val="0"/>
                        </a:spcAft>
                      </a:pPr>
                      <a:r>
                        <a:rPr lang="en-GB" sz="1600" kern="1200" dirty="0">
                          <a:solidFill>
                            <a:schemeClr val="tx1"/>
                          </a:solidFill>
                          <a:effectLst/>
                          <a:latin typeface="+mn-lt"/>
                          <a:ea typeface="+mn-ea"/>
                          <a:cs typeface="+mn-cs"/>
                        </a:rPr>
                        <a:t>we were there, to play. The group was about playing with the children and you focus on that… I felt it was a time to learn about playing with your child and for me, here [at home], often there are so many other pressures of work and tidying up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tc>
                <a:extLst>
                  <a:ext uri="{0D108BD9-81ED-4DB2-BD59-A6C34878D82A}">
                    <a16:rowId xmlns:a16="http://schemas.microsoft.com/office/drawing/2014/main" val="10002"/>
                  </a:ext>
                </a:extLst>
              </a:tr>
              <a:tr h="887075">
                <a:tc>
                  <a:txBody>
                    <a:bodyPr/>
                    <a:lstStyle/>
                    <a:p>
                      <a:pPr>
                        <a:spcAft>
                          <a:spcPts val="600"/>
                        </a:spcAft>
                      </a:pPr>
                      <a:r>
                        <a:rPr lang="en-GB" sz="1600" u="sng" dirty="0">
                          <a:effectLst/>
                        </a:rPr>
                        <a:t>Emotional support</a:t>
                      </a:r>
                      <a:endParaRPr lang="en-GB" sz="1600" u="sng" dirty="0">
                        <a:solidFill>
                          <a:srgbClr val="000000"/>
                        </a:solidFill>
                        <a:effectLst/>
                        <a:latin typeface="Times New Roman" panose="02020603050405020304" pitchFamily="18" charset="0"/>
                        <a:ea typeface="Arial" panose="020B0604020202020204" pitchFamily="34" charset="0"/>
                      </a:endParaRPr>
                    </a:p>
                  </a:txBody>
                  <a:tcPr marL="30335" marR="30335" marT="0" marB="0"/>
                </a:tc>
                <a:tc>
                  <a:txBody>
                    <a:bodyPr/>
                    <a:lstStyle/>
                    <a:p>
                      <a:pPr>
                        <a:lnSpc>
                          <a:spcPct val="115000"/>
                        </a:lnSpc>
                        <a:spcAft>
                          <a:spcPts val="0"/>
                        </a:spcAft>
                      </a:pPr>
                      <a:r>
                        <a:rPr lang="en-US" sz="1600" i="1" kern="1200" dirty="0">
                          <a:solidFill>
                            <a:schemeClr val="tx1"/>
                          </a:solidFill>
                          <a:effectLst/>
                          <a:latin typeface="+mn-lt"/>
                          <a:ea typeface="+mn-ea"/>
                          <a:cs typeface="+mn-cs"/>
                        </a:rPr>
                        <a:t>…it [playgroup] might hold mums together... and keeps communities closer-knit, or strengthens the bonds in a community so people can help each other a bit more because they know each other a bit better.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tc>
                <a:extLst>
                  <a:ext uri="{0D108BD9-81ED-4DB2-BD59-A6C34878D82A}">
                    <a16:rowId xmlns:a16="http://schemas.microsoft.com/office/drawing/2014/main" val="10003"/>
                  </a:ext>
                </a:extLst>
              </a:tr>
              <a:tr h="884473">
                <a:tc>
                  <a:txBody>
                    <a:bodyPr/>
                    <a:lstStyle/>
                    <a:p>
                      <a:pPr>
                        <a:lnSpc>
                          <a:spcPct val="150000"/>
                        </a:lnSpc>
                        <a:spcAft>
                          <a:spcPts val="0"/>
                        </a:spcAft>
                      </a:pPr>
                      <a:r>
                        <a:rPr lang="en-US" sz="1600" u="sng" dirty="0">
                          <a:effectLst/>
                        </a:rPr>
                        <a:t>Parenting role support  </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tc>
                  <a:txBody>
                    <a:bodyPr/>
                    <a:lstStyle/>
                    <a:p>
                      <a:pPr>
                        <a:lnSpc>
                          <a:spcPct val="150000"/>
                        </a:lnSpc>
                        <a:spcAft>
                          <a:spcPts val="0"/>
                        </a:spcAft>
                      </a:pPr>
                      <a:r>
                        <a:rPr lang="en-GB" sz="1600" i="1" kern="1200" dirty="0">
                          <a:solidFill>
                            <a:schemeClr val="tx1"/>
                          </a:solidFill>
                          <a:effectLst/>
                          <a:latin typeface="+mn-lt"/>
                          <a:ea typeface="+mn-ea"/>
                          <a:cs typeface="+mn-cs"/>
                        </a:rPr>
                        <a:t>I think just watching how the things that the workers [facilitators] do with the kids, and watching what they’ re… the interactions that they have with the kids gives </a:t>
                      </a:r>
                      <a:r>
                        <a:rPr lang="en-GB" sz="1600" i="1" kern="1200" dirty="0" err="1">
                          <a:solidFill>
                            <a:schemeClr val="tx1"/>
                          </a:solidFill>
                          <a:effectLst/>
                          <a:latin typeface="+mn-lt"/>
                          <a:ea typeface="+mn-ea"/>
                          <a:cs typeface="+mn-cs"/>
                        </a:rPr>
                        <a:t>you</a:t>
                      </a:r>
                      <a:r>
                        <a:rPr lang="en-GB" sz="1600" i="1" kern="1200" dirty="0">
                          <a:solidFill>
                            <a:schemeClr val="tx1"/>
                          </a:solidFill>
                          <a:effectLst/>
                          <a:latin typeface="+mn-lt"/>
                          <a:ea typeface="+mn-ea"/>
                          <a:cs typeface="+mn-cs"/>
                        </a:rPr>
                        <a:t> ideas on what you can do at home with the kids. </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extLst>
                  <a:ext uri="{0D108BD9-81ED-4DB2-BD59-A6C34878D82A}">
                    <a16:rowId xmlns:a16="http://schemas.microsoft.com/office/drawing/2014/main" val="10004"/>
                  </a:ext>
                </a:extLst>
              </a:tr>
              <a:tr h="1275968">
                <a:tc>
                  <a:txBody>
                    <a:bodyPr/>
                    <a:lstStyle/>
                    <a:p>
                      <a:pPr>
                        <a:spcAft>
                          <a:spcPts val="600"/>
                        </a:spcAft>
                      </a:pPr>
                      <a:r>
                        <a:rPr lang="en-GB" sz="1600" u="sng" dirty="0">
                          <a:effectLst/>
                        </a:rPr>
                        <a:t>Information and resource support</a:t>
                      </a:r>
                    </a:p>
                    <a:p>
                      <a:pPr>
                        <a:lnSpc>
                          <a:spcPct val="150000"/>
                        </a:lnSpc>
                        <a:spcAft>
                          <a:spcPts val="0"/>
                        </a:spcAft>
                      </a:pPr>
                      <a:r>
                        <a:rPr lang="en-US" sz="1600" dirty="0">
                          <a:effectLst/>
                        </a:rPr>
                        <a:t> </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tc>
                  <a:txBody>
                    <a:bodyPr/>
                    <a:lstStyle/>
                    <a:p>
                      <a:pPr>
                        <a:lnSpc>
                          <a:spcPct val="150000"/>
                        </a:lnSpc>
                        <a:spcAft>
                          <a:spcPts val="0"/>
                        </a:spcAft>
                      </a:pPr>
                      <a:r>
                        <a:rPr lang="en-GB" sz="1600" i="1" kern="1200" dirty="0">
                          <a:solidFill>
                            <a:schemeClr val="tx1"/>
                          </a:solidFill>
                          <a:effectLst/>
                          <a:latin typeface="+mn-lt"/>
                          <a:ea typeface="+mn-ea"/>
                          <a:cs typeface="+mn-cs"/>
                        </a:rPr>
                        <a:t>I remember there was one time, B threw a tantrum and one of the staff came because I was struggling to know what to do...and she said something or suggested a book I could read... And it just made me realise that there was a different way of handling that situation than the one I was using. Which was obviously not working anyway.</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extLst>
                  <a:ext uri="{0D108BD9-81ED-4DB2-BD59-A6C34878D82A}">
                    <a16:rowId xmlns:a16="http://schemas.microsoft.com/office/drawing/2014/main" val="10005"/>
                  </a:ext>
                </a:extLst>
              </a:tr>
              <a:tr h="1275968">
                <a:tc>
                  <a:txBody>
                    <a:bodyPr/>
                    <a:lstStyle/>
                    <a:p>
                      <a:pPr>
                        <a:lnSpc>
                          <a:spcPct val="150000"/>
                        </a:lnSpc>
                        <a:spcAft>
                          <a:spcPts val="0"/>
                        </a:spcAft>
                      </a:pPr>
                      <a:r>
                        <a:rPr lang="en-US" sz="1600" u="sng" dirty="0">
                          <a:effectLst/>
                        </a:rPr>
                        <a:t>Friendship and social network </a:t>
                      </a:r>
                      <a:endParaRPr lang="en-GB" sz="1600" dirty="0">
                        <a:effectLst/>
                      </a:endParaRPr>
                    </a:p>
                    <a:p>
                      <a:pPr>
                        <a:spcAft>
                          <a:spcPts val="600"/>
                        </a:spcAft>
                      </a:pPr>
                      <a:r>
                        <a:rPr lang="en-GB" sz="1600" u="none" strike="noStrike" dirty="0">
                          <a:effectLst/>
                        </a:rPr>
                        <a:t> </a:t>
                      </a:r>
                      <a:endParaRPr lang="en-GB" sz="1600" u="sng" dirty="0">
                        <a:solidFill>
                          <a:srgbClr val="000000"/>
                        </a:solidFill>
                        <a:effectLst/>
                        <a:latin typeface="Times New Roman" panose="02020603050405020304" pitchFamily="18" charset="0"/>
                        <a:ea typeface="Arial" panose="020B0604020202020204" pitchFamily="34" charset="0"/>
                      </a:endParaRPr>
                    </a:p>
                  </a:txBody>
                  <a:tcPr marL="30335" marR="30335" marT="0" marB="0"/>
                </a:tc>
                <a:tc>
                  <a:txBody>
                    <a:bodyPr/>
                    <a:lstStyle/>
                    <a:p>
                      <a:pPr>
                        <a:lnSpc>
                          <a:spcPct val="150000"/>
                        </a:lnSpc>
                        <a:spcAft>
                          <a:spcPts val="0"/>
                        </a:spcAft>
                      </a:pPr>
                      <a:r>
                        <a:rPr lang="en-GB" sz="1600" i="1" kern="1200" dirty="0">
                          <a:solidFill>
                            <a:schemeClr val="tx1"/>
                          </a:solidFill>
                          <a:effectLst/>
                          <a:latin typeface="+mn-lt"/>
                          <a:ea typeface="+mn-ea"/>
                          <a:cs typeface="+mn-cs"/>
                        </a:rPr>
                        <a:t>Time for me to have a chat, it’s nice to know that there are plenty of activities for them[children] to do so you can just relax and have a chat and I’ve been coming here for three years now so in itself it’s a support so you can share problems and share ideas</a:t>
                      </a:r>
                      <a:endParaRPr lang="en-GB" sz="1600" dirty="0">
                        <a:solidFill>
                          <a:srgbClr val="000000"/>
                        </a:solidFill>
                        <a:effectLst/>
                        <a:latin typeface="Times New Roman" panose="02020603050405020304" pitchFamily="18" charset="0"/>
                        <a:ea typeface="SimSun" panose="02010600030101010101" pitchFamily="2" charset="-122"/>
                      </a:endParaRPr>
                    </a:p>
                  </a:txBody>
                  <a:tcPr marL="30335" marR="3033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624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428625" y="219075"/>
            <a:ext cx="9144000" cy="1263649"/>
          </a:xfrm>
        </p:spPr>
        <p:txBody>
          <a:bodyPr/>
          <a:lstStyle/>
          <a:p>
            <a:r>
              <a:rPr lang="en-GB"/>
              <a:t>Learning and Assessment</a:t>
            </a:r>
          </a:p>
        </p:txBody>
      </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1609725"/>
            <a:ext cx="5334000" cy="4486275"/>
          </a:xfrm>
        </p:spPr>
        <p:txBody>
          <a:bodyPr>
            <a:normAutofit/>
          </a:bodyPr>
          <a:lstStyle/>
          <a:p>
            <a:pPr algn="l" rtl="0" fontAlgn="base"/>
            <a:r>
              <a:rPr lang="en-GB" sz="2400" b="0" i="0" dirty="0" err="1">
                <a:solidFill>
                  <a:srgbClr val="000000"/>
                </a:solidFill>
                <a:effectLst/>
                <a:latin typeface="Calibri" panose="020F0502020204030204" pitchFamily="34" charset="0"/>
              </a:rPr>
              <a:t>Acti</a:t>
            </a:r>
            <a:r>
              <a:rPr lang="en-GB" sz="2400" dirty="0" err="1">
                <a:hlinkClick r:id="rId3"/>
              </a:rPr>
              <a:t>Rise</a:t>
            </a:r>
            <a:r>
              <a:rPr lang="en-GB" sz="2400" dirty="0">
                <a:hlinkClick r:id="rId3"/>
              </a:rPr>
              <a:t> at Manchester Met (mmu.ac.uk)</a:t>
            </a:r>
            <a:r>
              <a:rPr lang="en-GB" sz="2400" b="0" i="0" dirty="0" err="1">
                <a:solidFill>
                  <a:srgbClr val="000000"/>
                </a:solidFill>
                <a:effectLst/>
                <a:latin typeface="Calibri" panose="020F0502020204030204" pitchFamily="34" charset="0"/>
              </a:rPr>
              <a:t>vity</a:t>
            </a:r>
            <a:r>
              <a:rPr lang="en-GB" sz="2400" b="0" i="0"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1. </a:t>
            </a:r>
            <a:endParaRPr lang="en-GB" b="0" i="0" dirty="0">
              <a:solidFill>
                <a:srgbClr val="000000"/>
              </a:solidFill>
              <a:effectLst/>
              <a:latin typeface="Segoe UI" panose="020B0502040204020203" pitchFamily="34" charset="0"/>
            </a:endParaRPr>
          </a:p>
        </p:txBody>
      </p:sp>
      <p:sp>
        <p:nvSpPr>
          <p:cNvPr id="4" name="TextBox 3">
            <a:extLst>
              <a:ext uri="{FF2B5EF4-FFF2-40B4-BE49-F238E27FC236}">
                <a16:creationId xmlns:a16="http://schemas.microsoft.com/office/drawing/2014/main" id="{1DC0328B-7045-6BCD-EBD9-D3D0229A0DA1}"/>
              </a:ext>
            </a:extLst>
          </p:cNvPr>
          <p:cNvSpPr txBox="1"/>
          <p:nvPr/>
        </p:nvSpPr>
        <p:spPr>
          <a:xfrm>
            <a:off x="4711486" y="1004629"/>
            <a:ext cx="7051890" cy="2092881"/>
          </a:xfrm>
          <a:prstGeom prst="rect">
            <a:avLst/>
          </a:prstGeom>
          <a:noFill/>
        </p:spPr>
        <p:txBody>
          <a:bodyPr wrap="square" rtlCol="0">
            <a:spAutoFit/>
          </a:bodyPr>
          <a:lstStyle/>
          <a:p>
            <a:r>
              <a:rPr lang="en-GB" sz="2000" b="1" dirty="0"/>
              <a:t>Firm Foundations Assessment</a:t>
            </a:r>
          </a:p>
          <a:p>
            <a:endParaRPr lang="en-GB" sz="2000" dirty="0"/>
          </a:p>
          <a:p>
            <a:r>
              <a:rPr lang="en-GB" sz="1800" b="0" i="0" dirty="0">
                <a:effectLst/>
                <a:latin typeface="Arial" panose="020B0604020202020204" pitchFamily="34" charset="0"/>
              </a:rPr>
              <a:t>Students studying this short course will produce a regularly updated, templated and annotated synthesis portfolio/workbook. This will capture their new learning as an ongoing reflective journal. Word count: 3000 (or equivalent).  </a:t>
            </a:r>
            <a:endParaRPr lang="en-GB" dirty="0"/>
          </a:p>
          <a:p>
            <a:endParaRPr lang="en-GB" dirty="0"/>
          </a:p>
        </p:txBody>
      </p:sp>
      <p:pic>
        <p:nvPicPr>
          <p:cNvPr id="7" name="Picture 6">
            <a:extLst>
              <a:ext uri="{FF2B5EF4-FFF2-40B4-BE49-F238E27FC236}">
                <a16:creationId xmlns:a16="http://schemas.microsoft.com/office/drawing/2014/main" id="{C925D610-E949-BF4F-989D-9CBB98485859}"/>
              </a:ext>
            </a:extLst>
          </p:cNvPr>
          <p:cNvPicPr>
            <a:picLocks noChangeAspect="1"/>
          </p:cNvPicPr>
          <p:nvPr/>
        </p:nvPicPr>
        <p:blipFill>
          <a:blip r:embed="rId4"/>
          <a:stretch>
            <a:fillRect/>
          </a:stretch>
        </p:blipFill>
        <p:spPr>
          <a:xfrm>
            <a:off x="2805193" y="3001481"/>
            <a:ext cx="7422439" cy="3637444"/>
          </a:xfrm>
          <a:prstGeom prst="rect">
            <a:avLst/>
          </a:prstGeom>
        </p:spPr>
      </p:pic>
    </p:spTree>
    <p:extLst>
      <p:ext uri="{BB962C8B-B14F-4D97-AF65-F5344CB8AC3E}">
        <p14:creationId xmlns:p14="http://schemas.microsoft.com/office/powerpoint/2010/main" val="1941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br>
              <a:rPr lang="en-GB" dirty="0"/>
            </a:br>
            <a:endParaRPr lang="en-GB" dirty="0"/>
          </a:p>
        </p:txBody>
      </p:sp>
      <p:sp>
        <p:nvSpPr>
          <p:cNvPr id="3" name="Content Placeholder 2"/>
          <p:cNvSpPr>
            <a:spLocks noGrp="1"/>
          </p:cNvSpPr>
          <p:nvPr>
            <p:ph idx="1"/>
          </p:nvPr>
        </p:nvSpPr>
        <p:spPr>
          <a:xfrm>
            <a:off x="838199" y="1485900"/>
            <a:ext cx="11065329" cy="4691063"/>
          </a:xfrm>
        </p:spPr>
        <p:txBody>
          <a:bodyPr>
            <a:noAutofit/>
          </a:bodyPr>
          <a:lstStyle/>
          <a:p>
            <a:r>
              <a:rPr lang="en-GB" sz="1400" dirty="0"/>
              <a:t>Anning, A. (2014) Is working together working? in Maynard, T., &amp; Powell, S. (2014). </a:t>
            </a:r>
            <a:r>
              <a:rPr lang="en-GB" sz="1400" i="1" dirty="0"/>
              <a:t>An introduction to early childhood studies</a:t>
            </a:r>
            <a:r>
              <a:rPr lang="en-GB" sz="1400" dirty="0"/>
              <a:t> (Third ed.). Los Angeles: SAGE. </a:t>
            </a:r>
          </a:p>
          <a:p>
            <a:r>
              <a:rPr lang="en-GB" sz="1400" dirty="0"/>
              <a:t>Cameron, D. (2016) </a:t>
            </a:r>
            <a:r>
              <a:rPr lang="en-GB" sz="1400" i="1" dirty="0"/>
              <a:t>Prime Minister's speech on life chances</a:t>
            </a:r>
            <a:r>
              <a:rPr lang="en-GB" sz="1400" dirty="0"/>
              <a:t> [speech transcript] retrieved from </a:t>
            </a:r>
          </a:p>
          <a:p>
            <a:r>
              <a:rPr lang="en-GB" sz="1400" u="sng" dirty="0">
                <a:hlinkClick r:id="rId2"/>
              </a:rPr>
              <a:t>https://www.gov.uk/government/speeches/prime-ministers-speech-on-life-chances</a:t>
            </a:r>
            <a:endParaRPr lang="en-GB" sz="1400" dirty="0"/>
          </a:p>
          <a:p>
            <a:r>
              <a:rPr lang="en-GB" sz="1400" dirty="0"/>
              <a:t>Colliver, Y. (2016). Mothers' perspectives on learning through play. Australasian Journal of Early Childhood, 41(1)</a:t>
            </a:r>
          </a:p>
          <a:p>
            <a:r>
              <a:rPr lang="en-GB" sz="1400" dirty="0"/>
              <a:t>Cullen, S.M., Cullen, M. &amp; Lindsay, G. (2016) "Universal Parenting Programme Provision in England; Barriers to Parent Engagement in the </a:t>
            </a:r>
            <a:r>
              <a:rPr lang="en-GB" sz="1400" dirty="0" err="1"/>
              <a:t>CANparent</a:t>
            </a:r>
            <a:r>
              <a:rPr lang="en-GB" sz="1400" dirty="0"/>
              <a:t> Trial, 2012–2014", </a:t>
            </a:r>
            <a:r>
              <a:rPr lang="en-GB" sz="1400" i="1" dirty="0"/>
              <a:t>Children &amp; Society, </a:t>
            </a:r>
            <a:r>
              <a:rPr lang="en-GB" sz="1400" dirty="0"/>
              <a:t>vol. 30, no. 1, pp. 71-81</a:t>
            </a:r>
          </a:p>
          <a:p>
            <a:r>
              <a:rPr lang="en-GB" sz="1400" b="0" i="0" dirty="0">
                <a:solidFill>
                  <a:srgbClr val="49515F"/>
                </a:solidFill>
                <a:effectLst/>
                <a:latin typeface="Lato" panose="020F0502020204030203" pitchFamily="34" charset="0"/>
              </a:rPr>
              <a:t>Goswami, U. C. (ed.) (2014) </a:t>
            </a:r>
            <a:r>
              <a:rPr lang="en-GB" sz="1400" b="0" i="1" dirty="0">
                <a:solidFill>
                  <a:srgbClr val="49515F"/>
                </a:solidFill>
                <a:effectLst/>
                <a:latin typeface="Lato" panose="020F0502020204030203" pitchFamily="34" charset="0"/>
              </a:rPr>
              <a:t>The </a:t>
            </a:r>
            <a:r>
              <a:rPr lang="en-GB" sz="1400" b="0" i="1" dirty="0" err="1">
                <a:solidFill>
                  <a:srgbClr val="49515F"/>
                </a:solidFill>
                <a:effectLst/>
                <a:latin typeface="Lato" panose="020F0502020204030203" pitchFamily="34" charset="0"/>
              </a:rPr>
              <a:t>wiley-blackwell</a:t>
            </a:r>
            <a:r>
              <a:rPr lang="en-GB" sz="1400" b="0" i="1" dirty="0">
                <a:solidFill>
                  <a:srgbClr val="49515F"/>
                </a:solidFill>
                <a:effectLst/>
                <a:latin typeface="Lato" panose="020F0502020204030203" pitchFamily="34" charset="0"/>
              </a:rPr>
              <a:t> handbook of childhood cognitive development</a:t>
            </a:r>
            <a:r>
              <a:rPr lang="en-GB" sz="1400" b="0" i="0" dirty="0">
                <a:solidFill>
                  <a:srgbClr val="49515F"/>
                </a:solidFill>
                <a:effectLst/>
                <a:latin typeface="Lato" panose="020F0502020204030203" pitchFamily="34" charset="0"/>
              </a:rPr>
              <a:t>. Second </a:t>
            </a:r>
            <a:r>
              <a:rPr lang="en-GB" sz="1400" b="0" i="0" dirty="0" err="1">
                <a:solidFill>
                  <a:srgbClr val="49515F"/>
                </a:solidFill>
                <a:effectLst/>
                <a:latin typeface="Lato" panose="020F0502020204030203" pitchFamily="34" charset="0"/>
              </a:rPr>
              <a:t>edn</a:t>
            </a:r>
            <a:r>
              <a:rPr lang="en-GB" sz="1400" b="0" i="0" dirty="0">
                <a:solidFill>
                  <a:srgbClr val="49515F"/>
                </a:solidFill>
                <a:effectLst/>
                <a:latin typeface="Lato" panose="020F0502020204030203" pitchFamily="34" charset="0"/>
              </a:rPr>
              <a:t>. Malden, Mass.: Wiley-Blackwell (Blackwell handbooks of developmental psychology).</a:t>
            </a:r>
          </a:p>
          <a:p>
            <a:r>
              <a:rPr lang="en-GB" sz="1400" b="0" i="0" dirty="0">
                <a:solidFill>
                  <a:srgbClr val="49515F"/>
                </a:solidFill>
                <a:effectLst/>
                <a:latin typeface="Lato" panose="020F0502020204030203" pitchFamily="34" charset="0"/>
              </a:rPr>
              <a:t>Hackett, A., Holmes, R. and </a:t>
            </a:r>
            <a:r>
              <a:rPr lang="en-GB" sz="1400" b="0" i="0" dirty="0" err="1">
                <a:solidFill>
                  <a:srgbClr val="49515F"/>
                </a:solidFill>
                <a:effectLst/>
                <a:latin typeface="Lato" panose="020F0502020204030203" pitchFamily="34" charset="0"/>
              </a:rPr>
              <a:t>MacRae</a:t>
            </a:r>
            <a:r>
              <a:rPr lang="en-GB" sz="1400" b="0" i="0" dirty="0">
                <a:solidFill>
                  <a:srgbClr val="49515F"/>
                </a:solidFill>
                <a:effectLst/>
                <a:latin typeface="Lato" panose="020F0502020204030203" pitchFamily="34" charset="0"/>
              </a:rPr>
              <a:t>, C. (eds) (2020) </a:t>
            </a:r>
            <a:r>
              <a:rPr lang="en-GB" sz="1400" b="0" i="1" dirty="0">
                <a:solidFill>
                  <a:srgbClr val="49515F"/>
                </a:solidFill>
                <a:effectLst/>
                <a:latin typeface="Lato" panose="020F0502020204030203" pitchFamily="34" charset="0"/>
              </a:rPr>
              <a:t>Working with young children in museums : weaving theory and practice</a:t>
            </a:r>
            <a:r>
              <a:rPr lang="en-GB" sz="1400" b="0" i="0" dirty="0">
                <a:solidFill>
                  <a:srgbClr val="49515F"/>
                </a:solidFill>
                <a:effectLst/>
                <a:latin typeface="Lato" panose="020F0502020204030203" pitchFamily="34" charset="0"/>
              </a:rPr>
              <a:t>. London: Routledge/Taylor &amp; Francis Group (Global Perspectives on Children in Museums)</a:t>
            </a:r>
            <a:endParaRPr lang="en-GB" sz="1400" dirty="0">
              <a:solidFill>
                <a:srgbClr val="49515F"/>
              </a:solidFill>
              <a:effectLst/>
              <a:latin typeface="Lato" panose="020F0502020204030203" pitchFamily="34" charset="0"/>
              <a:ea typeface="Times New Roman" panose="02020603050405020304" pitchFamily="18" charset="0"/>
              <a:cs typeface="Arial" panose="020B0604020202020204" pitchFamily="34" charset="0"/>
            </a:endParaRPr>
          </a:p>
          <a:p>
            <a:r>
              <a:rPr lang="en-GB" sz="1400" dirty="0">
                <a:solidFill>
                  <a:srgbClr val="49515F"/>
                </a:solidFill>
                <a:effectLst/>
                <a:latin typeface="Lato" panose="020F0502020204030203" pitchFamily="34" charset="0"/>
                <a:ea typeface="Times New Roman" panose="02020603050405020304" pitchFamily="18" charset="0"/>
                <a:cs typeface="Arial" panose="020B0604020202020204" pitchFamily="34" charset="0"/>
              </a:rPr>
              <a:t>Jackson, D. and Needham, M. (2014) </a:t>
            </a:r>
            <a:r>
              <a:rPr lang="en-GB" sz="1400" i="1" dirty="0">
                <a:solidFill>
                  <a:srgbClr val="49515F"/>
                </a:solidFill>
                <a:effectLst/>
                <a:latin typeface="Lato" panose="020F0502020204030203" pitchFamily="34" charset="0"/>
                <a:ea typeface="Times New Roman" panose="02020603050405020304" pitchFamily="18" charset="0"/>
                <a:cs typeface="Arial" panose="020B0604020202020204" pitchFamily="34" charset="0"/>
              </a:rPr>
              <a:t>Engaging with parents in early years settings</a:t>
            </a:r>
            <a:r>
              <a:rPr lang="en-GB" sz="1400" dirty="0">
                <a:solidFill>
                  <a:srgbClr val="49515F"/>
                </a:solidFill>
                <a:effectLst/>
                <a:latin typeface="Lato" panose="020F0502020204030203" pitchFamily="34" charset="0"/>
                <a:ea typeface="Times New Roman" panose="02020603050405020304" pitchFamily="18" charset="0"/>
                <a:cs typeface="Arial" panose="020B0604020202020204" pitchFamily="34" charset="0"/>
              </a:rPr>
              <a:t>. First </a:t>
            </a:r>
            <a:r>
              <a:rPr lang="en-GB" sz="1400" dirty="0" err="1">
                <a:solidFill>
                  <a:srgbClr val="49515F"/>
                </a:solidFill>
                <a:effectLst/>
                <a:latin typeface="Lato" panose="020F0502020204030203" pitchFamily="34" charset="0"/>
                <a:ea typeface="Times New Roman" panose="02020603050405020304" pitchFamily="18" charset="0"/>
                <a:cs typeface="Arial" panose="020B0604020202020204" pitchFamily="34" charset="0"/>
              </a:rPr>
              <a:t>edn</a:t>
            </a:r>
            <a:r>
              <a:rPr lang="en-GB" sz="1400" dirty="0">
                <a:solidFill>
                  <a:srgbClr val="49515F"/>
                </a:solidFill>
                <a:effectLst/>
                <a:latin typeface="Lato" panose="020F0502020204030203" pitchFamily="34" charset="0"/>
                <a:ea typeface="Times New Roman" panose="02020603050405020304" pitchFamily="18" charset="0"/>
                <a:cs typeface="Arial" panose="020B0604020202020204" pitchFamily="34" charset="0"/>
              </a:rPr>
              <a:t>. Los Angeles: SAGE.</a:t>
            </a:r>
          </a:p>
          <a:p>
            <a:r>
              <a:rPr lang="en-GB" sz="1400" dirty="0"/>
              <a:t>Parenting Research Centre, (2016) </a:t>
            </a:r>
            <a:r>
              <a:rPr lang="en-US" sz="1400" b="1" dirty="0"/>
              <a:t>The Early Home Learning Study  [webpage] retrieved from </a:t>
            </a:r>
            <a:r>
              <a:rPr lang="en-GB" sz="1400" u="sng" dirty="0">
                <a:hlinkClick r:id="rId3"/>
              </a:rPr>
              <a:t>http://www.smalltalk.net.au/about-smalltalk/research-ehls/</a:t>
            </a:r>
            <a:r>
              <a:rPr lang="en-GB" sz="1400" dirty="0"/>
              <a:t>  </a:t>
            </a:r>
          </a:p>
          <a:p>
            <a:r>
              <a:rPr lang="en-GB" sz="1400" dirty="0"/>
              <a:t>Rogoff, B.  (2003) ‘Learning through guided participation in cultural endeavours. In Rogoff, B. (2003) </a:t>
            </a:r>
            <a:r>
              <a:rPr lang="en-GB" sz="1400" i="1" dirty="0"/>
              <a:t>The Cultural Nature of Human Development. </a:t>
            </a:r>
            <a:r>
              <a:rPr lang="en-GB" sz="1400" dirty="0"/>
              <a:t>Oxford: Oxford University Press. </a:t>
            </a:r>
          </a:p>
          <a:p>
            <a:endParaRPr lang="en-GB" sz="1400" dirty="0"/>
          </a:p>
          <a:p>
            <a:pPr marL="0" indent="0">
              <a:buNone/>
            </a:pPr>
            <a:endParaRPr lang="en-GB" sz="1400" dirty="0"/>
          </a:p>
        </p:txBody>
      </p:sp>
    </p:spTree>
    <p:extLst>
      <p:ext uri="{BB962C8B-B14F-4D97-AF65-F5344CB8AC3E}">
        <p14:creationId xmlns:p14="http://schemas.microsoft.com/office/powerpoint/2010/main" val="178363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428625" y="219075"/>
            <a:ext cx="9144000" cy="1263649"/>
          </a:xfrm>
        </p:spPr>
        <p:txBody>
          <a:bodyPr/>
          <a:lstStyle/>
          <a:p>
            <a:r>
              <a:rPr lang="en-GB"/>
              <a:t>Outline of today’s workshop</a:t>
            </a:r>
          </a:p>
        </p:txBody>
      </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1609725"/>
            <a:ext cx="5334000" cy="4486275"/>
          </a:xfrm>
        </p:spPr>
        <p:txBody>
          <a:bodyPr>
            <a:normAutofit fontScale="70000" lnSpcReduction="20000"/>
          </a:bodyPr>
          <a:lstStyle/>
          <a:p>
            <a:pPr algn="l" rtl="0" fontAlgn="base"/>
            <a:r>
              <a:rPr lang="en-GB" sz="1800" b="0" i="0" dirty="0">
                <a:solidFill>
                  <a:srgbClr val="000000"/>
                </a:solidFill>
                <a:effectLst/>
                <a:latin typeface="Calibri" panose="020F0502020204030204" pitchFamily="34" charset="0"/>
              </a:rPr>
              <a:t>Activity 1. </a:t>
            </a:r>
            <a:endParaRPr lang="en-GB" b="0" i="0" dirty="0">
              <a:solidFill>
                <a:srgbClr val="000000"/>
              </a:solidFill>
              <a:effectLst/>
              <a:latin typeface="Segoe UI" panose="020B0502040204020203" pitchFamily="34" charset="0"/>
            </a:endParaRPr>
          </a:p>
          <a:p>
            <a:pPr marL="0" indent="0" fontAlgn="base">
              <a:buNone/>
            </a:pPr>
            <a:r>
              <a:rPr lang="en-GB" sz="3600" u="sng" dirty="0">
                <a:latin typeface="Calibri" panose="020F0502020204030204" pitchFamily="34" charset="0"/>
              </a:rPr>
              <a:t>Activity Week 1 </a:t>
            </a:r>
            <a:r>
              <a:rPr lang="en-GB" sz="3600" dirty="0">
                <a:latin typeface="Calibri" panose="020F0502020204030204" pitchFamily="34" charset="0"/>
              </a:rPr>
              <a:t> Interview with Head of </a:t>
            </a:r>
            <a:r>
              <a:rPr lang="en-GB" sz="3600" dirty="0" err="1">
                <a:latin typeface="Calibri" panose="020F0502020204030204" pitchFamily="34" charset="0"/>
              </a:rPr>
              <a:t>Martenscroft</a:t>
            </a:r>
            <a:r>
              <a:rPr lang="en-GB" sz="3600" dirty="0">
                <a:latin typeface="Calibri" panose="020F0502020204030204" pitchFamily="34" charset="0"/>
              </a:rPr>
              <a:t> Children’s Centre on school readiness for families</a:t>
            </a:r>
            <a:endParaRPr lang="en-GB" sz="3600" b="0" i="0" dirty="0">
              <a:effectLst/>
              <a:latin typeface="Calibri" panose="020F0502020204030204" pitchFamily="34" charset="0"/>
            </a:endParaRPr>
          </a:p>
          <a:p>
            <a:pPr marL="0" indent="0" algn="l" rtl="0" fontAlgn="base">
              <a:buNone/>
            </a:pPr>
            <a:endParaRPr lang="en-GB" sz="3600" dirty="0">
              <a:latin typeface="Calibri" panose="020F0502020204030204" pitchFamily="34" charset="0"/>
            </a:endParaRPr>
          </a:p>
          <a:p>
            <a:pPr marL="0" indent="0" algn="l" rtl="0" fontAlgn="base">
              <a:buNone/>
            </a:pPr>
            <a:r>
              <a:rPr lang="en-GB" sz="3600" b="0" i="0" u="sng" dirty="0">
                <a:effectLst/>
                <a:latin typeface="Calibri" panose="020F0502020204030204" pitchFamily="34" charset="0"/>
              </a:rPr>
              <a:t>Activity 2</a:t>
            </a:r>
            <a:r>
              <a:rPr lang="en-GB" sz="3600" b="0" i="0" dirty="0">
                <a:effectLst/>
                <a:latin typeface="Calibri" panose="020F0502020204030204" pitchFamily="34" charset="0"/>
              </a:rPr>
              <a:t>. </a:t>
            </a:r>
            <a:r>
              <a:rPr lang="en-GB" sz="3600" b="0" i="0" dirty="0" err="1">
                <a:effectLst/>
                <a:latin typeface="Calibri" panose="020F0502020204030204" pitchFamily="34" charset="0"/>
              </a:rPr>
              <a:t>Baumrinds</a:t>
            </a:r>
            <a:r>
              <a:rPr lang="en-GB" sz="3600" b="0" i="0" dirty="0">
                <a:effectLst/>
                <a:latin typeface="Calibri" panose="020F0502020204030204" pitchFamily="34" charset="0"/>
              </a:rPr>
              <a:t> Parenting Styles</a:t>
            </a:r>
            <a:endParaRPr lang="en-GB" sz="3600" b="0" i="0" dirty="0">
              <a:effectLst/>
              <a:latin typeface="Segoe UI" panose="020B0502040204020203" pitchFamily="34" charset="0"/>
            </a:endParaRPr>
          </a:p>
          <a:p>
            <a:pPr marL="0" indent="0" algn="l" rtl="0" fontAlgn="base">
              <a:buNone/>
            </a:pPr>
            <a:endParaRPr lang="en-GB" sz="3600" b="0" i="0" dirty="0">
              <a:effectLst/>
              <a:latin typeface="Segoe UI" panose="020B0502040204020203" pitchFamily="34" charset="0"/>
            </a:endParaRPr>
          </a:p>
          <a:p>
            <a:pPr marL="0" indent="0" algn="l" rtl="0" fontAlgn="base">
              <a:buNone/>
            </a:pPr>
            <a:r>
              <a:rPr lang="en-GB" sz="3600" b="0" i="0" u="sng" dirty="0">
                <a:effectLst/>
                <a:latin typeface="Calibri" panose="020F0502020204030204" pitchFamily="34" charset="0"/>
              </a:rPr>
              <a:t>Activity 3</a:t>
            </a:r>
            <a:r>
              <a:rPr lang="en-GB" sz="3600" b="0" i="0" dirty="0">
                <a:effectLst/>
                <a:latin typeface="Calibri" panose="020F0502020204030204" pitchFamily="34" charset="0"/>
              </a:rPr>
              <a:t>.Supporting learning interactions</a:t>
            </a:r>
            <a:endParaRPr lang="en-GB" sz="3600" b="0" i="0" dirty="0">
              <a:effectLst/>
              <a:latin typeface="Segoe UI" panose="020B0502040204020203" pitchFamily="34" charset="0"/>
            </a:endParaRPr>
          </a:p>
          <a:p>
            <a:pPr marL="0" indent="0" algn="l" rtl="0" fontAlgn="base">
              <a:buNone/>
            </a:pPr>
            <a:endParaRPr lang="en-GB" sz="3600" b="0" i="0" dirty="0">
              <a:effectLst/>
              <a:latin typeface="Segoe UI" panose="020B0502040204020203" pitchFamily="34" charset="0"/>
            </a:endParaRPr>
          </a:p>
          <a:p>
            <a:pPr marL="0" indent="0" algn="l" rtl="0" fontAlgn="base">
              <a:buNone/>
            </a:pPr>
            <a:r>
              <a:rPr lang="en-GB" sz="3600" b="0" i="0" u="sng" dirty="0">
                <a:effectLst/>
                <a:latin typeface="Calibri" panose="020F0502020204030204" pitchFamily="34" charset="0"/>
              </a:rPr>
              <a:t>Activity 4</a:t>
            </a:r>
            <a:r>
              <a:rPr lang="en-GB" sz="3600" b="0" i="0" dirty="0">
                <a:effectLst/>
                <a:latin typeface="Calibri" panose="020F0502020204030204" pitchFamily="34" charset="0"/>
              </a:rPr>
              <a:t>. Supporting Parents wellbeing</a:t>
            </a:r>
            <a:endParaRPr lang="en-GB" sz="3600" b="0" i="0" dirty="0">
              <a:effectLst/>
              <a:latin typeface="Segoe UI" panose="020B0502040204020203" pitchFamily="34" charset="0"/>
            </a:endParaRPr>
          </a:p>
          <a:p>
            <a:pPr marL="0" indent="0" algn="l" rtl="0" fontAlgn="base">
              <a:buNone/>
            </a:pPr>
            <a:endParaRPr lang="en-GB" sz="3600" b="0" i="0" dirty="0">
              <a:effectLst/>
              <a:latin typeface="Segoe UI" panose="020B0502040204020203" pitchFamily="34" charset="0"/>
            </a:endParaRPr>
          </a:p>
          <a:p>
            <a:endParaRPr lang="en-GB" dirty="0"/>
          </a:p>
        </p:txBody>
      </p:sp>
      <p:sp>
        <p:nvSpPr>
          <p:cNvPr id="4" name="TextBox 3">
            <a:extLst>
              <a:ext uri="{FF2B5EF4-FFF2-40B4-BE49-F238E27FC236}">
                <a16:creationId xmlns:a16="http://schemas.microsoft.com/office/drawing/2014/main" id="{1DC0328B-7045-6BCD-EBD9-D3D0229A0DA1}"/>
              </a:ext>
            </a:extLst>
          </p:cNvPr>
          <p:cNvSpPr txBox="1"/>
          <p:nvPr/>
        </p:nvSpPr>
        <p:spPr>
          <a:xfrm>
            <a:off x="6705600" y="1190625"/>
            <a:ext cx="4848225" cy="4893647"/>
          </a:xfrm>
          <a:prstGeom prst="rect">
            <a:avLst/>
          </a:prstGeom>
          <a:noFill/>
        </p:spPr>
        <p:txBody>
          <a:bodyPr wrap="square" rtlCol="0">
            <a:spAutoFit/>
          </a:bodyPr>
          <a:lstStyle/>
          <a:p>
            <a:r>
              <a:rPr lang="en-GB" sz="2000" b="1" dirty="0"/>
              <a:t>Our Purposes of today</a:t>
            </a:r>
          </a:p>
          <a:p>
            <a:endParaRPr lang="en-GB" sz="2000" dirty="0"/>
          </a:p>
          <a:p>
            <a:r>
              <a:rPr lang="en-GB" sz="2000" dirty="0"/>
              <a:t>To examine parental influence on school readiness</a:t>
            </a:r>
          </a:p>
          <a:p>
            <a:endParaRPr lang="en-GB" sz="2000" dirty="0"/>
          </a:p>
          <a:p>
            <a:r>
              <a:rPr lang="en-GB" sz="2000" dirty="0"/>
              <a:t>To be able to identify some key principles for working with parents as children’s first educators. </a:t>
            </a:r>
          </a:p>
          <a:p>
            <a:endParaRPr lang="en-GB" sz="2000" dirty="0"/>
          </a:p>
          <a:p>
            <a:r>
              <a:rPr lang="en-GB" sz="2000" dirty="0"/>
              <a:t>To examine and evaluate the evidence and arguments for different types of parental support.</a:t>
            </a:r>
          </a:p>
          <a:p>
            <a:endParaRPr lang="en-GB" dirty="0"/>
          </a:p>
          <a:p>
            <a:r>
              <a:rPr lang="en-GB" dirty="0"/>
              <a:t>To identify key elements of  theories of sociocultural learning and  shared thinking </a:t>
            </a:r>
          </a:p>
          <a:p>
            <a:endParaRPr lang="en-GB" dirty="0"/>
          </a:p>
        </p:txBody>
      </p:sp>
    </p:spTree>
    <p:extLst>
      <p:ext uri="{BB962C8B-B14F-4D97-AF65-F5344CB8AC3E}">
        <p14:creationId xmlns:p14="http://schemas.microsoft.com/office/powerpoint/2010/main" val="263062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762000" y="1009650"/>
            <a:ext cx="4400549" cy="1857375"/>
          </a:xfrm>
        </p:spPr>
        <p:txBody>
          <a:bodyPr anchor="b">
            <a:normAutofit/>
          </a:bodyPr>
          <a:lstStyle/>
          <a:p>
            <a:r>
              <a:rPr lang="en-GB" sz="4100"/>
              <a:t>Supporting children and families 0-4</a:t>
            </a:r>
          </a:p>
        </p:txBody>
      </p:sp>
      <p:pic>
        <p:nvPicPr>
          <p:cNvPr id="7" name="Picture 6" descr="A person and person taking a selfie&#10;&#10;Description automatically generated">
            <a:extLst>
              <a:ext uri="{FF2B5EF4-FFF2-40B4-BE49-F238E27FC236}">
                <a16:creationId xmlns:a16="http://schemas.microsoft.com/office/drawing/2014/main" id="{76066602-273F-4994-DDAD-BE36D9EE2402}"/>
              </a:ext>
            </a:extLst>
          </p:cNvPr>
          <p:cNvPicPr>
            <a:picLocks noChangeAspect="1"/>
          </p:cNvPicPr>
          <p:nvPr/>
        </p:nvPicPr>
        <p:blipFill rotWithShape="1">
          <a:blip r:embed="rId2"/>
          <a:srcRect l="52643" r="12144"/>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4" name="Group 13">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5" name="Freeform: Shape 14">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3109956"/>
            <a:ext cx="4400549" cy="3167019"/>
          </a:xfrm>
        </p:spPr>
        <p:txBody>
          <a:bodyPr anchor="t">
            <a:normAutofit/>
          </a:bodyPr>
          <a:lstStyle/>
          <a:p>
            <a:pPr rtl="0" fontAlgn="base"/>
            <a:r>
              <a:rPr lang="en-GB" sz="2200" b="0" i="0" dirty="0">
                <a:effectLst/>
                <a:latin typeface="Calibri" panose="020F0502020204030204" pitchFamily="34" charset="0"/>
              </a:rPr>
              <a:t> Interview with Debbie Keary from </a:t>
            </a:r>
            <a:r>
              <a:rPr lang="en-GB" sz="2200" b="0" i="0" dirty="0" err="1">
                <a:effectLst/>
                <a:latin typeface="Calibri" panose="020F0502020204030204" pitchFamily="34" charset="0"/>
              </a:rPr>
              <a:t>Martenscroft</a:t>
            </a:r>
            <a:r>
              <a:rPr lang="en-GB" sz="2200" b="0" i="0" dirty="0">
                <a:effectLst/>
                <a:latin typeface="Calibri" panose="020F0502020204030204" pitchFamily="34" charset="0"/>
              </a:rPr>
              <a:t> Children’s centre</a:t>
            </a:r>
            <a:endParaRPr lang="en-GB" sz="2200" b="0" i="0" dirty="0">
              <a:effectLst/>
              <a:latin typeface="Segoe UI" panose="020B0502040204020203" pitchFamily="34" charset="0"/>
            </a:endParaRPr>
          </a:p>
          <a:p>
            <a:r>
              <a:rPr lang="en-GB" sz="1600" dirty="0">
                <a:hlinkClick r:id="rId4"/>
              </a:rPr>
              <a:t>https://stummuac-my.sharepoint.com/:v:/r/personal/55113224_ad_mmu_ac_uk/Documents/School%20Readiness/Stay%20and%20Play%20Q%20%26%20A-20231110_103841-Meeting%20Recording.mp4?csf=1&amp;web=1&amp;e=b055rd</a:t>
            </a:r>
            <a:r>
              <a:rPr lang="en-GB" sz="1600" dirty="0"/>
              <a:t> </a:t>
            </a:r>
          </a:p>
        </p:txBody>
      </p:sp>
      <p:sp>
        <p:nvSpPr>
          <p:cNvPr id="4" name="TextBox 3">
            <a:extLst>
              <a:ext uri="{FF2B5EF4-FFF2-40B4-BE49-F238E27FC236}">
                <a16:creationId xmlns:a16="http://schemas.microsoft.com/office/drawing/2014/main" id="{1DC0328B-7045-6BCD-EBD9-D3D0229A0DA1}"/>
              </a:ext>
            </a:extLst>
          </p:cNvPr>
          <p:cNvSpPr txBox="1"/>
          <p:nvPr/>
        </p:nvSpPr>
        <p:spPr>
          <a:xfrm>
            <a:off x="6705600" y="1190625"/>
            <a:ext cx="4848225" cy="723275"/>
          </a:xfrm>
          <a:prstGeom prst="rect">
            <a:avLst/>
          </a:prstGeom>
          <a:noFill/>
        </p:spPr>
        <p:txBody>
          <a:bodyPr wrap="square" rtlCol="0">
            <a:spAutoFit/>
          </a:bodyPr>
          <a:lstStyle/>
          <a:p>
            <a:pPr>
              <a:spcAft>
                <a:spcPts val="600"/>
              </a:spcAft>
            </a:pPr>
            <a:endParaRPr lang="en-GB"/>
          </a:p>
          <a:p>
            <a:pPr>
              <a:spcAft>
                <a:spcPts val="600"/>
              </a:spcAft>
            </a:pPr>
            <a:endParaRPr lang="en-GB"/>
          </a:p>
        </p:txBody>
      </p:sp>
    </p:spTree>
    <p:extLst>
      <p:ext uri="{BB962C8B-B14F-4D97-AF65-F5344CB8AC3E}">
        <p14:creationId xmlns:p14="http://schemas.microsoft.com/office/powerpoint/2010/main" val="249372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4649-A89D-6E80-4221-162A8F430996}"/>
              </a:ext>
            </a:extLst>
          </p:cNvPr>
          <p:cNvSpPr>
            <a:spLocks noGrp="1"/>
          </p:cNvSpPr>
          <p:nvPr>
            <p:ph type="title"/>
          </p:nvPr>
        </p:nvSpPr>
        <p:spPr/>
        <p:txBody>
          <a:bodyPr/>
          <a:lstStyle/>
          <a:p>
            <a:r>
              <a:rPr lang="en-GB" dirty="0">
                <a:hlinkClick r:id="rId2"/>
              </a:rPr>
              <a:t>Rise at Manchester Met (mmu.ac.uk)</a:t>
            </a:r>
            <a:endParaRPr lang="en-GB" dirty="0"/>
          </a:p>
        </p:txBody>
      </p:sp>
      <p:pic>
        <p:nvPicPr>
          <p:cNvPr id="5" name="Content Placeholder 4">
            <a:extLst>
              <a:ext uri="{FF2B5EF4-FFF2-40B4-BE49-F238E27FC236}">
                <a16:creationId xmlns:a16="http://schemas.microsoft.com/office/drawing/2014/main" id="{2B3B9F6D-65A8-89AB-B7C2-67EC211FFE01}"/>
              </a:ext>
            </a:extLst>
          </p:cNvPr>
          <p:cNvPicPr>
            <a:picLocks noGrp="1" noChangeAspect="1"/>
          </p:cNvPicPr>
          <p:nvPr>
            <p:ph idx="1"/>
          </p:nvPr>
        </p:nvPicPr>
        <p:blipFill>
          <a:blip r:embed="rId3"/>
          <a:stretch>
            <a:fillRect/>
          </a:stretch>
        </p:blipFill>
        <p:spPr>
          <a:xfrm>
            <a:off x="4184542" y="2373094"/>
            <a:ext cx="5534960" cy="3846893"/>
          </a:xfrm>
        </p:spPr>
      </p:pic>
    </p:spTree>
    <p:extLst>
      <p:ext uri="{BB962C8B-B14F-4D97-AF65-F5344CB8AC3E}">
        <p14:creationId xmlns:p14="http://schemas.microsoft.com/office/powerpoint/2010/main" val="32157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chemeClr val="accent2"/>
                </a:solidFill>
              </a:rPr>
              <a:t>Parenting Styles</a:t>
            </a:r>
          </a:p>
        </p:txBody>
      </p:sp>
      <p:sp>
        <p:nvSpPr>
          <p:cNvPr id="3" name="Content Placeholder 2"/>
          <p:cNvSpPr>
            <a:spLocks noGrp="1"/>
          </p:cNvSpPr>
          <p:nvPr>
            <p:ph idx="1"/>
          </p:nvPr>
        </p:nvSpPr>
        <p:spPr/>
        <p:txBody>
          <a:bodyPr>
            <a:normAutofit fontScale="85000" lnSpcReduction="10000"/>
          </a:bodyPr>
          <a:lstStyle/>
          <a:p>
            <a:pPr marL="0" indent="0">
              <a:buNone/>
            </a:pPr>
            <a:r>
              <a:rPr lang="en-US" sz="2520" b="1" i="1" dirty="0"/>
              <a:t>Authoritative; Permissive; Authoritarian</a:t>
            </a:r>
            <a:r>
              <a:rPr lang="en-US" sz="2520" b="1" dirty="0"/>
              <a:t>; </a:t>
            </a:r>
            <a:r>
              <a:rPr lang="en-US" sz="2520" b="1" i="1" dirty="0"/>
              <a:t>Indifferent.</a:t>
            </a:r>
          </a:p>
          <a:p>
            <a:pPr marL="0" indent="0">
              <a:buNone/>
            </a:pPr>
            <a:endParaRPr lang="en-US" sz="2520" b="1" i="1" dirty="0"/>
          </a:p>
          <a:p>
            <a:pPr marL="0" indent="0">
              <a:buNone/>
            </a:pPr>
            <a:r>
              <a:rPr lang="en-US" sz="2520" i="1" dirty="0"/>
              <a:t>“Within the authoritative model, behavioral compliance and psychological autonomy are not viewed as mutually exclusive but rather as interdependent objectives: children are encouraged to respond habitually in prosocial ways and to reason autonomously about moral problems, and to respect adult authorities and to learn how to think independently” (Baumrind 1996: 405) . </a:t>
            </a:r>
          </a:p>
          <a:p>
            <a:pPr marL="0" indent="0">
              <a:buNone/>
            </a:pPr>
            <a:endParaRPr lang="en-GB" sz="2520" dirty="0"/>
          </a:p>
          <a:p>
            <a:pPr marL="0" indent="0">
              <a:buNone/>
            </a:pPr>
            <a:r>
              <a:rPr lang="en-US" sz="2800" b="1" kern="1200" dirty="0">
                <a:solidFill>
                  <a:schemeClr val="tx1"/>
                </a:solidFill>
                <a:effectLst/>
                <a:latin typeface="+mn-lt"/>
                <a:ea typeface="+mn-ea"/>
                <a:cs typeface="+mn-cs"/>
              </a:rPr>
              <a:t>What are your views on attitudes to parenting,  to what extent would you agree</a:t>
            </a:r>
            <a:r>
              <a:rPr lang="en-US" sz="2800" b="1" kern="1200" baseline="0" dirty="0">
                <a:solidFill>
                  <a:schemeClr val="tx1"/>
                </a:solidFill>
                <a:effectLst/>
                <a:latin typeface="+mn-lt"/>
                <a:ea typeface="+mn-ea"/>
                <a:cs typeface="+mn-cs"/>
              </a:rPr>
              <a:t> that attitudes are changing? Discuss with your group.</a:t>
            </a:r>
            <a:endParaRPr lang="en-GB" sz="1100" b="1" dirty="0"/>
          </a:p>
          <a:p>
            <a:pPr marL="0" indent="0">
              <a:buNone/>
            </a:pPr>
            <a:endParaRPr lang="en-GB" sz="2520" dirty="0"/>
          </a:p>
          <a:p>
            <a:endParaRPr lang="en-GB" dirty="0"/>
          </a:p>
        </p:txBody>
      </p:sp>
    </p:spTree>
    <p:extLst>
      <p:ext uri="{BB962C8B-B14F-4D97-AF65-F5344CB8AC3E}">
        <p14:creationId xmlns:p14="http://schemas.microsoft.com/office/powerpoint/2010/main" val="14760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A6D1-D260-A726-1228-F25985C7B2E8}"/>
              </a:ext>
            </a:extLst>
          </p:cNvPr>
          <p:cNvSpPr>
            <a:spLocks noGrp="1"/>
          </p:cNvSpPr>
          <p:nvPr>
            <p:ph type="title"/>
          </p:nvPr>
        </p:nvSpPr>
        <p:spPr>
          <a:xfrm>
            <a:off x="591519" y="718088"/>
            <a:ext cx="9144000" cy="1263649"/>
          </a:xfrm>
        </p:spPr>
        <p:txBody>
          <a:bodyPr/>
          <a:lstStyle/>
          <a:p>
            <a:r>
              <a:rPr lang="en-GB" dirty="0"/>
              <a:t>Exploring from a secure base</a:t>
            </a:r>
          </a:p>
        </p:txBody>
      </p:sp>
      <p:sp>
        <p:nvSpPr>
          <p:cNvPr id="3" name="Content Placeholder 2">
            <a:extLst>
              <a:ext uri="{FF2B5EF4-FFF2-40B4-BE49-F238E27FC236}">
                <a16:creationId xmlns:a16="http://schemas.microsoft.com/office/drawing/2014/main" id="{96F8330C-6BF4-3D70-2E11-F7D8AB30E9FC}"/>
              </a:ext>
            </a:extLst>
          </p:cNvPr>
          <p:cNvSpPr>
            <a:spLocks noGrp="1"/>
          </p:cNvSpPr>
          <p:nvPr>
            <p:ph idx="1"/>
          </p:nvPr>
        </p:nvSpPr>
        <p:spPr>
          <a:xfrm>
            <a:off x="591519" y="1904999"/>
            <a:ext cx="10668000" cy="4234913"/>
          </a:xfrm>
        </p:spPr>
        <p:txBody>
          <a:bodyPr>
            <a:normAutofit fontScale="92500" lnSpcReduction="20000"/>
          </a:bodyPr>
          <a:lstStyle/>
          <a:p>
            <a:r>
              <a:rPr lang="en-GB" b="0" i="1" dirty="0">
                <a:effectLst/>
                <a:latin typeface="source-sans-3"/>
              </a:rPr>
              <a:t>Once children are rolling and crawling they will begin to move away from adults and explore for themselves but for young children with secure attachments  they will often only feel secure and comfortable to do this when someone they know and trust is nearby. They may be upset if that person moves too far away from them. They may want to move away and come back to their carer. Stay and play sessions are a good opportunity to build confidence to gradually increase separation from the parents in the company of others in preparation for attending early childhood care and education. As children are exploring they will continue to establish joint attention on objects and may often bring things back to their carer for further exploration. </a:t>
            </a:r>
          </a:p>
          <a:p>
            <a:r>
              <a:rPr lang="en-GB" dirty="0">
                <a:hlinkClick r:id="rId3"/>
              </a:rPr>
              <a:t>Treasure baskets – Essential Parent (lumen.co.uk)</a:t>
            </a:r>
            <a:endParaRPr lang="en-GB" dirty="0"/>
          </a:p>
          <a:p>
            <a:r>
              <a:rPr lang="en-GB" dirty="0"/>
              <a:t>What do you notice about the ways in which the young children Interact with the objects and adults in the video?</a:t>
            </a:r>
          </a:p>
          <a:p>
            <a:endParaRPr lang="en-GB" dirty="0"/>
          </a:p>
        </p:txBody>
      </p:sp>
    </p:spTree>
    <p:extLst>
      <p:ext uri="{BB962C8B-B14F-4D97-AF65-F5344CB8AC3E}">
        <p14:creationId xmlns:p14="http://schemas.microsoft.com/office/powerpoint/2010/main" val="238631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AD69-0E17-95D9-32C2-6959F3B8AA7C}"/>
              </a:ext>
            </a:extLst>
          </p:cNvPr>
          <p:cNvSpPr>
            <a:spLocks noGrp="1"/>
          </p:cNvSpPr>
          <p:nvPr>
            <p:ph type="title"/>
          </p:nvPr>
        </p:nvSpPr>
        <p:spPr>
          <a:xfrm>
            <a:off x="762000" y="1016168"/>
            <a:ext cx="9144000" cy="1263649"/>
          </a:xfrm>
        </p:spPr>
        <p:txBody>
          <a:bodyPr/>
          <a:lstStyle/>
          <a:p>
            <a:r>
              <a:rPr lang="en-GB" dirty="0"/>
              <a:t>Stay and Play at </a:t>
            </a:r>
            <a:r>
              <a:rPr lang="en-GB" dirty="0" err="1"/>
              <a:t>Martenscroft</a:t>
            </a:r>
            <a:r>
              <a:rPr lang="en-GB" dirty="0"/>
              <a:t> </a:t>
            </a:r>
          </a:p>
        </p:txBody>
      </p:sp>
      <p:sp>
        <p:nvSpPr>
          <p:cNvPr id="7" name="TextBox 6">
            <a:extLst>
              <a:ext uri="{FF2B5EF4-FFF2-40B4-BE49-F238E27FC236}">
                <a16:creationId xmlns:a16="http://schemas.microsoft.com/office/drawing/2014/main" id="{D1F83EA5-D0E3-A0AE-6BC8-320AD5B2B771}"/>
              </a:ext>
            </a:extLst>
          </p:cNvPr>
          <p:cNvSpPr txBox="1"/>
          <p:nvPr/>
        </p:nvSpPr>
        <p:spPr>
          <a:xfrm>
            <a:off x="888683" y="2279817"/>
            <a:ext cx="10198418" cy="1200329"/>
          </a:xfrm>
          <a:prstGeom prst="rect">
            <a:avLst/>
          </a:prstGeom>
          <a:noFill/>
        </p:spPr>
        <p:txBody>
          <a:bodyPr wrap="square">
            <a:spAutoFit/>
          </a:bodyPr>
          <a:lstStyle/>
          <a:p>
            <a:pPr algn="l" rtl="0" fontAlgn="base"/>
            <a:r>
              <a:rPr lang="en-GB" sz="2400" b="0" i="0" dirty="0">
                <a:effectLst/>
                <a:latin typeface="Calibri" panose="020F0502020204030204" pitchFamily="34" charset="0"/>
                <a:hlinkClick r:id="rId2"/>
              </a:rPr>
              <a:t>https://stummuac-my.sharepoint.com/:v:/g/personal/55113224_ad_mmu_ac_uk/EaOlqKzPtV5FmZWGUigCSxwBfHoRDpcyciFop7NH5BK98g</a:t>
            </a:r>
            <a:r>
              <a:rPr lang="en-GB" sz="2400" b="0" i="0" dirty="0">
                <a:effectLst/>
                <a:latin typeface="Calibri" panose="020F0502020204030204" pitchFamily="34" charset="0"/>
              </a:rPr>
              <a:t> </a:t>
            </a:r>
            <a:r>
              <a:rPr lang="en-GB" sz="1200" b="0" i="0" dirty="0">
                <a:effectLst/>
                <a:latin typeface="Segoe UI" panose="020B0502040204020203" pitchFamily="34" charset="0"/>
              </a:rPr>
              <a:t> </a:t>
            </a:r>
            <a:endParaRPr lang="en-GB" b="0" i="0" dirty="0">
              <a:effectLst/>
              <a:latin typeface="Segoe UI" panose="020B0502040204020203" pitchFamily="34" charset="0"/>
            </a:endParaRPr>
          </a:p>
        </p:txBody>
      </p:sp>
      <p:pic>
        <p:nvPicPr>
          <p:cNvPr id="4" name="Picture 3">
            <a:extLst>
              <a:ext uri="{FF2B5EF4-FFF2-40B4-BE49-F238E27FC236}">
                <a16:creationId xmlns:a16="http://schemas.microsoft.com/office/drawing/2014/main" id="{DFB9DE7B-E55A-9395-FBF2-4D6F398D3F44}"/>
              </a:ext>
            </a:extLst>
          </p:cNvPr>
          <p:cNvPicPr>
            <a:picLocks noChangeAspect="1"/>
          </p:cNvPicPr>
          <p:nvPr/>
        </p:nvPicPr>
        <p:blipFill>
          <a:blip r:embed="rId3"/>
          <a:stretch>
            <a:fillRect/>
          </a:stretch>
        </p:blipFill>
        <p:spPr>
          <a:xfrm>
            <a:off x="2588692" y="3843966"/>
            <a:ext cx="7317308" cy="2749892"/>
          </a:xfrm>
          <a:prstGeom prst="rect">
            <a:avLst/>
          </a:prstGeom>
        </p:spPr>
      </p:pic>
    </p:spTree>
    <p:extLst>
      <p:ext uri="{BB962C8B-B14F-4D97-AF65-F5344CB8AC3E}">
        <p14:creationId xmlns:p14="http://schemas.microsoft.com/office/powerpoint/2010/main" val="272138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927D2F-C5F1-431D-9F32-5A3E0EFAA7F2}"/>
              </a:ext>
            </a:extLst>
          </p:cNvPr>
          <p:cNvPicPr>
            <a:picLocks noChangeAspect="1"/>
          </p:cNvPicPr>
          <p:nvPr/>
        </p:nvPicPr>
        <p:blipFill>
          <a:blip r:embed="rId3"/>
          <a:stretch>
            <a:fillRect/>
          </a:stretch>
        </p:blipFill>
        <p:spPr>
          <a:xfrm>
            <a:off x="6330679" y="120038"/>
            <a:ext cx="5430094" cy="6280762"/>
          </a:xfrm>
          <a:prstGeom prst="rect">
            <a:avLst/>
          </a:prstGeom>
        </p:spPr>
      </p:pic>
      <p:pic>
        <p:nvPicPr>
          <p:cNvPr id="7" name="Picture 6">
            <a:extLst>
              <a:ext uri="{FF2B5EF4-FFF2-40B4-BE49-F238E27FC236}">
                <a16:creationId xmlns:a16="http://schemas.microsoft.com/office/drawing/2014/main" id="{09808C0C-16DD-4123-8978-80B2DA6898F5}"/>
              </a:ext>
            </a:extLst>
          </p:cNvPr>
          <p:cNvPicPr>
            <a:picLocks noChangeAspect="1"/>
          </p:cNvPicPr>
          <p:nvPr/>
        </p:nvPicPr>
        <p:blipFill>
          <a:blip r:embed="rId4"/>
          <a:stretch>
            <a:fillRect/>
          </a:stretch>
        </p:blipFill>
        <p:spPr>
          <a:xfrm>
            <a:off x="1053885" y="1172182"/>
            <a:ext cx="3425502" cy="2351404"/>
          </a:xfrm>
          <a:prstGeom prst="rect">
            <a:avLst/>
          </a:prstGeom>
        </p:spPr>
      </p:pic>
      <p:sp>
        <p:nvSpPr>
          <p:cNvPr id="9" name="TextBox 8">
            <a:extLst>
              <a:ext uri="{FF2B5EF4-FFF2-40B4-BE49-F238E27FC236}">
                <a16:creationId xmlns:a16="http://schemas.microsoft.com/office/drawing/2014/main" id="{1585E41E-4115-409A-9DBA-D0F1B3CCA0EB}"/>
              </a:ext>
            </a:extLst>
          </p:cNvPr>
          <p:cNvSpPr txBox="1"/>
          <p:nvPr/>
        </p:nvSpPr>
        <p:spPr>
          <a:xfrm>
            <a:off x="665906" y="3796080"/>
            <a:ext cx="54300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Baby Sensory (manchesterartgallery.org)</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C354D9B-961F-4E92-A414-6DBD21A5A17D}"/>
              </a:ext>
            </a:extLst>
          </p:cNvPr>
          <p:cNvPicPr>
            <a:picLocks noChangeAspect="1"/>
          </p:cNvPicPr>
          <p:nvPr/>
        </p:nvPicPr>
        <p:blipFill>
          <a:blip r:embed="rId6"/>
          <a:stretch>
            <a:fillRect/>
          </a:stretch>
        </p:blipFill>
        <p:spPr>
          <a:xfrm>
            <a:off x="774514" y="4322969"/>
            <a:ext cx="4700261" cy="2405017"/>
          </a:xfrm>
          <a:prstGeom prst="rect">
            <a:avLst/>
          </a:prstGeom>
        </p:spPr>
      </p:pic>
      <p:sp>
        <p:nvSpPr>
          <p:cNvPr id="2" name="TextBox 1">
            <a:extLst>
              <a:ext uri="{FF2B5EF4-FFF2-40B4-BE49-F238E27FC236}">
                <a16:creationId xmlns:a16="http://schemas.microsoft.com/office/drawing/2014/main" id="{C047810C-8ABC-8C37-6627-488E342A89DC}"/>
              </a:ext>
            </a:extLst>
          </p:cNvPr>
          <p:cNvSpPr txBox="1"/>
          <p:nvPr/>
        </p:nvSpPr>
        <p:spPr>
          <a:xfrm>
            <a:off x="774514" y="392532"/>
            <a:ext cx="4200442" cy="646331"/>
          </a:xfrm>
          <a:prstGeom prst="rect">
            <a:avLst/>
          </a:prstGeom>
          <a:noFill/>
        </p:spPr>
        <p:txBody>
          <a:bodyPr wrap="square" rtlCol="0">
            <a:spAutoFit/>
          </a:bodyPr>
          <a:lstStyle/>
          <a:p>
            <a:r>
              <a:rPr lang="en-GB" sz="3600" dirty="0"/>
              <a:t>Stay and Play</a:t>
            </a:r>
          </a:p>
        </p:txBody>
      </p:sp>
    </p:spTree>
    <p:extLst>
      <p:ext uri="{BB962C8B-B14F-4D97-AF65-F5344CB8AC3E}">
        <p14:creationId xmlns:p14="http://schemas.microsoft.com/office/powerpoint/2010/main" val="2937463179"/>
      </p:ext>
    </p:extLst>
  </p:cSld>
  <p:clrMapOvr>
    <a:masterClrMapping/>
  </p:clrMapOvr>
  <mc:AlternateContent xmlns:mc="http://schemas.openxmlformats.org/markup-compatibility/2006" xmlns:p14="http://schemas.microsoft.com/office/powerpoint/2010/main">
    <mc:Choice Requires="p14">
      <p:transition spd="slow" p14:dur="2000" advTm="163497"/>
    </mc:Choice>
    <mc:Fallback xmlns="">
      <p:transition spd="slow" advTm="16349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 name="PRESGUID" val="fa89ffc6-7ed6-4599-927f-fc3b286019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ornVTI">
  <a:themeElements>
    <a:clrScheme name="AnalogousFromRegularSeedRightStep">
      <a:dk1>
        <a:srgbClr val="000000"/>
      </a:dk1>
      <a:lt1>
        <a:srgbClr val="FFFFFF"/>
      </a:lt1>
      <a:dk2>
        <a:srgbClr val="301D1B"/>
      </a:dk2>
      <a:lt2>
        <a:srgbClr val="F3F1F0"/>
      </a:lt2>
      <a:accent1>
        <a:srgbClr val="23B0C5"/>
      </a:accent1>
      <a:accent2>
        <a:srgbClr val="176DD5"/>
      </a:accent2>
      <a:accent3>
        <a:srgbClr val="2D34E7"/>
      </a:accent3>
      <a:accent4>
        <a:srgbClr val="5F17D5"/>
      </a:accent4>
      <a:accent5>
        <a:srgbClr val="C029E7"/>
      </a:accent5>
      <a:accent6>
        <a:srgbClr val="D517AC"/>
      </a:accent6>
      <a:hlink>
        <a:srgbClr val="BF503F"/>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5799</Words>
  <Application>Microsoft Office PowerPoint</Application>
  <PresentationFormat>Widescreen</PresentationFormat>
  <Paragraphs>205</Paragraphs>
  <Slides>24</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Arial Nova Cond</vt:lpstr>
      <vt:lpstr>Calibri</vt:lpstr>
      <vt:lpstr>Calibri Light</vt:lpstr>
      <vt:lpstr>Impact</vt:lpstr>
      <vt:lpstr>Lato</vt:lpstr>
      <vt:lpstr>Segoe UI</vt:lpstr>
      <vt:lpstr>source-sans-3</vt:lpstr>
      <vt:lpstr>Times New Roman</vt:lpstr>
      <vt:lpstr>TornVTI</vt:lpstr>
      <vt:lpstr>1_Office Theme</vt:lpstr>
      <vt:lpstr>Office Theme</vt:lpstr>
      <vt:lpstr>Firm Foundations    School Readiness</vt:lpstr>
      <vt:lpstr>Overview of School Readiness sessions</vt:lpstr>
      <vt:lpstr>Outline of today’s workshop</vt:lpstr>
      <vt:lpstr>Supporting children and families 0-4</vt:lpstr>
      <vt:lpstr>Rise at Manchester Met (mmu.ac.uk)</vt:lpstr>
      <vt:lpstr>Parenting Styles</vt:lpstr>
      <vt:lpstr>Exploring from a secure base</vt:lpstr>
      <vt:lpstr>Stay and Play at Martenscroft </vt:lpstr>
      <vt:lpstr>PowerPoint Presentation</vt:lpstr>
      <vt:lpstr>Widening participation</vt:lpstr>
      <vt:lpstr>PowerPoint Presentation</vt:lpstr>
      <vt:lpstr>Integrated views of apprehension</vt:lpstr>
      <vt:lpstr>How might we use these ideas in practice? </vt:lpstr>
      <vt:lpstr>Needham and Jackson (2014)</vt:lpstr>
      <vt:lpstr>PowerPoint Presentation</vt:lpstr>
      <vt:lpstr>PowerPoint Presentation</vt:lpstr>
      <vt:lpstr>PowerPoint Presentation</vt:lpstr>
      <vt:lpstr>PowerPoint Presentation</vt:lpstr>
      <vt:lpstr>Spaces to be</vt:lpstr>
      <vt:lpstr>Parents </vt:lpstr>
      <vt:lpstr>PowerPoint Presentation</vt:lpstr>
      <vt:lpstr>PowerPoint Presentation</vt:lpstr>
      <vt:lpstr>Learning and Assessment</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Readiness</dc:title>
  <dc:creator>Martin Needham</dc:creator>
  <cp:lastModifiedBy>Natalie Wild</cp:lastModifiedBy>
  <cp:revision>13</cp:revision>
  <dcterms:created xsi:type="dcterms:W3CDTF">2023-11-06T11:46:22Z</dcterms:created>
  <dcterms:modified xsi:type="dcterms:W3CDTF">2023-11-14T07:42:05Z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5B5E3AD1-ACED-47CD-8D91-6F00019224D1</vt:lpwstr>
  </property>
  <property fmtid="{D5CDD505-2E9C-101B-9397-08002B2CF9AE}" pid="3" name="ArticulatePath">
    <vt:lpwstr>https://stummuac-my.sharepoint.com/personal/55113224_ad_mmu_ac_uk/Documents/School Readiness/Workshop 1</vt:lpwstr>
  </property>
</Properties>
</file>