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4" r:id="rId5"/>
  </p:sldMasterIdLst>
  <p:notesMasterIdLst>
    <p:notesMasterId r:id="rId21"/>
  </p:notesMasterIdLst>
  <p:sldIdLst>
    <p:sldId id="256" r:id="rId6"/>
    <p:sldId id="285" r:id="rId7"/>
    <p:sldId id="287" r:id="rId8"/>
    <p:sldId id="288" r:id="rId9"/>
    <p:sldId id="289" r:id="rId10"/>
    <p:sldId id="290" r:id="rId11"/>
    <p:sldId id="292" r:id="rId12"/>
    <p:sldId id="298" r:id="rId13"/>
    <p:sldId id="293" r:id="rId14"/>
    <p:sldId id="294" r:id="rId15"/>
    <p:sldId id="280" r:id="rId16"/>
    <p:sldId id="295" r:id="rId17"/>
    <p:sldId id="296" r:id="rId18"/>
    <p:sldId id="297" r:id="rId19"/>
    <p:sldId id="260" r:id="rId20"/>
  </p:sldIdLst>
  <p:sldSz cx="9144000" cy="6858000" type="screen4x3"/>
  <p:notesSz cx="6858000" cy="9144000"/>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D00"/>
    <a:srgbClr val="002F6C"/>
    <a:srgbClr val="FFFA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4BB2D5-A90F-4B8A-A80B-9F88D803C6F5}" v="11" dt="2023-06-13T16:04:29.7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36" autoAdjust="0"/>
    <p:restoredTop sz="92024" autoAdjust="0"/>
  </p:normalViewPr>
  <p:slideViewPr>
    <p:cSldViewPr snapToGrid="0">
      <p:cViewPr varScale="1">
        <p:scale>
          <a:sx n="96" d="100"/>
          <a:sy n="96" d="100"/>
        </p:scale>
        <p:origin x="1529"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ony Spedding" userId="e05bd694-4e76-49e9-b05b-68cc2255b6a4" providerId="ADAL" clId="{454BB2D5-A90F-4B8A-A80B-9F88D803C6F5}"/>
    <pc:docChg chg="custSel addSld delSld modSld sldOrd replTag delTag">
      <pc:chgData name="Briony Spedding" userId="e05bd694-4e76-49e9-b05b-68cc2255b6a4" providerId="ADAL" clId="{454BB2D5-A90F-4B8A-A80B-9F88D803C6F5}" dt="2023-06-13T16:04:54.199" v="906"/>
      <pc:docMkLst>
        <pc:docMk/>
      </pc:docMkLst>
      <pc:sldChg chg="modSp del mod">
        <pc:chgData name="Briony Spedding" userId="e05bd694-4e76-49e9-b05b-68cc2255b6a4" providerId="ADAL" clId="{454BB2D5-A90F-4B8A-A80B-9F88D803C6F5}" dt="2023-06-13T16:04:25.466" v="899" actId="2696"/>
        <pc:sldMkLst>
          <pc:docMk/>
          <pc:sldMk cId="2349835729" sldId="280"/>
        </pc:sldMkLst>
        <pc:spChg chg="mod">
          <ac:chgData name="Briony Spedding" userId="e05bd694-4e76-49e9-b05b-68cc2255b6a4" providerId="ADAL" clId="{454BB2D5-A90F-4B8A-A80B-9F88D803C6F5}" dt="2023-06-13T16:02:42.333" v="714" actId="1076"/>
          <ac:spMkLst>
            <pc:docMk/>
            <pc:sldMk cId="2349835729" sldId="280"/>
            <ac:spMk id="2" creationId="{DB75D271-B7EC-4625-8DA6-60EC1B3C29EC}"/>
          </ac:spMkLst>
        </pc:spChg>
        <pc:picChg chg="mod">
          <ac:chgData name="Briony Spedding" userId="e05bd694-4e76-49e9-b05b-68cc2255b6a4" providerId="ADAL" clId="{454BB2D5-A90F-4B8A-A80B-9F88D803C6F5}" dt="2023-06-13T16:02:35.084" v="709" actId="1076"/>
          <ac:picMkLst>
            <pc:docMk/>
            <pc:sldMk cId="2349835729" sldId="280"/>
            <ac:picMk id="1026" creationId="{55FA8C4E-D88D-4AF6-A315-C760BF3A916E}"/>
          </ac:picMkLst>
        </pc:picChg>
      </pc:sldChg>
      <pc:sldChg chg="modSp del mod">
        <pc:chgData name="Briony Spedding" userId="e05bd694-4e76-49e9-b05b-68cc2255b6a4" providerId="ADAL" clId="{454BB2D5-A90F-4B8A-A80B-9F88D803C6F5}" dt="2023-06-13T16:04:25.466" v="899" actId="2696"/>
        <pc:sldMkLst>
          <pc:docMk/>
          <pc:sldMk cId="1339765046" sldId="290"/>
        </pc:sldMkLst>
        <pc:spChg chg="mod">
          <ac:chgData name="Briony Spedding" userId="e05bd694-4e76-49e9-b05b-68cc2255b6a4" providerId="ADAL" clId="{454BB2D5-A90F-4B8A-A80B-9F88D803C6F5}" dt="2023-06-13T11:48:56.492" v="36" actId="20577"/>
          <ac:spMkLst>
            <pc:docMk/>
            <pc:sldMk cId="1339765046" sldId="290"/>
            <ac:spMk id="3" creationId="{2FBFCCD1-3EF3-899A-1A00-10A0BDD5DE1D}"/>
          </ac:spMkLst>
        </pc:spChg>
        <pc:spChg chg="mod">
          <ac:chgData name="Briony Spedding" userId="e05bd694-4e76-49e9-b05b-68cc2255b6a4" providerId="ADAL" clId="{454BB2D5-A90F-4B8A-A80B-9F88D803C6F5}" dt="2023-06-13T11:49:04.267" v="41" actId="1076"/>
          <ac:spMkLst>
            <pc:docMk/>
            <pc:sldMk cId="1339765046" sldId="290"/>
            <ac:spMk id="6" creationId="{084A7E06-8220-B7CF-B8EF-5583B0D6E2D0}"/>
          </ac:spMkLst>
        </pc:spChg>
      </pc:sldChg>
      <pc:sldChg chg="modSp del mod ord">
        <pc:chgData name="Briony Spedding" userId="e05bd694-4e76-49e9-b05b-68cc2255b6a4" providerId="ADAL" clId="{454BB2D5-A90F-4B8A-A80B-9F88D803C6F5}" dt="2023-06-13T16:04:25.466" v="899" actId="2696"/>
        <pc:sldMkLst>
          <pc:docMk/>
          <pc:sldMk cId="19593101" sldId="291"/>
        </pc:sldMkLst>
        <pc:spChg chg="mod">
          <ac:chgData name="Briony Spedding" userId="e05bd694-4e76-49e9-b05b-68cc2255b6a4" providerId="ADAL" clId="{454BB2D5-A90F-4B8A-A80B-9F88D803C6F5}" dt="2023-06-13T11:49:17.157" v="45" actId="21"/>
          <ac:spMkLst>
            <pc:docMk/>
            <pc:sldMk cId="19593101" sldId="291"/>
            <ac:spMk id="6" creationId="{084A7E06-8220-B7CF-B8EF-5583B0D6E2D0}"/>
          </ac:spMkLst>
        </pc:spChg>
      </pc:sldChg>
      <pc:sldChg chg="del">
        <pc:chgData name="Briony Spedding" userId="e05bd694-4e76-49e9-b05b-68cc2255b6a4" providerId="ADAL" clId="{454BB2D5-A90F-4B8A-A80B-9F88D803C6F5}" dt="2023-06-13T16:04:47.007" v="903" actId="2696"/>
        <pc:sldMkLst>
          <pc:docMk/>
          <pc:sldMk cId="1405685750" sldId="291"/>
        </pc:sldMkLst>
      </pc:sldChg>
      <pc:sldChg chg="modSp del mod">
        <pc:chgData name="Briony Spedding" userId="e05bd694-4e76-49e9-b05b-68cc2255b6a4" providerId="ADAL" clId="{454BB2D5-A90F-4B8A-A80B-9F88D803C6F5}" dt="2023-06-13T16:04:25.466" v="899" actId="2696"/>
        <pc:sldMkLst>
          <pc:docMk/>
          <pc:sldMk cId="1495341438" sldId="292"/>
        </pc:sldMkLst>
        <pc:spChg chg="mod">
          <ac:chgData name="Briony Spedding" userId="e05bd694-4e76-49e9-b05b-68cc2255b6a4" providerId="ADAL" clId="{454BB2D5-A90F-4B8A-A80B-9F88D803C6F5}" dt="2023-06-13T15:32:01.181" v="283" actId="5793"/>
          <ac:spMkLst>
            <pc:docMk/>
            <pc:sldMk cId="1495341438" sldId="292"/>
            <ac:spMk id="3" creationId="{2905193E-86CA-4B8D-0C3E-258932EF73E5}"/>
          </ac:spMkLst>
        </pc:spChg>
      </pc:sldChg>
      <pc:sldChg chg="del">
        <pc:chgData name="Briony Spedding" userId="e05bd694-4e76-49e9-b05b-68cc2255b6a4" providerId="ADAL" clId="{454BB2D5-A90F-4B8A-A80B-9F88D803C6F5}" dt="2023-06-13T16:04:25.466" v="899" actId="2696"/>
        <pc:sldMkLst>
          <pc:docMk/>
          <pc:sldMk cId="3157774995" sldId="293"/>
        </pc:sldMkLst>
      </pc:sldChg>
      <pc:sldChg chg="modSp del mod">
        <pc:chgData name="Briony Spedding" userId="e05bd694-4e76-49e9-b05b-68cc2255b6a4" providerId="ADAL" clId="{454BB2D5-A90F-4B8A-A80B-9F88D803C6F5}" dt="2023-06-13T16:04:25.466" v="899" actId="2696"/>
        <pc:sldMkLst>
          <pc:docMk/>
          <pc:sldMk cId="2920452311" sldId="294"/>
        </pc:sldMkLst>
        <pc:spChg chg="mod">
          <ac:chgData name="Briony Spedding" userId="e05bd694-4e76-49e9-b05b-68cc2255b6a4" providerId="ADAL" clId="{454BB2D5-A90F-4B8A-A80B-9F88D803C6F5}" dt="2023-06-13T16:04:05.833" v="895" actId="20577"/>
          <ac:spMkLst>
            <pc:docMk/>
            <pc:sldMk cId="2920452311" sldId="294"/>
            <ac:spMk id="3" creationId="{2905193E-86CA-4B8D-0C3E-258932EF73E5}"/>
          </ac:spMkLst>
        </pc:spChg>
      </pc:sldChg>
      <pc:sldChg chg="modSp del mod">
        <pc:chgData name="Briony Spedding" userId="e05bd694-4e76-49e9-b05b-68cc2255b6a4" providerId="ADAL" clId="{454BB2D5-A90F-4B8A-A80B-9F88D803C6F5}" dt="2023-06-13T16:04:25.466" v="899" actId="2696"/>
        <pc:sldMkLst>
          <pc:docMk/>
          <pc:sldMk cId="3815557551" sldId="295"/>
        </pc:sldMkLst>
        <pc:spChg chg="mod">
          <ac:chgData name="Briony Spedding" userId="e05bd694-4e76-49e9-b05b-68cc2255b6a4" providerId="ADAL" clId="{454BB2D5-A90F-4B8A-A80B-9F88D803C6F5}" dt="2023-06-13T16:02:31.407" v="705" actId="255"/>
          <ac:spMkLst>
            <pc:docMk/>
            <pc:sldMk cId="3815557551" sldId="295"/>
            <ac:spMk id="2" creationId="{DB75D271-B7EC-4625-8DA6-60EC1B3C29EC}"/>
          </ac:spMkLst>
        </pc:spChg>
        <pc:picChg chg="mod">
          <ac:chgData name="Briony Spedding" userId="e05bd694-4e76-49e9-b05b-68cc2255b6a4" providerId="ADAL" clId="{454BB2D5-A90F-4B8A-A80B-9F88D803C6F5}" dt="2023-06-13T16:02:24.227" v="703" actId="1076"/>
          <ac:picMkLst>
            <pc:docMk/>
            <pc:sldMk cId="3815557551" sldId="295"/>
            <ac:picMk id="1026" creationId="{55FA8C4E-D88D-4AF6-A315-C760BF3A916E}"/>
          </ac:picMkLst>
        </pc:picChg>
      </pc:sldChg>
      <pc:sldChg chg="modSp del mod">
        <pc:chgData name="Briony Spedding" userId="e05bd694-4e76-49e9-b05b-68cc2255b6a4" providerId="ADAL" clId="{454BB2D5-A90F-4B8A-A80B-9F88D803C6F5}" dt="2023-06-13T16:04:25.466" v="899" actId="2696"/>
        <pc:sldMkLst>
          <pc:docMk/>
          <pc:sldMk cId="2398727551" sldId="296"/>
        </pc:sldMkLst>
        <pc:spChg chg="mod">
          <ac:chgData name="Briony Spedding" userId="e05bd694-4e76-49e9-b05b-68cc2255b6a4" providerId="ADAL" clId="{454BB2D5-A90F-4B8A-A80B-9F88D803C6F5}" dt="2023-06-13T16:02:20.932" v="699" actId="1076"/>
          <ac:spMkLst>
            <pc:docMk/>
            <pc:sldMk cId="2398727551" sldId="296"/>
            <ac:spMk id="2" creationId="{DB75D271-B7EC-4625-8DA6-60EC1B3C29EC}"/>
          </ac:spMkLst>
        </pc:spChg>
        <pc:picChg chg="mod">
          <ac:chgData name="Briony Spedding" userId="e05bd694-4e76-49e9-b05b-68cc2255b6a4" providerId="ADAL" clId="{454BB2D5-A90F-4B8A-A80B-9F88D803C6F5}" dt="2023-06-13T16:02:14.245" v="697" actId="1076"/>
          <ac:picMkLst>
            <pc:docMk/>
            <pc:sldMk cId="2398727551" sldId="296"/>
            <ac:picMk id="1026" creationId="{55FA8C4E-D88D-4AF6-A315-C760BF3A916E}"/>
          </ac:picMkLst>
        </pc:picChg>
      </pc:sldChg>
      <pc:sldChg chg="modSp del mod">
        <pc:chgData name="Briony Spedding" userId="e05bd694-4e76-49e9-b05b-68cc2255b6a4" providerId="ADAL" clId="{454BB2D5-A90F-4B8A-A80B-9F88D803C6F5}" dt="2023-06-13T16:04:25.466" v="899" actId="2696"/>
        <pc:sldMkLst>
          <pc:docMk/>
          <pc:sldMk cId="1455792989" sldId="297"/>
        </pc:sldMkLst>
        <pc:spChg chg="mod">
          <ac:chgData name="Briony Spedding" userId="e05bd694-4e76-49e9-b05b-68cc2255b6a4" providerId="ADAL" clId="{454BB2D5-A90F-4B8A-A80B-9F88D803C6F5}" dt="2023-06-13T16:02:08.209" v="692" actId="1076"/>
          <ac:spMkLst>
            <pc:docMk/>
            <pc:sldMk cId="1455792989" sldId="297"/>
            <ac:spMk id="2" creationId="{DB75D271-B7EC-4625-8DA6-60EC1B3C29EC}"/>
          </ac:spMkLst>
        </pc:spChg>
        <pc:picChg chg="mod">
          <ac:chgData name="Briony Spedding" userId="e05bd694-4e76-49e9-b05b-68cc2255b6a4" providerId="ADAL" clId="{454BB2D5-A90F-4B8A-A80B-9F88D803C6F5}" dt="2023-06-13T16:02:09.924" v="693" actId="1076"/>
          <ac:picMkLst>
            <pc:docMk/>
            <pc:sldMk cId="1455792989" sldId="297"/>
            <ac:picMk id="1026" creationId="{55FA8C4E-D88D-4AF6-A315-C760BF3A916E}"/>
          </ac:picMkLst>
        </pc:picChg>
      </pc:sldChg>
      <pc:sldChg chg="modSp add del mod">
        <pc:chgData name="Briony Spedding" userId="e05bd694-4e76-49e9-b05b-68cc2255b6a4" providerId="ADAL" clId="{454BB2D5-A90F-4B8A-A80B-9F88D803C6F5}" dt="2023-06-13T16:04:25.466" v="899" actId="2696"/>
        <pc:sldMkLst>
          <pc:docMk/>
          <pc:sldMk cId="426327417" sldId="298"/>
        </pc:sldMkLst>
        <pc:spChg chg="mod">
          <ac:chgData name="Briony Spedding" userId="e05bd694-4e76-49e9-b05b-68cc2255b6a4" providerId="ADAL" clId="{454BB2D5-A90F-4B8A-A80B-9F88D803C6F5}" dt="2023-06-13T15:35:41.729" v="687" actId="2711"/>
          <ac:spMkLst>
            <pc:docMk/>
            <pc:sldMk cId="426327417" sldId="298"/>
            <ac:spMk id="3" creationId="{2905193E-86CA-4B8D-0C3E-258932EF73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16A6-BA7B-4326-85F3-FCDE770C5D07}" type="datetimeFigureOut">
              <a:rPr lang="en-GB" smtClean="0"/>
              <a:t>13/06/2023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8330C3-5992-4FA3-A294-C74A9258E1CA}" type="slidenum">
              <a:rPr lang="en-GB" smtClean="0"/>
              <a:t>‹#›</a:t>
            </a:fld>
            <a:endParaRPr lang="en-GB"/>
          </a:p>
        </p:txBody>
      </p:sp>
    </p:spTree>
    <p:extLst>
      <p:ext uri="{BB962C8B-B14F-4D97-AF65-F5344CB8AC3E}">
        <p14:creationId xmlns:p14="http://schemas.microsoft.com/office/powerpoint/2010/main" val="3303250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Mark Peace</a:t>
            </a:r>
          </a:p>
        </p:txBody>
      </p:sp>
      <p:sp>
        <p:nvSpPr>
          <p:cNvPr id="4" name="Slide Number Placeholder 3"/>
          <p:cNvSpPr>
            <a:spLocks noGrp="1"/>
          </p:cNvSpPr>
          <p:nvPr>
            <p:ph type="sldNum" sz="quarter" idx="5"/>
          </p:nvPr>
        </p:nvSpPr>
        <p:spPr/>
        <p:txBody>
          <a:bodyPr/>
          <a:lstStyle/>
          <a:p>
            <a:fld id="{0C8330C3-5992-4FA3-A294-C74A9258E1CA}" type="slidenum">
              <a:rPr lang="en-GB" smtClean="0"/>
              <a:t>1</a:t>
            </a:fld>
            <a:endParaRPr lang="en-GB"/>
          </a:p>
        </p:txBody>
      </p:sp>
    </p:spTree>
    <p:extLst>
      <p:ext uri="{BB962C8B-B14F-4D97-AF65-F5344CB8AC3E}">
        <p14:creationId xmlns:p14="http://schemas.microsoft.com/office/powerpoint/2010/main" val="277235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8330C3-5992-4FA3-A294-C74A9258E1CA}" type="slidenum">
              <a:rPr lang="en-GB" smtClean="0"/>
              <a:t>11</a:t>
            </a:fld>
            <a:endParaRPr lang="en-GB"/>
          </a:p>
        </p:txBody>
      </p:sp>
    </p:spTree>
    <p:extLst>
      <p:ext uri="{BB962C8B-B14F-4D97-AF65-F5344CB8AC3E}">
        <p14:creationId xmlns:p14="http://schemas.microsoft.com/office/powerpoint/2010/main" val="2280114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8330C3-5992-4FA3-A294-C74A9258E1CA}" type="slidenum">
              <a:rPr lang="en-GB" smtClean="0"/>
              <a:t>12</a:t>
            </a:fld>
            <a:endParaRPr lang="en-GB"/>
          </a:p>
        </p:txBody>
      </p:sp>
    </p:spTree>
    <p:extLst>
      <p:ext uri="{BB962C8B-B14F-4D97-AF65-F5344CB8AC3E}">
        <p14:creationId xmlns:p14="http://schemas.microsoft.com/office/powerpoint/2010/main" val="1224847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8330C3-5992-4FA3-A294-C74A9258E1CA}" type="slidenum">
              <a:rPr lang="en-GB" smtClean="0"/>
              <a:t>13</a:t>
            </a:fld>
            <a:endParaRPr lang="en-GB"/>
          </a:p>
        </p:txBody>
      </p:sp>
    </p:spTree>
    <p:extLst>
      <p:ext uri="{BB962C8B-B14F-4D97-AF65-F5344CB8AC3E}">
        <p14:creationId xmlns:p14="http://schemas.microsoft.com/office/powerpoint/2010/main" val="1166933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C8330C3-5992-4FA3-A294-C74A9258E1CA}" type="slidenum">
              <a:rPr lang="en-GB" smtClean="0"/>
              <a:t>14</a:t>
            </a:fld>
            <a:endParaRPr lang="en-GB"/>
          </a:p>
        </p:txBody>
      </p:sp>
    </p:spTree>
    <p:extLst>
      <p:ext uri="{BB962C8B-B14F-4D97-AF65-F5344CB8AC3E}">
        <p14:creationId xmlns:p14="http://schemas.microsoft.com/office/powerpoint/2010/main" val="220474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Top Logo">
    <p:bg>
      <p:bgPr>
        <a:solidFill>
          <a:srgbClr val="FFCD00"/>
        </a:solidFill>
        <a:effectLst/>
      </p:bgPr>
    </p:bg>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61B13E01-9BEF-4473-821B-EE9CEEA6B474}"/>
              </a:ext>
            </a:extLst>
          </p:cNvPr>
          <p:cNvSpPr>
            <a:spLocks noGrp="1"/>
          </p:cNvSpPr>
          <p:nvPr>
            <p:ph sz="quarter" idx="10" hasCustomPrompt="1"/>
          </p:nvPr>
        </p:nvSpPr>
        <p:spPr>
          <a:xfrm>
            <a:off x="1701800" y="3378095"/>
            <a:ext cx="5740400" cy="591396"/>
          </a:xfrm>
          <a:prstGeom prst="rect">
            <a:avLst/>
          </a:prstGeom>
        </p:spPr>
        <p:txBody>
          <a:bodyPr/>
          <a:lstStyle>
            <a:lvl1pPr marL="0" indent="0">
              <a:buNone/>
              <a:defRPr>
                <a:solidFill>
                  <a:schemeClr val="tx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r>
              <a:rPr lang="en-GB" sz="2800" dirty="0">
                <a:solidFill>
                  <a:schemeClr val="bg1"/>
                </a:solidFill>
                <a:latin typeface="Arial" panose="020B0604020202020204" pitchFamily="34" charset="0"/>
                <a:cs typeface="Arial" panose="020B0604020202020204" pitchFamily="34" charset="0"/>
              </a:rPr>
              <a:t>&lt;Name of presenter/s&gt;</a:t>
            </a:r>
          </a:p>
        </p:txBody>
      </p:sp>
      <p:sp>
        <p:nvSpPr>
          <p:cNvPr id="14" name="Title 13">
            <a:extLst>
              <a:ext uri="{FF2B5EF4-FFF2-40B4-BE49-F238E27FC236}">
                <a16:creationId xmlns:a16="http://schemas.microsoft.com/office/drawing/2014/main" id="{2EFDCE0D-A204-45DB-9F8F-EA8393CBF17E}"/>
              </a:ext>
            </a:extLst>
          </p:cNvPr>
          <p:cNvSpPr>
            <a:spLocks noGrp="1"/>
          </p:cNvSpPr>
          <p:nvPr>
            <p:ph type="title" hasCustomPrompt="1"/>
          </p:nvPr>
        </p:nvSpPr>
        <p:spPr>
          <a:xfrm>
            <a:off x="1701800" y="2566800"/>
            <a:ext cx="5740400" cy="802800"/>
          </a:xfrm>
          <a:prstGeom prst="rect">
            <a:avLst/>
          </a:prstGeom>
        </p:spPr>
        <p:txBody>
          <a:bodyPr anchor="b"/>
          <a:lstStyle>
            <a:lvl1pPr>
              <a:defRPr sz="4000" b="1">
                <a:solidFill>
                  <a:schemeClr val="tx1"/>
                </a:solidFill>
                <a:latin typeface="Arial" panose="020B0604020202020204" pitchFamily="34" charset="0"/>
                <a:cs typeface="Arial" panose="020B0604020202020204" pitchFamily="34" charset="0"/>
              </a:defRPr>
            </a:lvl1pPr>
          </a:lstStyle>
          <a:p>
            <a:r>
              <a:rPr lang="en-GB" dirty="0"/>
              <a:t>&lt;Presentation Title&gt;</a:t>
            </a:r>
          </a:p>
        </p:txBody>
      </p:sp>
      <p:sp>
        <p:nvSpPr>
          <p:cNvPr id="15" name="Content Placeholder 11">
            <a:extLst>
              <a:ext uri="{FF2B5EF4-FFF2-40B4-BE49-F238E27FC236}">
                <a16:creationId xmlns:a16="http://schemas.microsoft.com/office/drawing/2014/main" id="{21ED91D5-41E9-493D-B95E-AD6D4D6D7A68}"/>
              </a:ext>
            </a:extLst>
          </p:cNvPr>
          <p:cNvSpPr>
            <a:spLocks noGrp="1"/>
          </p:cNvSpPr>
          <p:nvPr>
            <p:ph sz="quarter" idx="11" hasCustomPrompt="1"/>
          </p:nvPr>
        </p:nvSpPr>
        <p:spPr>
          <a:xfrm>
            <a:off x="1701800" y="3990757"/>
            <a:ext cx="5740400" cy="555952"/>
          </a:xfrm>
          <a:prstGeom prst="rect">
            <a:avLst/>
          </a:prstGeom>
        </p:spPr>
        <p:txBody>
          <a:bodyPr/>
          <a:lstStyle>
            <a:lvl1pPr marL="0" indent="0">
              <a:buNone/>
              <a:defRPr>
                <a:solidFill>
                  <a:schemeClr val="tx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r>
              <a:rPr lang="en-GB" sz="2800" dirty="0">
                <a:solidFill>
                  <a:schemeClr val="bg1"/>
                </a:solidFill>
                <a:latin typeface="Arial" panose="020B0604020202020204" pitchFamily="34" charset="0"/>
                <a:cs typeface="Arial" panose="020B0604020202020204" pitchFamily="34" charset="0"/>
              </a:rPr>
              <a:t>&lt;Date&gt;</a:t>
            </a:r>
          </a:p>
        </p:txBody>
      </p:sp>
    </p:spTree>
    <p:extLst>
      <p:ext uri="{BB962C8B-B14F-4D97-AF65-F5344CB8AC3E}">
        <p14:creationId xmlns:p14="http://schemas.microsoft.com/office/powerpoint/2010/main" val="1257077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Top logo">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31CEBD3C-BE01-4EA6-807D-D32AC95F2D3A}"/>
              </a:ext>
            </a:extLst>
          </p:cNvPr>
          <p:cNvSpPr>
            <a:spLocks noGrp="1"/>
          </p:cNvSpPr>
          <p:nvPr>
            <p:ph type="title" hasCustomPrompt="1"/>
          </p:nvPr>
        </p:nvSpPr>
        <p:spPr>
          <a:xfrm>
            <a:off x="283990" y="1235660"/>
            <a:ext cx="8640000" cy="592544"/>
          </a:xfrm>
          <a:prstGeom prst="rect">
            <a:avLst/>
          </a:prstGeom>
        </p:spPr>
        <p:txBody>
          <a:bodyPr anchor="b"/>
          <a:lstStyle>
            <a:lvl1pPr>
              <a:defRPr sz="2800" b="1">
                <a:solidFill>
                  <a:schemeClr val="tx1"/>
                </a:solidFill>
                <a:latin typeface="Arial" panose="020B0604020202020204" pitchFamily="34" charset="0"/>
                <a:cs typeface="Arial" panose="020B0604020202020204" pitchFamily="34" charset="0"/>
              </a:defRPr>
            </a:lvl1pPr>
          </a:lstStyle>
          <a:p>
            <a:r>
              <a:rPr lang="en-US" dirty="0"/>
              <a:t>&lt;Content Heading&gt;</a:t>
            </a:r>
            <a:endParaRPr lang="en-GB" dirty="0"/>
          </a:p>
        </p:txBody>
      </p:sp>
      <p:sp>
        <p:nvSpPr>
          <p:cNvPr id="14" name="Content Placeholder 13">
            <a:extLst>
              <a:ext uri="{FF2B5EF4-FFF2-40B4-BE49-F238E27FC236}">
                <a16:creationId xmlns:a16="http://schemas.microsoft.com/office/drawing/2014/main" id="{77B28EA1-6248-4CA4-862C-914AA49135DC}"/>
              </a:ext>
            </a:extLst>
          </p:cNvPr>
          <p:cNvSpPr>
            <a:spLocks noGrp="1"/>
          </p:cNvSpPr>
          <p:nvPr>
            <p:ph sz="quarter" idx="10" hasCustomPrompt="1"/>
          </p:nvPr>
        </p:nvSpPr>
        <p:spPr>
          <a:xfrm>
            <a:off x="283989" y="1920762"/>
            <a:ext cx="8627253" cy="4621349"/>
          </a:xfrm>
          <a:prstGeom prst="rect">
            <a:avLst/>
          </a:prstGeom>
        </p:spPr>
        <p:txBody>
          <a:bodyPr/>
          <a:lstStyle>
            <a:lvl1pPr marL="457200" marR="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GB" dirty="0"/>
              <a:t>&lt;Body Text&gt;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t>&lt;Body Text&gt;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t>&lt;Body Text&gt;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t>&lt;Body Text&gt;</a:t>
            </a:r>
          </a:p>
          <a:p>
            <a:pPr lvl="0"/>
            <a:endParaRPr lang="en-GB" dirty="0"/>
          </a:p>
        </p:txBody>
      </p:sp>
    </p:spTree>
    <p:extLst>
      <p:ext uri="{BB962C8B-B14F-4D97-AF65-F5344CB8AC3E}">
        <p14:creationId xmlns:p14="http://schemas.microsoft.com/office/powerpoint/2010/main" val="3065741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rgbClr val="FFCD00"/>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94AECF49-9A13-452E-A9C9-67495AC09BF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4608" t="29197" r="60493" b="30055"/>
          <a:stretch/>
        </p:blipFill>
        <p:spPr>
          <a:xfrm>
            <a:off x="2764631" y="1445849"/>
            <a:ext cx="3614737" cy="3966302"/>
          </a:xfrm>
          <a:prstGeom prst="rect">
            <a:avLst/>
          </a:prstGeom>
        </p:spPr>
      </p:pic>
    </p:spTree>
    <p:extLst>
      <p:ext uri="{BB962C8B-B14F-4D97-AF65-F5344CB8AC3E}">
        <p14:creationId xmlns:p14="http://schemas.microsoft.com/office/powerpoint/2010/main" val="1978722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Bottom Logo">
    <p:bg>
      <p:bgPr>
        <a:solidFill>
          <a:srgbClr val="FFCD00"/>
        </a:solidFill>
        <a:effectLst/>
      </p:bgPr>
    </p:bg>
    <p:spTree>
      <p:nvGrpSpPr>
        <p:cNvPr id="1" name=""/>
        <p:cNvGrpSpPr/>
        <p:nvPr/>
      </p:nvGrpSpPr>
      <p:grpSpPr>
        <a:xfrm>
          <a:off x="0" y="0"/>
          <a:ext cx="0" cy="0"/>
          <a:chOff x="0" y="0"/>
          <a:chExt cx="0" cy="0"/>
        </a:xfrm>
      </p:grpSpPr>
      <p:sp>
        <p:nvSpPr>
          <p:cNvPr id="3" name="Content Placeholder 11">
            <a:extLst>
              <a:ext uri="{FF2B5EF4-FFF2-40B4-BE49-F238E27FC236}">
                <a16:creationId xmlns:a16="http://schemas.microsoft.com/office/drawing/2014/main" id="{165B43A9-4352-4588-B225-D8A936389CC7}"/>
              </a:ext>
            </a:extLst>
          </p:cNvPr>
          <p:cNvSpPr>
            <a:spLocks noGrp="1"/>
          </p:cNvSpPr>
          <p:nvPr>
            <p:ph sz="quarter" idx="10" hasCustomPrompt="1"/>
          </p:nvPr>
        </p:nvSpPr>
        <p:spPr>
          <a:xfrm>
            <a:off x="1701800" y="3375217"/>
            <a:ext cx="5740400" cy="591396"/>
          </a:xfrm>
          <a:prstGeom prst="rect">
            <a:avLst/>
          </a:prstGeom>
        </p:spPr>
        <p:txBody>
          <a:bodyPr/>
          <a:lstStyle>
            <a:lvl1pPr marL="0" indent="0">
              <a:buNone/>
              <a:defRPr>
                <a:solidFill>
                  <a:schemeClr val="tx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r>
              <a:rPr lang="en-GB" sz="2800" dirty="0">
                <a:solidFill>
                  <a:schemeClr val="bg1"/>
                </a:solidFill>
                <a:latin typeface="Arial" panose="020B0604020202020204" pitchFamily="34" charset="0"/>
                <a:cs typeface="Arial" panose="020B0604020202020204" pitchFamily="34" charset="0"/>
              </a:rPr>
              <a:t>&lt;Name of presenter/s&gt;</a:t>
            </a:r>
          </a:p>
        </p:txBody>
      </p:sp>
      <p:sp>
        <p:nvSpPr>
          <p:cNvPr id="5" name="Content Placeholder 11">
            <a:extLst>
              <a:ext uri="{FF2B5EF4-FFF2-40B4-BE49-F238E27FC236}">
                <a16:creationId xmlns:a16="http://schemas.microsoft.com/office/drawing/2014/main" id="{37462F17-9BC7-41E1-BE2A-832AC8731CEB}"/>
              </a:ext>
            </a:extLst>
          </p:cNvPr>
          <p:cNvSpPr>
            <a:spLocks noGrp="1"/>
          </p:cNvSpPr>
          <p:nvPr>
            <p:ph sz="quarter" idx="11" hasCustomPrompt="1"/>
          </p:nvPr>
        </p:nvSpPr>
        <p:spPr>
          <a:xfrm>
            <a:off x="1701800" y="3990608"/>
            <a:ext cx="5740400" cy="555952"/>
          </a:xfrm>
          <a:prstGeom prst="rect">
            <a:avLst/>
          </a:prstGeom>
        </p:spPr>
        <p:txBody>
          <a:bodyPr/>
          <a:lstStyle>
            <a:lvl1pPr marL="0" indent="0">
              <a:buNone/>
              <a:defRPr>
                <a:solidFill>
                  <a:schemeClr val="tx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r>
              <a:rPr lang="en-GB" sz="2800" dirty="0">
                <a:solidFill>
                  <a:schemeClr val="bg1"/>
                </a:solidFill>
                <a:latin typeface="Arial" panose="020B0604020202020204" pitchFamily="34" charset="0"/>
                <a:cs typeface="Arial" panose="020B0604020202020204" pitchFamily="34" charset="0"/>
              </a:rPr>
              <a:t>&lt;Date&gt;</a:t>
            </a:r>
          </a:p>
        </p:txBody>
      </p:sp>
      <p:sp>
        <p:nvSpPr>
          <p:cNvPr id="7" name="Title 13">
            <a:extLst>
              <a:ext uri="{FF2B5EF4-FFF2-40B4-BE49-F238E27FC236}">
                <a16:creationId xmlns:a16="http://schemas.microsoft.com/office/drawing/2014/main" id="{4104E218-05C5-4501-BEC6-D78B60739E76}"/>
              </a:ext>
            </a:extLst>
          </p:cNvPr>
          <p:cNvSpPr>
            <a:spLocks noGrp="1"/>
          </p:cNvSpPr>
          <p:nvPr>
            <p:ph type="title" hasCustomPrompt="1"/>
          </p:nvPr>
        </p:nvSpPr>
        <p:spPr>
          <a:xfrm>
            <a:off x="1696255" y="2569573"/>
            <a:ext cx="5740400" cy="802800"/>
          </a:xfrm>
          <a:prstGeom prst="rect">
            <a:avLst/>
          </a:prstGeom>
        </p:spPr>
        <p:txBody>
          <a:bodyPr anchor="b"/>
          <a:lstStyle>
            <a:lvl1pPr>
              <a:defRPr sz="4000" b="1">
                <a:solidFill>
                  <a:schemeClr val="tx1"/>
                </a:solidFill>
                <a:latin typeface="Arial" panose="020B0604020202020204" pitchFamily="34" charset="0"/>
                <a:cs typeface="Arial" panose="020B0604020202020204" pitchFamily="34" charset="0"/>
              </a:defRPr>
            </a:lvl1pPr>
          </a:lstStyle>
          <a:p>
            <a:r>
              <a:rPr lang="en-GB" dirty="0"/>
              <a:t>&lt;Presentation Title&gt;</a:t>
            </a:r>
          </a:p>
        </p:txBody>
      </p:sp>
    </p:spTree>
    <p:extLst>
      <p:ext uri="{BB962C8B-B14F-4D97-AF65-F5344CB8AC3E}">
        <p14:creationId xmlns:p14="http://schemas.microsoft.com/office/powerpoint/2010/main" val="4079983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Logo - Content Slide">
    <p:spTree>
      <p:nvGrpSpPr>
        <p:cNvPr id="1" name=""/>
        <p:cNvGrpSpPr/>
        <p:nvPr/>
      </p:nvGrpSpPr>
      <p:grpSpPr>
        <a:xfrm>
          <a:off x="0" y="0"/>
          <a:ext cx="0" cy="0"/>
          <a:chOff x="0" y="0"/>
          <a:chExt cx="0" cy="0"/>
        </a:xfrm>
      </p:grpSpPr>
      <p:sp>
        <p:nvSpPr>
          <p:cNvPr id="9" name="Content Placeholder 13">
            <a:extLst>
              <a:ext uri="{FF2B5EF4-FFF2-40B4-BE49-F238E27FC236}">
                <a16:creationId xmlns:a16="http://schemas.microsoft.com/office/drawing/2014/main" id="{17C22F55-1EC2-4A81-A95E-E92D0B344428}"/>
              </a:ext>
            </a:extLst>
          </p:cNvPr>
          <p:cNvSpPr>
            <a:spLocks noGrp="1"/>
          </p:cNvSpPr>
          <p:nvPr>
            <p:ph sz="quarter" idx="10" hasCustomPrompt="1"/>
          </p:nvPr>
        </p:nvSpPr>
        <p:spPr>
          <a:xfrm>
            <a:off x="266003" y="921064"/>
            <a:ext cx="8640000" cy="4764841"/>
          </a:xfrm>
          <a:prstGeom prst="rect">
            <a:avLst/>
          </a:prstGeom>
        </p:spPr>
        <p:txBody>
          <a:bodyPr/>
          <a:lstStyle>
            <a:lvl1pPr marL="457200" marR="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GB" dirty="0"/>
              <a:t>&lt;Body Text&gt;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t>&lt;Body Text&gt;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t>&lt;Body Text&gt;</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dirty="0"/>
              <a:t>&lt;Body Text&gt;</a:t>
            </a:r>
          </a:p>
          <a:p>
            <a:pPr lvl="0"/>
            <a:endParaRPr lang="en-GB" dirty="0"/>
          </a:p>
        </p:txBody>
      </p:sp>
      <p:sp>
        <p:nvSpPr>
          <p:cNvPr id="11" name="Title 11">
            <a:extLst>
              <a:ext uri="{FF2B5EF4-FFF2-40B4-BE49-F238E27FC236}">
                <a16:creationId xmlns:a16="http://schemas.microsoft.com/office/drawing/2014/main" id="{343871AE-A076-4DFD-A46D-710ADDDA046C}"/>
              </a:ext>
            </a:extLst>
          </p:cNvPr>
          <p:cNvSpPr>
            <a:spLocks noGrp="1"/>
          </p:cNvSpPr>
          <p:nvPr>
            <p:ph type="title" hasCustomPrompt="1"/>
          </p:nvPr>
        </p:nvSpPr>
        <p:spPr>
          <a:xfrm>
            <a:off x="266003" y="216460"/>
            <a:ext cx="8640000" cy="592544"/>
          </a:xfrm>
          <a:prstGeom prst="rect">
            <a:avLst/>
          </a:prstGeom>
        </p:spPr>
        <p:txBody>
          <a:bodyPr anchor="b"/>
          <a:lstStyle>
            <a:lvl1pPr>
              <a:defRPr sz="2800" b="1">
                <a:solidFill>
                  <a:sysClr val="windowText" lastClr="000000"/>
                </a:solidFill>
                <a:latin typeface="Arial" panose="020B0604020202020204" pitchFamily="34" charset="0"/>
                <a:cs typeface="Arial" panose="020B0604020202020204" pitchFamily="34" charset="0"/>
              </a:defRPr>
            </a:lvl1pPr>
          </a:lstStyle>
          <a:p>
            <a:r>
              <a:rPr lang="en-US" dirty="0"/>
              <a:t>&lt;Content Heading&gt;</a:t>
            </a:r>
            <a:endParaRPr lang="en-GB" dirty="0"/>
          </a:p>
        </p:txBody>
      </p:sp>
    </p:spTree>
    <p:extLst>
      <p:ext uri="{BB962C8B-B14F-4D97-AF65-F5344CB8AC3E}">
        <p14:creationId xmlns:p14="http://schemas.microsoft.com/office/powerpoint/2010/main" val="190721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sv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E947E2-CD5A-44B7-8DD0-1484BD2C4A09}"/>
              </a:ext>
            </a:extLst>
          </p:cNvPr>
          <p:cNvSpPr/>
          <p:nvPr userDrawn="1"/>
        </p:nvSpPr>
        <p:spPr>
          <a:xfrm>
            <a:off x="0" y="1"/>
            <a:ext cx="9144000" cy="1010092"/>
          </a:xfrm>
          <a:prstGeom prst="rect">
            <a:avLst/>
          </a:prstGeom>
          <a:solidFill>
            <a:srgbClr val="FFC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 name="Graphic 4">
            <a:extLst>
              <a:ext uri="{FF2B5EF4-FFF2-40B4-BE49-F238E27FC236}">
                <a16:creationId xmlns:a16="http://schemas.microsoft.com/office/drawing/2014/main" id="{A9925083-617D-4E61-85EC-C28D8A829681}"/>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670158" y="-338682"/>
            <a:ext cx="2524777" cy="1735091"/>
          </a:xfrm>
          <a:prstGeom prst="rect">
            <a:avLst/>
          </a:prstGeom>
        </p:spPr>
      </p:pic>
    </p:spTree>
    <p:extLst>
      <p:ext uri="{BB962C8B-B14F-4D97-AF65-F5344CB8AC3E}">
        <p14:creationId xmlns:p14="http://schemas.microsoft.com/office/powerpoint/2010/main" val="2873522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4527F0-8E1A-40CE-AA16-F039FF0EA136}"/>
              </a:ext>
            </a:extLst>
          </p:cNvPr>
          <p:cNvSpPr/>
          <p:nvPr userDrawn="1"/>
        </p:nvSpPr>
        <p:spPr>
          <a:xfrm>
            <a:off x="0" y="5846400"/>
            <a:ext cx="9144000" cy="1011600"/>
          </a:xfrm>
          <a:prstGeom prst="rect">
            <a:avLst/>
          </a:prstGeom>
          <a:solidFill>
            <a:srgbClr val="FFC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Graphic 8">
            <a:extLst>
              <a:ext uri="{FF2B5EF4-FFF2-40B4-BE49-F238E27FC236}">
                <a16:creationId xmlns:a16="http://schemas.microsoft.com/office/drawing/2014/main" id="{85469658-B216-4166-8698-CF49080B700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70158" y="5484654"/>
            <a:ext cx="2524777" cy="1735091"/>
          </a:xfrm>
          <a:prstGeom prst="rect">
            <a:avLst/>
          </a:prstGeom>
        </p:spPr>
      </p:pic>
    </p:spTree>
    <p:extLst>
      <p:ext uri="{BB962C8B-B14F-4D97-AF65-F5344CB8AC3E}">
        <p14:creationId xmlns:p14="http://schemas.microsoft.com/office/powerpoint/2010/main" val="4280697196"/>
      </p:ext>
    </p:extLst>
  </p:cSld>
  <p:clrMap bg1="lt1" tx1="dk1" bg2="lt2" tx2="dk2" accent1="accent1" accent2="accent2" accent3="accent3" accent4="accent4" accent5="accent5" accent6="accent6" hlink="hlink" folHlink="folHlink"/>
  <p:sldLayoutIdLst>
    <p:sldLayoutId id="2147483648"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H_Z1ZvjlKDE?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heguardian.com/lifeandstyle/2022/sep/03/13-year-old-daughter-dead-in-five-weeks-hospital-mistakes"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oodle.mmu.ac.uk/mod/coursework/view.php?id=359670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F5399F-6F56-40E1-A484-901ED7BAB560}"/>
              </a:ext>
            </a:extLst>
          </p:cNvPr>
          <p:cNvSpPr>
            <a:spLocks noGrp="1"/>
          </p:cNvSpPr>
          <p:nvPr>
            <p:ph type="title"/>
          </p:nvPr>
        </p:nvSpPr>
        <p:spPr>
          <a:xfrm>
            <a:off x="616770" y="4920613"/>
            <a:ext cx="7402825" cy="802800"/>
          </a:xfrm>
        </p:spPr>
        <p:txBody>
          <a:bodyPr/>
          <a:lstStyle/>
          <a:p>
            <a:r>
              <a:rPr lang="en-GB" b="0" dirty="0"/>
              <a:t>Welcome to the Rise Compassionate Care Short Course</a:t>
            </a:r>
            <a:br>
              <a:rPr lang="en-GB" b="0" dirty="0">
                <a:latin typeface="Serifa" panose="00000500000000000000" pitchFamily="50" charset="0"/>
              </a:rPr>
            </a:br>
            <a:br>
              <a:rPr lang="en-GB" dirty="0">
                <a:latin typeface="Serifa" panose="00000500000000000000" pitchFamily="50" charset="0"/>
              </a:rPr>
            </a:br>
            <a:br>
              <a:rPr lang="en-GB" dirty="0">
                <a:latin typeface="Serifa" panose="00000500000000000000" pitchFamily="50" charset="0"/>
              </a:rPr>
            </a:br>
            <a:r>
              <a:rPr lang="en-GB" sz="1800" b="0" dirty="0"/>
              <a:t>Briony Spedding</a:t>
            </a:r>
            <a:br>
              <a:rPr lang="en-GB" sz="1800" b="0" dirty="0"/>
            </a:br>
            <a:r>
              <a:rPr lang="en-GB" sz="1800" b="0" dirty="0"/>
              <a:t>b.spedding@mmu.ac.uk</a:t>
            </a:r>
          </a:p>
        </p:txBody>
      </p:sp>
    </p:spTree>
    <p:extLst>
      <p:ext uri="{BB962C8B-B14F-4D97-AF65-F5344CB8AC3E}">
        <p14:creationId xmlns:p14="http://schemas.microsoft.com/office/powerpoint/2010/main" val="2854279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8769-627F-7743-640C-F37C21E66C71}"/>
              </a:ext>
            </a:extLst>
          </p:cNvPr>
          <p:cNvSpPr>
            <a:spLocks noGrp="1"/>
          </p:cNvSpPr>
          <p:nvPr>
            <p:ph type="title"/>
          </p:nvPr>
        </p:nvSpPr>
        <p:spPr>
          <a:xfrm>
            <a:off x="252000" y="173214"/>
            <a:ext cx="8640000" cy="592544"/>
          </a:xfrm>
        </p:spPr>
        <p:txBody>
          <a:bodyPr/>
          <a:lstStyle/>
          <a:p>
            <a:r>
              <a:rPr lang="en-GB" dirty="0"/>
              <a:t>Unit Assessment</a:t>
            </a:r>
          </a:p>
        </p:txBody>
      </p:sp>
      <p:sp>
        <p:nvSpPr>
          <p:cNvPr id="3" name="Content Placeholder 2">
            <a:extLst>
              <a:ext uri="{FF2B5EF4-FFF2-40B4-BE49-F238E27FC236}">
                <a16:creationId xmlns:a16="http://schemas.microsoft.com/office/drawing/2014/main" id="{2905193E-86CA-4B8D-0C3E-258932EF73E5}"/>
              </a:ext>
            </a:extLst>
          </p:cNvPr>
          <p:cNvSpPr>
            <a:spLocks noGrp="1"/>
          </p:cNvSpPr>
          <p:nvPr>
            <p:ph sz="quarter" idx="10"/>
          </p:nvPr>
        </p:nvSpPr>
        <p:spPr>
          <a:xfrm>
            <a:off x="264747" y="1118325"/>
            <a:ext cx="8627253" cy="4621349"/>
          </a:xfrm>
        </p:spPr>
        <p:txBody>
          <a:bodyPr/>
          <a:lstStyle/>
          <a:p>
            <a:pPr marL="0" indent="0">
              <a:buNone/>
            </a:pPr>
            <a:endParaRPr lang="en-GB" dirty="0"/>
          </a:p>
          <a:p>
            <a:pPr marL="0" indent="0">
              <a:buNone/>
            </a:pPr>
            <a:r>
              <a:rPr lang="en-GB" sz="1800" dirty="0"/>
              <a:t>Use the work you have completed each week to support you with the assignment.</a:t>
            </a:r>
          </a:p>
          <a:p>
            <a:pPr marL="0" indent="0">
              <a:buNone/>
            </a:pPr>
            <a:endParaRPr lang="en-GB" dirty="0"/>
          </a:p>
          <a:p>
            <a:pPr marL="0" indent="0">
              <a:buNone/>
            </a:pPr>
            <a:r>
              <a:rPr lang="en-GB" sz="1800" dirty="0"/>
              <a:t>If you are basing your pen portrait on real examples your work or personal experience</a:t>
            </a:r>
            <a:r>
              <a:rPr lang="en-GB" dirty="0"/>
              <a:t> please </a:t>
            </a:r>
            <a:r>
              <a:rPr lang="en-GB" sz="1800" dirty="0"/>
              <a:t>be sure to anonymise identifiable details about the person</a:t>
            </a:r>
            <a:r>
              <a:rPr lang="en-GB" dirty="0"/>
              <a:t>, location or service</a:t>
            </a:r>
            <a:r>
              <a:rPr lang="en-GB" sz="1800" dirty="0"/>
              <a:t>.</a:t>
            </a:r>
          </a:p>
          <a:p>
            <a:pPr marL="0" indent="0">
              <a:buNone/>
            </a:pPr>
            <a:endParaRPr lang="en-GB" dirty="0"/>
          </a:p>
          <a:p>
            <a:pPr marL="0" indent="0">
              <a:buNone/>
            </a:pPr>
            <a:r>
              <a:rPr lang="en-GB" sz="1800" dirty="0"/>
              <a:t>The following slides are an example of a suggested format, please don’t feel you have to follow this format</a:t>
            </a:r>
            <a:r>
              <a:rPr lang="en-GB" dirty="0"/>
              <a:t>, you can be creative with your format and consider a word document, a PowerPoint, a video submission or a blog</a:t>
            </a:r>
            <a:endParaRPr lang="en-GB" sz="1800" dirty="0"/>
          </a:p>
        </p:txBody>
      </p:sp>
    </p:spTree>
    <p:extLst>
      <p:ext uri="{BB962C8B-B14F-4D97-AF65-F5344CB8AC3E}">
        <p14:creationId xmlns:p14="http://schemas.microsoft.com/office/powerpoint/2010/main" val="3181483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D8E6037F-DA37-43A9-83F2-913492EEFF95}"/>
              </a:ext>
            </a:extLst>
          </p:cNvPr>
          <p:cNvSpPr>
            <a:spLocks noGrp="1"/>
          </p:cNvSpPr>
          <p:nvPr>
            <p:ph type="title"/>
          </p:nvPr>
        </p:nvSpPr>
        <p:spPr>
          <a:xfrm>
            <a:off x="240511" y="218756"/>
            <a:ext cx="3644596" cy="578271"/>
          </a:xfrm>
        </p:spPr>
        <p:txBody>
          <a:bodyPr/>
          <a:lstStyle/>
          <a:p>
            <a:r>
              <a:rPr lang="en-GB" sz="2000" dirty="0"/>
              <a:t>Compassionate Care</a:t>
            </a:r>
            <a:br>
              <a:rPr lang="en-GB" sz="1800" b="0" dirty="0">
                <a:latin typeface="Serifa" panose="00000500000000000000" pitchFamily="50" charset="0"/>
              </a:rPr>
            </a:br>
            <a:endParaRPr lang="en-GB" sz="1800" b="0" dirty="0">
              <a:latin typeface="Serifa" panose="00000500000000000000" pitchFamily="50" charset="0"/>
            </a:endParaRPr>
          </a:p>
        </p:txBody>
      </p:sp>
      <p:pic>
        <p:nvPicPr>
          <p:cNvPr id="1026" name="Picture 2" descr="shallow focus photo of woman using MacBook">
            <a:extLst>
              <a:ext uri="{FF2B5EF4-FFF2-40B4-BE49-F238E27FC236}">
                <a16:creationId xmlns:a16="http://schemas.microsoft.com/office/drawing/2014/main" id="{55FA8C4E-D88D-4AF6-A315-C760BF3A91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53"/>
          <a:stretch/>
        </p:blipFill>
        <p:spPr bwMode="auto">
          <a:xfrm>
            <a:off x="240511" y="1254878"/>
            <a:ext cx="3922666" cy="571407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B75D271-B7EC-4625-8DA6-60EC1B3C29EC}"/>
              </a:ext>
            </a:extLst>
          </p:cNvPr>
          <p:cNvSpPr txBox="1"/>
          <p:nvPr/>
        </p:nvSpPr>
        <p:spPr>
          <a:xfrm>
            <a:off x="4420233" y="1254878"/>
            <a:ext cx="4633085" cy="4770537"/>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Nya</a:t>
            </a:r>
            <a:r>
              <a:rPr lang="en-GB" dirty="0">
                <a:latin typeface="Arial" panose="020B0604020202020204" pitchFamily="34" charset="0"/>
                <a:cs typeface="Arial" panose="020B0604020202020204" pitchFamily="34" charset="0"/>
              </a:rPr>
              <a:t> (She/Her)</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Introduce Nya: who is she? What is important to her?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What are Nya’s health and/or social care needs?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Why does she access or have contact with health and social care services?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How does she feel about having contact with services?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What has her experience of contact with services been life?</a:t>
            </a:r>
          </a:p>
          <a:p>
            <a:endParaRPr lang="en-GB" sz="1600" dirty="0"/>
          </a:p>
        </p:txBody>
      </p:sp>
    </p:spTree>
    <p:extLst>
      <p:ext uri="{BB962C8B-B14F-4D97-AF65-F5344CB8AC3E}">
        <p14:creationId xmlns:p14="http://schemas.microsoft.com/office/powerpoint/2010/main" val="3205312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D8E6037F-DA37-43A9-83F2-913492EEFF95}"/>
              </a:ext>
            </a:extLst>
          </p:cNvPr>
          <p:cNvSpPr>
            <a:spLocks noGrp="1"/>
          </p:cNvSpPr>
          <p:nvPr>
            <p:ph type="title"/>
          </p:nvPr>
        </p:nvSpPr>
        <p:spPr>
          <a:xfrm>
            <a:off x="240511" y="218756"/>
            <a:ext cx="3644596" cy="578271"/>
          </a:xfrm>
        </p:spPr>
        <p:txBody>
          <a:bodyPr/>
          <a:lstStyle/>
          <a:p>
            <a:r>
              <a:rPr lang="en-GB" sz="2000" dirty="0"/>
              <a:t>Compassionate Care</a:t>
            </a:r>
            <a:br>
              <a:rPr lang="en-GB" sz="1800" b="0" dirty="0">
                <a:latin typeface="Serifa" panose="00000500000000000000" pitchFamily="50" charset="0"/>
              </a:rPr>
            </a:br>
            <a:endParaRPr lang="en-GB" sz="1800" b="0" dirty="0">
              <a:latin typeface="Serifa" panose="00000500000000000000" pitchFamily="50" charset="0"/>
            </a:endParaRPr>
          </a:p>
        </p:txBody>
      </p:sp>
      <p:pic>
        <p:nvPicPr>
          <p:cNvPr id="1026" name="Picture 2" descr="shallow focus photo of woman using MacBook">
            <a:extLst>
              <a:ext uri="{FF2B5EF4-FFF2-40B4-BE49-F238E27FC236}">
                <a16:creationId xmlns:a16="http://schemas.microsoft.com/office/drawing/2014/main" id="{55FA8C4E-D88D-4AF6-A315-C760BF3A91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53"/>
          <a:stretch/>
        </p:blipFill>
        <p:spPr bwMode="auto">
          <a:xfrm>
            <a:off x="240511" y="1324547"/>
            <a:ext cx="3922666" cy="571407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B75D271-B7EC-4625-8DA6-60EC1B3C29EC}"/>
              </a:ext>
            </a:extLst>
          </p:cNvPr>
          <p:cNvSpPr txBox="1"/>
          <p:nvPr/>
        </p:nvSpPr>
        <p:spPr>
          <a:xfrm>
            <a:off x="4359274" y="1603222"/>
            <a:ext cx="4633085" cy="3631763"/>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Nya</a:t>
            </a:r>
            <a:r>
              <a:rPr lang="en-GB" dirty="0">
                <a:latin typeface="Arial" panose="020B0604020202020204" pitchFamily="34" charset="0"/>
                <a:cs typeface="Arial" panose="020B0604020202020204" pitchFamily="34" charset="0"/>
              </a:rPr>
              <a:t> (She/Her)</a:t>
            </a:r>
          </a:p>
          <a:p>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Who has been involved in supporting Nya?</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How did the support come about? Who might be involved? Is there more than one service involved?</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Are there any pertinent issues about how services engage with Nya? If so what are these?</a:t>
            </a:r>
          </a:p>
          <a:p>
            <a:pPr marL="0" indent="0">
              <a:buNone/>
            </a:pPr>
            <a:endParaRPr lang="en-GB" sz="1600" dirty="0">
              <a:latin typeface="Arial" panose="020B0604020202020204" pitchFamily="34" charset="0"/>
              <a:cs typeface="Arial" panose="020B0604020202020204" pitchFamily="34" charset="0"/>
            </a:endParaRPr>
          </a:p>
          <a:p>
            <a:endParaRPr lang="en-GB" sz="1600" dirty="0"/>
          </a:p>
        </p:txBody>
      </p:sp>
    </p:spTree>
    <p:extLst>
      <p:ext uri="{BB962C8B-B14F-4D97-AF65-F5344CB8AC3E}">
        <p14:creationId xmlns:p14="http://schemas.microsoft.com/office/powerpoint/2010/main" val="717683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D8E6037F-DA37-43A9-83F2-913492EEFF95}"/>
              </a:ext>
            </a:extLst>
          </p:cNvPr>
          <p:cNvSpPr>
            <a:spLocks noGrp="1"/>
          </p:cNvSpPr>
          <p:nvPr>
            <p:ph type="title"/>
          </p:nvPr>
        </p:nvSpPr>
        <p:spPr>
          <a:xfrm>
            <a:off x="240511" y="218756"/>
            <a:ext cx="3644596" cy="578271"/>
          </a:xfrm>
        </p:spPr>
        <p:txBody>
          <a:bodyPr/>
          <a:lstStyle/>
          <a:p>
            <a:r>
              <a:rPr lang="en-GB" sz="2000" dirty="0"/>
              <a:t>Compassionate Care</a:t>
            </a:r>
            <a:br>
              <a:rPr lang="en-GB" sz="1800" b="0" dirty="0">
                <a:latin typeface="Serifa" panose="00000500000000000000" pitchFamily="50" charset="0"/>
              </a:rPr>
            </a:br>
            <a:endParaRPr lang="en-GB" sz="1800" b="0" dirty="0">
              <a:latin typeface="Serifa" panose="00000500000000000000" pitchFamily="50" charset="0"/>
            </a:endParaRPr>
          </a:p>
        </p:txBody>
      </p:sp>
      <p:pic>
        <p:nvPicPr>
          <p:cNvPr id="1026" name="Picture 2" descr="shallow focus photo of woman using MacBook">
            <a:extLst>
              <a:ext uri="{FF2B5EF4-FFF2-40B4-BE49-F238E27FC236}">
                <a16:creationId xmlns:a16="http://schemas.microsoft.com/office/drawing/2014/main" id="{55FA8C4E-D88D-4AF6-A315-C760BF3A91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53"/>
          <a:stretch/>
        </p:blipFill>
        <p:spPr bwMode="auto">
          <a:xfrm>
            <a:off x="240511" y="1143923"/>
            <a:ext cx="3922666" cy="571407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B75D271-B7EC-4625-8DA6-60EC1B3C29EC}"/>
              </a:ext>
            </a:extLst>
          </p:cNvPr>
          <p:cNvSpPr txBox="1"/>
          <p:nvPr/>
        </p:nvSpPr>
        <p:spPr>
          <a:xfrm>
            <a:off x="4420233" y="1585804"/>
            <a:ext cx="4633085" cy="4247317"/>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Nya</a:t>
            </a:r>
            <a:r>
              <a:rPr lang="en-GB"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(She/Her)</a:t>
            </a:r>
          </a:p>
          <a:p>
            <a:endParaRPr lang="en-GB" sz="2000"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How have decisions been made about the support Nya receives?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Who had the loudest voice?</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What have some of the challenges been? Have there been barriers, dilemma’s or risks that have had to be addressed?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How was this manged? What needed to happen?</a:t>
            </a:r>
          </a:p>
          <a:p>
            <a:pPr marL="0" indent="0">
              <a:buNone/>
            </a:pPr>
            <a:endParaRPr lang="en-GB" sz="1600" dirty="0">
              <a:latin typeface="Arial" panose="020B0604020202020204" pitchFamily="34" charset="0"/>
              <a:cs typeface="Arial" panose="020B0604020202020204" pitchFamily="34" charset="0"/>
            </a:endParaRPr>
          </a:p>
          <a:p>
            <a:endParaRPr lang="en-GB" sz="1600" dirty="0"/>
          </a:p>
        </p:txBody>
      </p:sp>
    </p:spTree>
    <p:extLst>
      <p:ext uri="{BB962C8B-B14F-4D97-AF65-F5344CB8AC3E}">
        <p14:creationId xmlns:p14="http://schemas.microsoft.com/office/powerpoint/2010/main" val="643397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D8E6037F-DA37-43A9-83F2-913492EEFF95}"/>
              </a:ext>
            </a:extLst>
          </p:cNvPr>
          <p:cNvSpPr>
            <a:spLocks noGrp="1"/>
          </p:cNvSpPr>
          <p:nvPr>
            <p:ph type="title"/>
          </p:nvPr>
        </p:nvSpPr>
        <p:spPr>
          <a:xfrm>
            <a:off x="240511" y="218756"/>
            <a:ext cx="3644596" cy="578271"/>
          </a:xfrm>
        </p:spPr>
        <p:txBody>
          <a:bodyPr/>
          <a:lstStyle/>
          <a:p>
            <a:r>
              <a:rPr lang="en-GB" sz="2000" dirty="0"/>
              <a:t>Compassionate Care</a:t>
            </a:r>
            <a:br>
              <a:rPr lang="en-GB" sz="1800" b="0" dirty="0">
                <a:latin typeface="Serifa" panose="00000500000000000000" pitchFamily="50" charset="0"/>
              </a:rPr>
            </a:br>
            <a:endParaRPr lang="en-GB" sz="1800" b="0" dirty="0">
              <a:latin typeface="Serifa" panose="00000500000000000000" pitchFamily="50" charset="0"/>
            </a:endParaRPr>
          </a:p>
        </p:txBody>
      </p:sp>
      <p:pic>
        <p:nvPicPr>
          <p:cNvPr id="1026" name="Picture 2" descr="shallow focus photo of woman using MacBook">
            <a:extLst>
              <a:ext uri="{FF2B5EF4-FFF2-40B4-BE49-F238E27FC236}">
                <a16:creationId xmlns:a16="http://schemas.microsoft.com/office/drawing/2014/main" id="{55FA8C4E-D88D-4AF6-A315-C760BF3A91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53"/>
          <a:stretch/>
        </p:blipFill>
        <p:spPr bwMode="auto">
          <a:xfrm>
            <a:off x="240511" y="1071998"/>
            <a:ext cx="3922666" cy="571407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B75D271-B7EC-4625-8DA6-60EC1B3C29EC}"/>
              </a:ext>
            </a:extLst>
          </p:cNvPr>
          <p:cNvSpPr txBox="1"/>
          <p:nvPr/>
        </p:nvSpPr>
        <p:spPr>
          <a:xfrm>
            <a:off x="4510915" y="1646000"/>
            <a:ext cx="4633085" cy="4339650"/>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Nya</a:t>
            </a:r>
            <a:r>
              <a:rPr lang="en-GB"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(She/Her)</a:t>
            </a:r>
          </a:p>
          <a:p>
            <a:endParaRPr lang="en-GB" sz="2000"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How can people who work in a service make sure they are working in a person centred way?</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What skills and knowledge to individual </a:t>
            </a:r>
            <a:r>
              <a:rPr lang="en-GB" dirty="0" err="1">
                <a:latin typeface="Arial" panose="020B0604020202020204" pitchFamily="34" charset="0"/>
                <a:cs typeface="Arial" panose="020B0604020202020204" pitchFamily="34" charset="0"/>
              </a:rPr>
              <a:t>workers</a:t>
            </a:r>
            <a:r>
              <a:rPr lang="en-GB" dirty="0">
                <a:latin typeface="Arial" panose="020B0604020202020204" pitchFamily="34" charset="0"/>
                <a:cs typeface="Arial" panose="020B0604020202020204" pitchFamily="34" charset="0"/>
              </a:rPr>
              <a:t> needs?  How can they be supported to develop and achieve these?</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What are some of the challenges for organisation to provide good care and support? What needs to change to achieve good care and support for people?</a:t>
            </a:r>
          </a:p>
          <a:p>
            <a:pPr marL="0" indent="0">
              <a:buNone/>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1751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08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8769-627F-7743-640C-F37C21E66C71}"/>
              </a:ext>
            </a:extLst>
          </p:cNvPr>
          <p:cNvSpPr>
            <a:spLocks noGrp="1"/>
          </p:cNvSpPr>
          <p:nvPr>
            <p:ph type="title"/>
          </p:nvPr>
        </p:nvSpPr>
        <p:spPr>
          <a:xfrm>
            <a:off x="252000" y="147088"/>
            <a:ext cx="8640000" cy="592544"/>
          </a:xfrm>
        </p:spPr>
        <p:txBody>
          <a:bodyPr/>
          <a:lstStyle/>
          <a:p>
            <a:r>
              <a:rPr lang="en-GB"/>
              <a:t>Week 4 </a:t>
            </a:r>
            <a:r>
              <a:rPr lang="en-GB" dirty="0"/>
              <a:t>Workshop</a:t>
            </a:r>
          </a:p>
        </p:txBody>
      </p:sp>
      <p:sp>
        <p:nvSpPr>
          <p:cNvPr id="3" name="Content Placeholder 2">
            <a:extLst>
              <a:ext uri="{FF2B5EF4-FFF2-40B4-BE49-F238E27FC236}">
                <a16:creationId xmlns:a16="http://schemas.microsoft.com/office/drawing/2014/main" id="{2905193E-86CA-4B8D-0C3E-258932EF73E5}"/>
              </a:ext>
            </a:extLst>
          </p:cNvPr>
          <p:cNvSpPr>
            <a:spLocks noGrp="1"/>
          </p:cNvSpPr>
          <p:nvPr>
            <p:ph sz="quarter" idx="10"/>
          </p:nvPr>
        </p:nvSpPr>
        <p:spPr>
          <a:xfrm>
            <a:off x="264747" y="1389539"/>
            <a:ext cx="8627253" cy="4621349"/>
          </a:xfrm>
        </p:spPr>
        <p:txBody>
          <a:bodyPr/>
          <a:lstStyle/>
          <a:p>
            <a:pPr marL="0" indent="0" algn="ctr">
              <a:buNone/>
            </a:pPr>
            <a:endParaRPr lang="en-GB" sz="4800" dirty="0">
              <a:solidFill>
                <a:srgbClr val="000000"/>
              </a:solidFill>
            </a:endParaRPr>
          </a:p>
          <a:p>
            <a:pPr marL="0" indent="0" algn="ctr">
              <a:buNone/>
            </a:pPr>
            <a:r>
              <a:rPr lang="en-GB" sz="3600" dirty="0">
                <a:solidFill>
                  <a:srgbClr val="000000"/>
                </a:solidFill>
              </a:rPr>
              <a:t>Professional roles and relationships</a:t>
            </a:r>
          </a:p>
          <a:p>
            <a:pPr marL="0" indent="0" algn="ctr">
              <a:buNone/>
            </a:pPr>
            <a:endParaRPr lang="en-GB" sz="3600" dirty="0">
              <a:solidFill>
                <a:srgbClr val="000000"/>
              </a:solidFill>
            </a:endParaRPr>
          </a:p>
          <a:p>
            <a:pPr marL="0" indent="0" algn="ctr">
              <a:buNone/>
            </a:pPr>
            <a:r>
              <a:rPr lang="en-GB" sz="2400" dirty="0">
                <a:solidFill>
                  <a:srgbClr val="000000"/>
                </a:solidFill>
              </a:rPr>
              <a:t>David Evans</a:t>
            </a:r>
          </a:p>
          <a:p>
            <a:pPr marL="0" indent="0" algn="ctr">
              <a:buNone/>
            </a:pPr>
            <a:r>
              <a:rPr lang="en-GB" sz="2400" dirty="0">
                <a:solidFill>
                  <a:srgbClr val="000000"/>
                </a:solidFill>
              </a:rPr>
              <a:t>&amp; Briony Spedding</a:t>
            </a:r>
          </a:p>
        </p:txBody>
      </p:sp>
    </p:spTree>
    <p:extLst>
      <p:ext uri="{BB962C8B-B14F-4D97-AF65-F5344CB8AC3E}">
        <p14:creationId xmlns:p14="http://schemas.microsoft.com/office/powerpoint/2010/main" val="165007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7EF56-E14F-050F-8726-ED33616A45DD}"/>
              </a:ext>
            </a:extLst>
          </p:cNvPr>
          <p:cNvSpPr>
            <a:spLocks noGrp="1"/>
          </p:cNvSpPr>
          <p:nvPr>
            <p:ph type="title"/>
          </p:nvPr>
        </p:nvSpPr>
        <p:spPr>
          <a:xfrm>
            <a:off x="252000" y="190631"/>
            <a:ext cx="8640000" cy="592544"/>
          </a:xfrm>
        </p:spPr>
        <p:txBody>
          <a:bodyPr/>
          <a:lstStyle/>
          <a:p>
            <a:r>
              <a:rPr lang="en-GB" dirty="0"/>
              <a:t>Compassionate Care In Practice </a:t>
            </a:r>
          </a:p>
        </p:txBody>
      </p:sp>
      <p:sp>
        <p:nvSpPr>
          <p:cNvPr id="6" name="Content Placeholder 5">
            <a:extLst>
              <a:ext uri="{FF2B5EF4-FFF2-40B4-BE49-F238E27FC236}">
                <a16:creationId xmlns:a16="http://schemas.microsoft.com/office/drawing/2014/main" id="{084A7E06-8220-B7CF-B8EF-5583B0D6E2D0}"/>
              </a:ext>
            </a:extLst>
          </p:cNvPr>
          <p:cNvSpPr>
            <a:spLocks noGrp="1"/>
          </p:cNvSpPr>
          <p:nvPr>
            <p:ph sz="quarter" idx="10"/>
          </p:nvPr>
        </p:nvSpPr>
        <p:spPr>
          <a:xfrm>
            <a:off x="283989" y="1654630"/>
            <a:ext cx="8627253" cy="4887482"/>
          </a:xfrm>
        </p:spPr>
        <p:txBody>
          <a:bodyPr/>
          <a:lstStyle/>
          <a:p>
            <a:pPr marL="342900" lvl="0" indent="-342900">
              <a:lnSpc>
                <a:spcPct val="107000"/>
              </a:lnSpc>
              <a:buFont typeface="+mj-lt"/>
              <a:buAutoNum type="arabicPeriod"/>
            </a:pPr>
            <a:r>
              <a:rPr lang="en-GB" sz="1600" dirty="0"/>
              <a:t>Understand the complexity of communication and steps to help. </a:t>
            </a:r>
          </a:p>
          <a:p>
            <a:pPr marL="342900" lvl="0" indent="-342900">
              <a:lnSpc>
                <a:spcPct val="107000"/>
              </a:lnSpc>
              <a:buFont typeface="+mj-lt"/>
              <a:buAutoNum type="arabicPeriod"/>
            </a:pPr>
            <a:r>
              <a:rPr lang="en-GB" sz="1600" dirty="0"/>
              <a:t>Explore examples of undertaking difficult conversations.</a:t>
            </a:r>
          </a:p>
          <a:p>
            <a:pPr marL="342900" lvl="0" indent="-342900">
              <a:lnSpc>
                <a:spcPct val="107000"/>
              </a:lnSpc>
              <a:buFont typeface="+mj-lt"/>
              <a:buAutoNum type="arabicPeriod"/>
            </a:pPr>
            <a:r>
              <a:rPr lang="en-GB" sz="1600" dirty="0"/>
              <a:t>Consider communication in the context of professional roles and relationships</a:t>
            </a:r>
          </a:p>
          <a:p>
            <a:pPr marL="0" lvl="0" indent="0">
              <a:lnSpc>
                <a:spcPct val="107000"/>
              </a:lnSpc>
              <a:buNone/>
            </a:pPr>
            <a:endParaRPr lang="en-GB" sz="1600" dirty="0"/>
          </a:p>
          <a:p>
            <a:r>
              <a:rPr lang="en-GB" sz="1600" dirty="0"/>
              <a:t>Making sense of making sense: what is communication</a:t>
            </a:r>
          </a:p>
          <a:p>
            <a:r>
              <a:rPr lang="en-GB" sz="1600" dirty="0"/>
              <a:t>Experience of communication: communication in the real world</a:t>
            </a:r>
          </a:p>
          <a:p>
            <a:r>
              <a:rPr lang="en-GB" sz="1600" dirty="0"/>
              <a:t>Discussion 1</a:t>
            </a:r>
          </a:p>
          <a:p>
            <a:pPr lvl="1"/>
            <a:r>
              <a:rPr lang="en-GB" sz="1600" dirty="0">
                <a:latin typeface="Arial" panose="020B0604020202020204" pitchFamily="34" charset="0"/>
                <a:cs typeface="Arial" panose="020B0604020202020204" pitchFamily="34" charset="0"/>
              </a:rPr>
              <a:t>Thinking about a difficult conversation and what mattered to me?</a:t>
            </a:r>
            <a:endParaRPr lang="en-GB" sz="1600" dirty="0"/>
          </a:p>
          <a:p>
            <a:r>
              <a:rPr lang="en-GB" sz="1600" dirty="0"/>
              <a:t>Discussion 2</a:t>
            </a:r>
          </a:p>
          <a:p>
            <a:pPr lvl="1"/>
            <a:r>
              <a:rPr lang="en-GB" sz="1600" dirty="0">
                <a:latin typeface="Arial" panose="020B0604020202020204" pitchFamily="34" charset="0"/>
                <a:cs typeface="Arial" panose="020B0604020202020204" pitchFamily="34" charset="0"/>
              </a:rPr>
              <a:t>Looking at a NHS case study of failings in communication and consider what mattered to them?</a:t>
            </a:r>
            <a:endParaRPr lang="en-GB" sz="1600" dirty="0"/>
          </a:p>
          <a:p>
            <a:pPr marL="0" lvl="0" indent="0">
              <a:buNone/>
            </a:pPr>
            <a:endParaRPr lang="en-GB" sz="1600" dirty="0">
              <a:ea typeface="Times New Roman" panose="02020603050405020304" pitchFamily="18" charset="0"/>
            </a:endParaRPr>
          </a:p>
        </p:txBody>
      </p:sp>
      <p:sp>
        <p:nvSpPr>
          <p:cNvPr id="3" name="TextBox 2">
            <a:extLst>
              <a:ext uri="{FF2B5EF4-FFF2-40B4-BE49-F238E27FC236}">
                <a16:creationId xmlns:a16="http://schemas.microsoft.com/office/drawing/2014/main" id="{2FBFCCD1-3EF3-899A-1A00-10A0BDD5DE1D}"/>
              </a:ext>
            </a:extLst>
          </p:cNvPr>
          <p:cNvSpPr txBox="1"/>
          <p:nvPr/>
        </p:nvSpPr>
        <p:spPr>
          <a:xfrm>
            <a:off x="283989" y="1194196"/>
            <a:ext cx="4554583"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The session today</a:t>
            </a:r>
          </a:p>
        </p:txBody>
      </p:sp>
    </p:spTree>
    <p:extLst>
      <p:ext uri="{BB962C8B-B14F-4D97-AF65-F5344CB8AC3E}">
        <p14:creationId xmlns:p14="http://schemas.microsoft.com/office/powerpoint/2010/main" val="252640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03BDB-D71B-B8F3-C702-2F1C7213D06F}"/>
              </a:ext>
            </a:extLst>
          </p:cNvPr>
          <p:cNvSpPr>
            <a:spLocks noGrp="1"/>
          </p:cNvSpPr>
          <p:nvPr>
            <p:ph type="title"/>
          </p:nvPr>
        </p:nvSpPr>
        <p:spPr/>
        <p:txBody>
          <a:bodyPr/>
          <a:lstStyle/>
          <a:p>
            <a:r>
              <a:rPr lang="en-GB" dirty="0"/>
              <a:t>What matters to me?</a:t>
            </a:r>
          </a:p>
        </p:txBody>
      </p:sp>
      <p:pic>
        <p:nvPicPr>
          <p:cNvPr id="4" name="Online Media 3" title="“What Matters to Me” – a new vital sign | Jason Leitch | TEDxGlasgow">
            <a:hlinkClick r:id="" action="ppaction://media"/>
            <a:extLst>
              <a:ext uri="{FF2B5EF4-FFF2-40B4-BE49-F238E27FC236}">
                <a16:creationId xmlns:a16="http://schemas.microsoft.com/office/drawing/2014/main" id="{65FD38AA-FA3E-E360-5276-FD14655261DA}"/>
              </a:ext>
            </a:extLst>
          </p:cNvPr>
          <p:cNvPicPr>
            <a:picLocks noGrp="1" noRot="1" noChangeAspect="1"/>
          </p:cNvPicPr>
          <p:nvPr>
            <p:ph sz="quarter" idx="10"/>
            <a:videoFile r:link="rId1"/>
          </p:nvPr>
        </p:nvPicPr>
        <p:blipFill>
          <a:blip r:embed="rId3"/>
          <a:stretch>
            <a:fillRect/>
          </a:stretch>
        </p:blipFill>
        <p:spPr>
          <a:xfrm>
            <a:off x="508000" y="1920875"/>
            <a:ext cx="8178800" cy="4621213"/>
          </a:xfrm>
          <a:prstGeom prst="rect">
            <a:avLst/>
          </a:prstGeom>
        </p:spPr>
      </p:pic>
    </p:spTree>
    <p:extLst>
      <p:ext uri="{BB962C8B-B14F-4D97-AF65-F5344CB8AC3E}">
        <p14:creationId xmlns:p14="http://schemas.microsoft.com/office/powerpoint/2010/main" val="367498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AAA2E-75A9-63B1-7762-45454CF24B2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4028309-6A34-550F-95CE-8FF4F4AE5C01}"/>
              </a:ext>
            </a:extLst>
          </p:cNvPr>
          <p:cNvSpPr>
            <a:spLocks noGrp="1"/>
          </p:cNvSpPr>
          <p:nvPr>
            <p:ph sz="quarter" idx="10"/>
          </p:nvPr>
        </p:nvSpPr>
        <p:spPr/>
        <p:txBody>
          <a:bodyPr/>
          <a:lstStyle/>
          <a:p>
            <a:endParaRPr lang="en-GB"/>
          </a:p>
        </p:txBody>
      </p:sp>
      <p:pic>
        <p:nvPicPr>
          <p:cNvPr id="4" name="Picture 3">
            <a:extLst>
              <a:ext uri="{FF2B5EF4-FFF2-40B4-BE49-F238E27FC236}">
                <a16:creationId xmlns:a16="http://schemas.microsoft.com/office/drawing/2014/main" id="{BC1AB659-B65B-FE9E-D534-7974B0D3CDCF}"/>
              </a:ext>
            </a:extLst>
          </p:cNvPr>
          <p:cNvPicPr>
            <a:picLocks noChangeAspect="1"/>
          </p:cNvPicPr>
          <p:nvPr/>
        </p:nvPicPr>
        <p:blipFill>
          <a:blip r:embed="rId2"/>
          <a:stretch>
            <a:fillRect/>
          </a:stretch>
        </p:blipFill>
        <p:spPr>
          <a:xfrm>
            <a:off x="0" y="1042154"/>
            <a:ext cx="9116300" cy="4946270"/>
          </a:xfrm>
          <a:prstGeom prst="rect">
            <a:avLst/>
          </a:prstGeom>
        </p:spPr>
      </p:pic>
      <p:sp>
        <p:nvSpPr>
          <p:cNvPr id="6" name="TextBox 5">
            <a:extLst>
              <a:ext uri="{FF2B5EF4-FFF2-40B4-BE49-F238E27FC236}">
                <a16:creationId xmlns:a16="http://schemas.microsoft.com/office/drawing/2014/main" id="{DB5E10FA-2113-6FFB-AE0E-267D8969F768}"/>
              </a:ext>
            </a:extLst>
          </p:cNvPr>
          <p:cNvSpPr txBox="1"/>
          <p:nvPr/>
        </p:nvSpPr>
        <p:spPr>
          <a:xfrm>
            <a:off x="-1280" y="6173004"/>
            <a:ext cx="7648174" cy="523220"/>
          </a:xfrm>
          <a:prstGeom prst="rect">
            <a:avLst/>
          </a:prstGeom>
          <a:noFill/>
        </p:spPr>
        <p:txBody>
          <a:bodyPr wrap="square">
            <a:spAutoFit/>
          </a:bodyPr>
          <a:lstStyle/>
          <a:p>
            <a:r>
              <a:rPr lang="en-GB" sz="1400" dirty="0">
                <a:hlinkClick r:id="rId3"/>
              </a:rPr>
              <a:t>https://www.theguardian.com/lifeandstyle/2022/sep/03/13-year-old-daughter-dead-in-five-weeks-hospital-mistakes</a:t>
            </a:r>
            <a:r>
              <a:rPr lang="en-GB" sz="1400" dirty="0"/>
              <a:t> </a:t>
            </a:r>
          </a:p>
        </p:txBody>
      </p:sp>
      <p:pic>
        <p:nvPicPr>
          <p:cNvPr id="8" name="Picture 7">
            <a:extLst>
              <a:ext uri="{FF2B5EF4-FFF2-40B4-BE49-F238E27FC236}">
                <a16:creationId xmlns:a16="http://schemas.microsoft.com/office/drawing/2014/main" id="{14199AA4-51AF-70DB-8CED-310742F8B74F}"/>
              </a:ext>
            </a:extLst>
          </p:cNvPr>
          <p:cNvPicPr>
            <a:picLocks noChangeAspect="1"/>
          </p:cNvPicPr>
          <p:nvPr/>
        </p:nvPicPr>
        <p:blipFill>
          <a:blip r:embed="rId4"/>
          <a:stretch>
            <a:fillRect/>
          </a:stretch>
        </p:blipFill>
        <p:spPr>
          <a:xfrm>
            <a:off x="8014447" y="5967682"/>
            <a:ext cx="720058" cy="890318"/>
          </a:xfrm>
          <a:prstGeom prst="rect">
            <a:avLst/>
          </a:prstGeom>
        </p:spPr>
      </p:pic>
    </p:spTree>
    <p:extLst>
      <p:ext uri="{BB962C8B-B14F-4D97-AF65-F5344CB8AC3E}">
        <p14:creationId xmlns:p14="http://schemas.microsoft.com/office/powerpoint/2010/main" val="157721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7EF56-E14F-050F-8726-ED33616A45DD}"/>
              </a:ext>
            </a:extLst>
          </p:cNvPr>
          <p:cNvSpPr>
            <a:spLocks noGrp="1"/>
          </p:cNvSpPr>
          <p:nvPr>
            <p:ph type="title"/>
          </p:nvPr>
        </p:nvSpPr>
        <p:spPr>
          <a:xfrm>
            <a:off x="252000" y="190631"/>
            <a:ext cx="8640000" cy="592544"/>
          </a:xfrm>
        </p:spPr>
        <p:txBody>
          <a:bodyPr/>
          <a:lstStyle/>
          <a:p>
            <a:r>
              <a:rPr lang="en-GB" dirty="0"/>
              <a:t>Compassionate Care In Practice </a:t>
            </a:r>
          </a:p>
        </p:txBody>
      </p:sp>
      <p:sp>
        <p:nvSpPr>
          <p:cNvPr id="6" name="Content Placeholder 5">
            <a:extLst>
              <a:ext uri="{FF2B5EF4-FFF2-40B4-BE49-F238E27FC236}">
                <a16:creationId xmlns:a16="http://schemas.microsoft.com/office/drawing/2014/main" id="{084A7E06-8220-B7CF-B8EF-5583B0D6E2D0}"/>
              </a:ext>
            </a:extLst>
          </p:cNvPr>
          <p:cNvSpPr>
            <a:spLocks noGrp="1"/>
          </p:cNvSpPr>
          <p:nvPr>
            <p:ph sz="quarter" idx="10"/>
          </p:nvPr>
        </p:nvSpPr>
        <p:spPr>
          <a:xfrm>
            <a:off x="252000" y="2408442"/>
            <a:ext cx="8627253" cy="3583055"/>
          </a:xfrm>
        </p:spPr>
        <p:txBody>
          <a:bodyPr/>
          <a:lstStyle/>
          <a:p>
            <a:pPr marL="0" indent="0">
              <a:buNone/>
            </a:pPr>
            <a:r>
              <a:rPr lang="en-GB" sz="1800" b="0" i="0" dirty="0">
                <a:solidFill>
                  <a:srgbClr val="000000"/>
                </a:solidFill>
                <a:effectLst/>
                <a:latin typeface="Arial" panose="020B0604020202020204" pitchFamily="34" charset="0"/>
              </a:rPr>
              <a:t>By the end of this unit you wil</a:t>
            </a:r>
            <a:r>
              <a:rPr lang="en-GB" dirty="0">
                <a:solidFill>
                  <a:srgbClr val="000000"/>
                </a:solidFill>
              </a:rPr>
              <a:t>l be able to…..</a:t>
            </a:r>
          </a:p>
          <a:p>
            <a:pPr marL="0" indent="0">
              <a:buNone/>
            </a:pPr>
            <a:endParaRPr lang="en-GB" dirty="0">
              <a:solidFill>
                <a:srgbClr val="000000"/>
              </a:solidFill>
            </a:endParaRPr>
          </a:p>
          <a:p>
            <a:r>
              <a:rPr lang="en-GB" sz="1800" b="0" i="0" dirty="0">
                <a:solidFill>
                  <a:srgbClr val="000000"/>
                </a:solidFill>
                <a:effectLst/>
              </a:rPr>
              <a:t>Respond in practical ways to the holistic needs of people who are supported </a:t>
            </a:r>
            <a:r>
              <a:rPr lang="en-GB" dirty="0">
                <a:solidFill>
                  <a:srgbClr val="000000"/>
                </a:solidFill>
              </a:rPr>
              <a:t>by</a:t>
            </a:r>
            <a:r>
              <a:rPr lang="en-GB" sz="1800" b="0" i="0" dirty="0">
                <a:solidFill>
                  <a:srgbClr val="000000"/>
                </a:solidFill>
                <a:effectLst/>
              </a:rPr>
              <a:t> health and social care services, considering their social, emotional and physical wellbeing.</a:t>
            </a:r>
          </a:p>
          <a:p>
            <a:r>
              <a:rPr lang="en-GB" sz="1800" b="0" i="0" dirty="0">
                <a:solidFill>
                  <a:srgbClr val="000000"/>
                </a:solidFill>
                <a:effectLst/>
              </a:rPr>
              <a:t>Identify how care and support can be tensioned and problematic and lead to unintended consequences.</a:t>
            </a:r>
          </a:p>
          <a:p>
            <a:r>
              <a:rPr lang="en-US" b="0" i="0" dirty="0">
                <a:solidFill>
                  <a:srgbClr val="000000"/>
                </a:solidFill>
                <a:effectLst/>
              </a:rPr>
              <a:t>Reconstruct care plans to incorporate a more nuanced and responsive recognition of the complexities of support.</a:t>
            </a:r>
            <a:endParaRPr lang="en-GB" dirty="0"/>
          </a:p>
        </p:txBody>
      </p:sp>
      <p:sp>
        <p:nvSpPr>
          <p:cNvPr id="3" name="TextBox 2">
            <a:extLst>
              <a:ext uri="{FF2B5EF4-FFF2-40B4-BE49-F238E27FC236}">
                <a16:creationId xmlns:a16="http://schemas.microsoft.com/office/drawing/2014/main" id="{2FBFCCD1-3EF3-899A-1A00-10A0BDD5DE1D}"/>
              </a:ext>
            </a:extLst>
          </p:cNvPr>
          <p:cNvSpPr txBox="1"/>
          <p:nvPr/>
        </p:nvSpPr>
        <p:spPr>
          <a:xfrm>
            <a:off x="252000" y="1167302"/>
            <a:ext cx="4554583" cy="923330"/>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Assignment Guidance</a:t>
            </a:r>
          </a:p>
          <a:p>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 for the Unit</a:t>
            </a:r>
          </a:p>
        </p:txBody>
      </p:sp>
    </p:spTree>
    <p:extLst>
      <p:ext uri="{BB962C8B-B14F-4D97-AF65-F5344CB8AC3E}">
        <p14:creationId xmlns:p14="http://schemas.microsoft.com/office/powerpoint/2010/main" val="1314964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8769-627F-7743-640C-F37C21E66C71}"/>
              </a:ext>
            </a:extLst>
          </p:cNvPr>
          <p:cNvSpPr>
            <a:spLocks noGrp="1"/>
          </p:cNvSpPr>
          <p:nvPr>
            <p:ph type="title"/>
          </p:nvPr>
        </p:nvSpPr>
        <p:spPr>
          <a:xfrm>
            <a:off x="252000" y="173214"/>
            <a:ext cx="8640000" cy="592544"/>
          </a:xfrm>
        </p:spPr>
        <p:txBody>
          <a:bodyPr/>
          <a:lstStyle/>
          <a:p>
            <a:r>
              <a:rPr lang="en-GB" dirty="0"/>
              <a:t>Unit Assessment</a:t>
            </a:r>
          </a:p>
        </p:txBody>
      </p:sp>
      <p:sp>
        <p:nvSpPr>
          <p:cNvPr id="3" name="Content Placeholder 2">
            <a:extLst>
              <a:ext uri="{FF2B5EF4-FFF2-40B4-BE49-F238E27FC236}">
                <a16:creationId xmlns:a16="http://schemas.microsoft.com/office/drawing/2014/main" id="{2905193E-86CA-4B8D-0C3E-258932EF73E5}"/>
              </a:ext>
            </a:extLst>
          </p:cNvPr>
          <p:cNvSpPr>
            <a:spLocks noGrp="1"/>
          </p:cNvSpPr>
          <p:nvPr>
            <p:ph sz="quarter" idx="10"/>
          </p:nvPr>
        </p:nvSpPr>
        <p:spPr>
          <a:xfrm>
            <a:off x="264747" y="1118325"/>
            <a:ext cx="8627253" cy="4621349"/>
          </a:xfrm>
        </p:spPr>
        <p:txBody>
          <a:bodyPr/>
          <a:lstStyle/>
          <a:p>
            <a:pPr algn="l"/>
            <a:endParaRPr lang="en-GB" sz="1100" b="0" i="0" dirty="0">
              <a:solidFill>
                <a:srgbClr val="000000"/>
              </a:solidFill>
              <a:effectLst/>
              <a:latin typeface="source-sans-3"/>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Calibri" panose="020F0502020204030204" pitchFamily="34" charset="0"/>
                <a:ea typeface="Calibri" panose="020F0502020204030204" pitchFamily="34" charset="0"/>
                <a:cs typeface="Times New Roman" panose="02020603050405020304" pitchFamily="18" charset="0"/>
              </a:rPr>
              <a:t>Create a fictional pen-portrait of a </a:t>
            </a:r>
            <a:r>
              <a:rPr lang="en-GB" dirty="0">
                <a:latin typeface="Calibri" panose="020F0502020204030204" pitchFamily="34" charset="0"/>
                <a:ea typeface="Calibri" panose="020F0502020204030204" pitchFamily="34" charset="0"/>
                <a:cs typeface="Times New Roman" panose="02020603050405020304" pitchFamily="18" charset="0"/>
              </a:rPr>
              <a:t>person supported by health and/or social care services.</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Use the pen portrait to demonstrate the complexities and dynamics surrounding ‘care’ and ‘support’.</a:t>
            </a:r>
          </a:p>
          <a:p>
            <a:r>
              <a:rPr lang="en-GB" dirty="0">
                <a:latin typeface="Calibri" panose="020F0502020204030204" pitchFamily="34" charset="0"/>
                <a:ea typeface="Calibri" panose="020F0502020204030204" pitchFamily="34" charset="0"/>
                <a:cs typeface="Times New Roman" panose="02020603050405020304" pitchFamily="18" charset="0"/>
              </a:rPr>
              <a:t>You can be creative with your assessment, for example, you could submit your assessment as a word document or a </a:t>
            </a:r>
            <a:r>
              <a:rPr lang="en-GB" dirty="0" err="1">
                <a:latin typeface="Calibri" panose="020F0502020204030204" pitchFamily="34" charset="0"/>
                <a:ea typeface="Calibri" panose="020F0502020204030204" pitchFamily="34" charset="0"/>
                <a:cs typeface="Times New Roman" panose="02020603050405020304" pitchFamily="18" charset="0"/>
              </a:rPr>
              <a:t>powerpoint</a:t>
            </a:r>
            <a:r>
              <a:rPr lang="en-GB" dirty="0">
                <a:latin typeface="Calibri" panose="020F0502020204030204" pitchFamily="34" charset="0"/>
                <a:ea typeface="Calibri" panose="020F0502020204030204" pitchFamily="34" charset="0"/>
                <a:cs typeface="Times New Roman" panose="02020603050405020304" pitchFamily="18" charset="0"/>
              </a:rPr>
              <a:t> presentation.</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You can </a:t>
            </a:r>
            <a:r>
              <a:rPr lang="en-GB" dirty="0">
                <a:latin typeface="Calibri" panose="020F0502020204030204" pitchFamily="34" charset="0"/>
                <a:ea typeface="Calibri" panose="020F0502020204030204" pitchFamily="34" charset="0"/>
                <a:cs typeface="Times New Roman" panose="02020603050405020304" pitchFamily="18" charset="0"/>
              </a:rPr>
              <a:t>include images in your submission.</a:t>
            </a:r>
          </a:p>
          <a:p>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099657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8769-627F-7743-640C-F37C21E66C71}"/>
              </a:ext>
            </a:extLst>
          </p:cNvPr>
          <p:cNvSpPr>
            <a:spLocks noGrp="1"/>
          </p:cNvSpPr>
          <p:nvPr>
            <p:ph type="title"/>
          </p:nvPr>
        </p:nvSpPr>
        <p:spPr>
          <a:xfrm>
            <a:off x="252000" y="173214"/>
            <a:ext cx="8640000" cy="592544"/>
          </a:xfrm>
        </p:spPr>
        <p:txBody>
          <a:bodyPr/>
          <a:lstStyle/>
          <a:p>
            <a:r>
              <a:rPr lang="en-GB" dirty="0"/>
              <a:t>Unit Assessment</a:t>
            </a:r>
          </a:p>
        </p:txBody>
      </p:sp>
      <p:sp>
        <p:nvSpPr>
          <p:cNvPr id="3" name="Content Placeholder 2">
            <a:extLst>
              <a:ext uri="{FF2B5EF4-FFF2-40B4-BE49-F238E27FC236}">
                <a16:creationId xmlns:a16="http://schemas.microsoft.com/office/drawing/2014/main" id="{2905193E-86CA-4B8D-0C3E-258932EF73E5}"/>
              </a:ext>
            </a:extLst>
          </p:cNvPr>
          <p:cNvSpPr>
            <a:spLocks noGrp="1"/>
          </p:cNvSpPr>
          <p:nvPr>
            <p:ph sz="quarter" idx="10"/>
          </p:nvPr>
        </p:nvSpPr>
        <p:spPr>
          <a:xfrm>
            <a:off x="264747" y="1118325"/>
            <a:ext cx="8627253" cy="4621349"/>
          </a:xfrm>
        </p:spPr>
        <p:txBody>
          <a:bodyPr/>
          <a:lstStyle/>
          <a:p>
            <a:r>
              <a:rPr lang="en-GB" dirty="0">
                <a:solidFill>
                  <a:srgbClr val="000000"/>
                </a:solidFill>
                <a:latin typeface="+mn-lt"/>
              </a:rPr>
              <a:t>You can be creative with your submission and submit in a variety of formats, for example</a:t>
            </a:r>
          </a:p>
          <a:p>
            <a:r>
              <a:rPr lang="en-GB" dirty="0">
                <a:solidFill>
                  <a:srgbClr val="000000"/>
                </a:solidFill>
                <a:latin typeface="+mn-lt"/>
              </a:rPr>
              <a:t>A written assignment in the form of a word document</a:t>
            </a:r>
          </a:p>
          <a:p>
            <a:r>
              <a:rPr lang="en-GB" dirty="0">
                <a:solidFill>
                  <a:srgbClr val="000000"/>
                </a:solidFill>
                <a:latin typeface="+mn-lt"/>
                <a:ea typeface="Calibri" panose="020F0502020204030204" pitchFamily="34" charset="0"/>
                <a:cs typeface="Times New Roman" panose="02020603050405020304" pitchFamily="18" charset="0"/>
              </a:rPr>
              <a:t>A PowerPoint presentation (with or without recorded commentary)</a:t>
            </a:r>
          </a:p>
          <a:p>
            <a:r>
              <a:rPr lang="en-GB" dirty="0">
                <a:solidFill>
                  <a:srgbClr val="000000"/>
                </a:solidFill>
                <a:latin typeface="+mn-lt"/>
                <a:ea typeface="Calibri" panose="020F0502020204030204" pitchFamily="34" charset="0"/>
                <a:cs typeface="Times New Roman" panose="02020603050405020304" pitchFamily="18" charset="0"/>
              </a:rPr>
              <a:t>A digital video recording of yourself presenting</a:t>
            </a:r>
          </a:p>
          <a:p>
            <a:r>
              <a:rPr lang="en-GB" dirty="0">
                <a:solidFill>
                  <a:srgbClr val="000000"/>
                </a:solidFill>
                <a:latin typeface="+mn-lt"/>
                <a:ea typeface="Calibri" panose="020F0502020204030204" pitchFamily="34" charset="0"/>
                <a:cs typeface="Times New Roman" panose="02020603050405020304" pitchFamily="18" charset="0"/>
              </a:rPr>
              <a:t>A submission in the form of a blog</a:t>
            </a: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b="1" dirty="0">
                <a:latin typeface="+mn-lt"/>
              </a:rPr>
              <a:t>Unit assessment deadline: Tuesday 27</a:t>
            </a:r>
            <a:r>
              <a:rPr lang="en-GB" b="1" baseline="30000" dirty="0">
                <a:latin typeface="+mn-lt"/>
              </a:rPr>
              <a:t>th</a:t>
            </a:r>
            <a:r>
              <a:rPr lang="en-GB" b="1" dirty="0">
                <a:latin typeface="+mn-lt"/>
              </a:rPr>
              <a:t> June 2023</a:t>
            </a:r>
          </a:p>
          <a:p>
            <a:pPr marL="0" indent="0">
              <a:buNone/>
            </a:pPr>
            <a:r>
              <a:rPr lang="en-GB" dirty="0">
                <a:latin typeface="+mn-lt"/>
              </a:rPr>
              <a:t>Submission is via Moodle – here is a link to the submission area though it may not show as available until closer to the submission date</a:t>
            </a:r>
          </a:p>
          <a:p>
            <a:pPr marL="0" indent="0">
              <a:buNone/>
            </a:pPr>
            <a:endParaRPr lang="en-GB" b="1" dirty="0">
              <a:latin typeface="+mn-lt"/>
            </a:endParaRPr>
          </a:p>
          <a:p>
            <a:pPr marL="0" indent="0">
              <a:buNone/>
            </a:pPr>
            <a:r>
              <a:rPr lang="en-GB" dirty="0">
                <a:latin typeface="+mn-lt"/>
                <a:hlinkClick r:id="rId2"/>
              </a:rPr>
              <a:t>1CWK100 - 1 Coursework 100% (494Z0011_2223_S) (mmu.ac.uk)</a:t>
            </a:r>
            <a:endParaRPr lang="en-GB" b="1" dirty="0">
              <a:latin typeface="+mn-lt"/>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659773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8769-627F-7743-640C-F37C21E66C71}"/>
              </a:ext>
            </a:extLst>
          </p:cNvPr>
          <p:cNvSpPr>
            <a:spLocks noGrp="1"/>
          </p:cNvSpPr>
          <p:nvPr>
            <p:ph type="title"/>
          </p:nvPr>
        </p:nvSpPr>
        <p:spPr>
          <a:xfrm>
            <a:off x="252000" y="173214"/>
            <a:ext cx="8640000" cy="592544"/>
          </a:xfrm>
        </p:spPr>
        <p:txBody>
          <a:bodyPr/>
          <a:lstStyle/>
          <a:p>
            <a:r>
              <a:rPr lang="en-GB" dirty="0"/>
              <a:t>Unit Assessment</a:t>
            </a:r>
          </a:p>
        </p:txBody>
      </p:sp>
      <p:sp>
        <p:nvSpPr>
          <p:cNvPr id="3" name="Content Placeholder 2">
            <a:extLst>
              <a:ext uri="{FF2B5EF4-FFF2-40B4-BE49-F238E27FC236}">
                <a16:creationId xmlns:a16="http://schemas.microsoft.com/office/drawing/2014/main" id="{2905193E-86CA-4B8D-0C3E-258932EF73E5}"/>
              </a:ext>
            </a:extLst>
          </p:cNvPr>
          <p:cNvSpPr>
            <a:spLocks noGrp="1"/>
          </p:cNvSpPr>
          <p:nvPr>
            <p:ph sz="quarter" idx="10"/>
          </p:nvPr>
        </p:nvSpPr>
        <p:spPr>
          <a:xfrm>
            <a:off x="264747" y="1118325"/>
            <a:ext cx="8627253" cy="4621349"/>
          </a:xfrm>
        </p:spPr>
        <p:txBody>
          <a:bodyPr/>
          <a:lstStyle/>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dirty="0">
                <a:latin typeface="Calibri" panose="020F0502020204030204" pitchFamily="34" charset="0"/>
                <a:ea typeface="Calibri" panose="020F0502020204030204" pitchFamily="34" charset="0"/>
                <a:cs typeface="Times New Roman" panose="02020603050405020304" pitchFamily="18" charset="0"/>
              </a:rPr>
              <a:t>Outline the unique characteristics of the person and describe the needs which mean they access support from health and/or social care services.</a:t>
            </a:r>
          </a:p>
          <a:p>
            <a:r>
              <a:rPr lang="en-GB" dirty="0">
                <a:latin typeface="Calibri" panose="020F0502020204030204" pitchFamily="34" charset="0"/>
                <a:ea typeface="Calibri" panose="020F0502020204030204" pitchFamily="34" charset="0"/>
                <a:cs typeface="Times New Roman" panose="02020603050405020304" pitchFamily="18" charset="0"/>
              </a:rPr>
              <a:t>Think about what care and support services might be available to support them.</a:t>
            </a:r>
          </a:p>
          <a:p>
            <a:r>
              <a:rPr lang="en-GB" dirty="0">
                <a:latin typeface="Calibri" panose="020F0502020204030204" pitchFamily="34" charset="0"/>
                <a:ea typeface="Calibri" panose="020F0502020204030204" pitchFamily="34" charset="0"/>
                <a:cs typeface="Times New Roman" panose="02020603050405020304" pitchFamily="18" charset="0"/>
              </a:rPr>
              <a:t>What would good care and support look like for this person?</a:t>
            </a:r>
          </a:p>
          <a:p>
            <a:r>
              <a:rPr lang="en-GB" dirty="0">
                <a:latin typeface="Calibri" panose="020F0502020204030204" pitchFamily="34" charset="0"/>
                <a:ea typeface="Calibri" panose="020F0502020204030204" pitchFamily="34" charset="0"/>
                <a:cs typeface="Times New Roman" panose="02020603050405020304" pitchFamily="18" charset="0"/>
              </a:rPr>
              <a:t>How can services ensure they have considered the social, emotional and physical wellbeing of the person?</a:t>
            </a:r>
          </a:p>
          <a:p>
            <a:r>
              <a:rPr lang="en-GB" sz="1800" b="0" i="0" dirty="0">
                <a:solidFill>
                  <a:srgbClr val="000000"/>
                </a:solidFill>
                <a:effectLst/>
                <a:latin typeface="Calibri" panose="020F0502020204030204" pitchFamily="34" charset="0"/>
                <a:cs typeface="Times New Roman" panose="02020603050405020304" pitchFamily="18" charset="0"/>
              </a:rPr>
              <a:t>What might some of the </a:t>
            </a:r>
            <a:r>
              <a:rPr lang="en-GB" dirty="0">
                <a:solidFill>
                  <a:srgbClr val="000000"/>
                </a:solidFill>
                <a:latin typeface="Calibri" panose="020F0502020204030204" pitchFamily="34" charset="0"/>
                <a:cs typeface="Times New Roman" panose="02020603050405020304" pitchFamily="18" charset="0"/>
              </a:rPr>
              <a:t>challenges be for professionals who might be working with this person?</a:t>
            </a:r>
          </a:p>
          <a:p>
            <a:r>
              <a:rPr lang="en-GB" dirty="0">
                <a:solidFill>
                  <a:srgbClr val="000000"/>
                </a:solidFill>
                <a:latin typeface="Calibri" panose="020F0502020204030204" pitchFamily="34" charset="0"/>
                <a:cs typeface="Times New Roman" panose="02020603050405020304" pitchFamily="18" charset="0"/>
              </a:rPr>
              <a:t>Think about what might need to be taken into account to ensure the care and support provided to this person takes into account their unique needs alongside their background and expressed wishes. </a:t>
            </a:r>
            <a:endParaRPr lang="en-GB" sz="1800" b="0" i="0" dirty="0">
              <a:solidFill>
                <a:srgbClr val="000000"/>
              </a:solidFill>
              <a:effectLst/>
            </a:endParaRPr>
          </a:p>
          <a:p>
            <a:pPr marL="0" indent="0">
              <a:buNone/>
            </a:pPr>
            <a:endParaRPr lang="en-GB" dirty="0">
              <a:latin typeface="Calibri" panose="020F0502020204030204" pitchFamily="34" charset="0"/>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4647116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124aba54-4e36-4744-bc0d-6d77fc008a50"/>
</p:tagLst>
</file>

<file path=ppt/theme/theme1.xml><?xml version="1.0" encoding="utf-8"?>
<a:theme xmlns:a="http://schemas.openxmlformats.org/drawingml/2006/main" name="University Slide - Top Logo">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niversity Slides - Bottom Log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CA7E5AC19D0B4F8D7DAD1D0C2EB635" ma:contentTypeVersion="7" ma:contentTypeDescription="Create a new document." ma:contentTypeScope="" ma:versionID="a46bdfb8ec5006c8ed985253b1c4c915">
  <xsd:schema xmlns:xsd="http://www.w3.org/2001/XMLSchema" xmlns:xs="http://www.w3.org/2001/XMLSchema" xmlns:p="http://schemas.microsoft.com/office/2006/metadata/properties" xmlns:ns2="6843567d-e618-4096-9590-89478e271c39" xmlns:ns3="848800ee-c747-44e1-b355-5dfd4523faee" targetNamespace="http://schemas.microsoft.com/office/2006/metadata/properties" ma:root="true" ma:fieldsID="4f277008c3b21c2a490795dfe833de5a" ns2:_="" ns3:_="">
    <xsd:import namespace="6843567d-e618-4096-9590-89478e271c39"/>
    <xsd:import namespace="848800ee-c747-44e1-b355-5dfd4523fa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43567d-e618-4096-9590-89478e271c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48800ee-c747-44e1-b355-5dfd4523fa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848800ee-c747-44e1-b355-5dfd4523faee">
      <UserInfo>
        <DisplayName>Mark Peace</DisplayName>
        <AccountId>7</AccountId>
        <AccountType/>
      </UserInfo>
    </SharedWithUsers>
  </documentManagement>
</p:properties>
</file>

<file path=customXml/itemProps1.xml><?xml version="1.0" encoding="utf-8"?>
<ds:datastoreItem xmlns:ds="http://schemas.openxmlformats.org/officeDocument/2006/customXml" ds:itemID="{FC197CBE-896D-4B94-9710-5A2818C6B494}">
  <ds:schemaRefs>
    <ds:schemaRef ds:uri="http://schemas.microsoft.com/sharepoint/v3/contenttype/forms"/>
  </ds:schemaRefs>
</ds:datastoreItem>
</file>

<file path=customXml/itemProps2.xml><?xml version="1.0" encoding="utf-8"?>
<ds:datastoreItem xmlns:ds="http://schemas.openxmlformats.org/officeDocument/2006/customXml" ds:itemID="{A1B535AA-6698-4D74-BF97-55BD2287CC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43567d-e618-4096-9590-89478e271c39"/>
    <ds:schemaRef ds:uri="848800ee-c747-44e1-b355-5dfd4523fa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3B8B74-CFDB-4517-B8EF-63A7224A9EEF}">
  <ds:schemaRefs>
    <ds:schemaRef ds:uri="http://schemas.microsoft.com/office/2006/metadata/properties"/>
    <ds:schemaRef ds:uri="http://schemas.microsoft.com/office/infopath/2007/PartnerControls"/>
    <ds:schemaRef ds:uri="848800ee-c747-44e1-b355-5dfd4523faee"/>
  </ds:schemaRefs>
</ds:datastoreItem>
</file>

<file path=docProps/app.xml><?xml version="1.0" encoding="utf-8"?>
<Properties xmlns="http://schemas.openxmlformats.org/officeDocument/2006/extended-properties" xmlns:vt="http://schemas.openxmlformats.org/officeDocument/2006/docPropsVTypes">
  <Template>Office Theme</Template>
  <TotalTime>7272</TotalTime>
  <Words>876</Words>
  <Application>Microsoft Office PowerPoint</Application>
  <PresentationFormat>On-screen Show (4:3)</PresentationFormat>
  <Paragraphs>113</Paragraphs>
  <Slides>15</Slides>
  <Notes>5</Notes>
  <HiddenSlides>0</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Serifa</vt:lpstr>
      <vt:lpstr>source-sans-3</vt:lpstr>
      <vt:lpstr>University Slide - Top Logo</vt:lpstr>
      <vt:lpstr>University Slides - Bottom Logo</vt:lpstr>
      <vt:lpstr>Welcome to the Rise Compassionate Care Short Course   Briony Spedding b.spedding@mmu.ac.uk</vt:lpstr>
      <vt:lpstr>Week 4 Workshop</vt:lpstr>
      <vt:lpstr>Compassionate Care In Practice </vt:lpstr>
      <vt:lpstr>What matters to me?</vt:lpstr>
      <vt:lpstr>PowerPoint Presentation</vt:lpstr>
      <vt:lpstr>Compassionate Care In Practice </vt:lpstr>
      <vt:lpstr>Unit Assessment</vt:lpstr>
      <vt:lpstr>Unit Assessment</vt:lpstr>
      <vt:lpstr>Unit Assessment</vt:lpstr>
      <vt:lpstr>Unit Assessment</vt:lpstr>
      <vt:lpstr>Compassionate Care </vt:lpstr>
      <vt:lpstr>Compassionate Care </vt:lpstr>
      <vt:lpstr>Compassionate Care </vt:lpstr>
      <vt:lpstr>Compassionate Care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 Sutherst</dc:creator>
  <cp:lastModifiedBy>Briony Spedding</cp:lastModifiedBy>
  <cp:revision>36</cp:revision>
  <dcterms:created xsi:type="dcterms:W3CDTF">2021-01-21T15:10:37Z</dcterms:created>
  <dcterms:modified xsi:type="dcterms:W3CDTF">2023-06-13T16:04:54Z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0x010100C2CA7E5AC19D0B4F8D7DAD1D0C2EB635</vt:lpwstr>
  </property>
</Properties>
</file>