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9" r:id="rId1"/>
  </p:sldMasterIdLst>
  <p:notesMasterIdLst>
    <p:notesMasterId r:id="rId35"/>
  </p:notesMasterIdLst>
  <p:sldIdLst>
    <p:sldId id="256" r:id="rId2"/>
    <p:sldId id="257" r:id="rId3"/>
    <p:sldId id="258" r:id="rId4"/>
    <p:sldId id="259" r:id="rId5"/>
    <p:sldId id="260" r:id="rId6"/>
    <p:sldId id="261" r:id="rId7"/>
    <p:sldId id="263" r:id="rId8"/>
    <p:sldId id="274" r:id="rId9"/>
    <p:sldId id="272" r:id="rId10"/>
    <p:sldId id="275" r:id="rId11"/>
    <p:sldId id="276" r:id="rId12"/>
    <p:sldId id="277" r:id="rId13"/>
    <p:sldId id="278" r:id="rId14"/>
    <p:sldId id="279" r:id="rId15"/>
    <p:sldId id="280" r:id="rId16"/>
    <p:sldId id="281" r:id="rId17"/>
    <p:sldId id="282" r:id="rId18"/>
    <p:sldId id="285" r:id="rId19"/>
    <p:sldId id="286" r:id="rId20"/>
    <p:sldId id="287" r:id="rId21"/>
    <p:sldId id="262" r:id="rId22"/>
    <p:sldId id="290" r:id="rId23"/>
    <p:sldId id="291" r:id="rId24"/>
    <p:sldId id="264" r:id="rId25"/>
    <p:sldId id="265" r:id="rId26"/>
    <p:sldId id="271" r:id="rId27"/>
    <p:sldId id="319" r:id="rId28"/>
    <p:sldId id="292" r:id="rId29"/>
    <p:sldId id="294" r:id="rId30"/>
    <p:sldId id="317" r:id="rId31"/>
    <p:sldId id="318" r:id="rId32"/>
    <p:sldId id="273" r:id="rId33"/>
    <p:sldId id="293" r:id="rId34"/>
  </p:sldIdLst>
  <p:sldSz cx="12192000" cy="6858000"/>
  <p:notesSz cx="6858000" cy="9144000"/>
  <p:custDataLst>
    <p:tags r:id="rId3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91" d="100"/>
          <a:sy n="91" d="100"/>
        </p:scale>
        <p:origin x="723" y="6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0D07E0-808B-469E-BC03-738FE9BB227A}" type="datetimeFigureOut">
              <a:rPr lang="en-GB" smtClean="0"/>
              <a:t>30/05/2023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EA19EF-283D-4A69-AC7A-8B436E74970D}" type="slidenum">
              <a:rPr lang="en-GB" smtClean="0"/>
              <a:t>‹#›</a:t>
            </a:fld>
            <a:endParaRPr lang="en-GB"/>
          </a:p>
        </p:txBody>
      </p:sp>
    </p:spTree>
    <p:extLst>
      <p:ext uri="{BB962C8B-B14F-4D97-AF65-F5344CB8AC3E}">
        <p14:creationId xmlns:p14="http://schemas.microsoft.com/office/powerpoint/2010/main" val="19826385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discourse around mental health is improving, HOWEVER, I still think the mainstream discourse is quite sanitised and it still doesn’t really include the most vulnerable and most unwell.</a:t>
            </a:r>
          </a:p>
          <a:p>
            <a:r>
              <a:rPr lang="en-GB" dirty="0"/>
              <a:t>While initiatives like MH Awareness Week are important, they focus on (what I think) are quite superficial issues. For example, on the current page for MH Awareness Week 2022 the main thing is </a:t>
            </a:r>
            <a:r>
              <a:rPr lang="en-GB" dirty="0" err="1"/>
              <a:t>lonlieness</a:t>
            </a:r>
            <a:r>
              <a:rPr lang="en-GB" dirty="0"/>
              <a:t>. Obviously a very important thing to tackle, but it’s not a psychiatric disorder. Likewise, look at this fundraiser idea</a:t>
            </a:r>
          </a:p>
        </p:txBody>
      </p:sp>
      <p:sp>
        <p:nvSpPr>
          <p:cNvPr id="4" name="Slide Number Placeholder 3"/>
          <p:cNvSpPr>
            <a:spLocks noGrp="1"/>
          </p:cNvSpPr>
          <p:nvPr>
            <p:ph type="sldNum" sz="quarter" idx="5"/>
          </p:nvPr>
        </p:nvSpPr>
        <p:spPr/>
        <p:txBody>
          <a:bodyPr/>
          <a:lstStyle/>
          <a:p>
            <a:fld id="{D0824450-39B8-4A76-84AB-A22369F7A559}" type="slidenum">
              <a:rPr lang="en-GB" smtClean="0"/>
              <a:t>21</a:t>
            </a:fld>
            <a:endParaRPr lang="en-GB"/>
          </a:p>
        </p:txBody>
      </p:sp>
    </p:spTree>
    <p:extLst>
      <p:ext uri="{BB962C8B-B14F-4D97-AF65-F5344CB8AC3E}">
        <p14:creationId xmlns:p14="http://schemas.microsoft.com/office/powerpoint/2010/main" val="40341887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When you’ve worked in secondary MH for as long as I have you realise that many of our patients simply do not have access to these things</a:t>
            </a:r>
          </a:p>
          <a:p>
            <a:pPr marL="171450" indent="-171450">
              <a:buFont typeface="Arial" panose="020B0604020202020204" pitchFamily="34" charset="0"/>
              <a:buChar char="•"/>
            </a:pPr>
            <a:r>
              <a:rPr lang="en-GB" dirty="0"/>
              <a:t>They are the most marginalised, socially excluded people in society. For many of them, friendships are hard to come by, never mind book clubs or jobs.</a:t>
            </a:r>
          </a:p>
          <a:p>
            <a:pPr marL="171450" indent="-171450">
              <a:buFont typeface="Arial" panose="020B0604020202020204" pitchFamily="34" charset="0"/>
              <a:buChar char="•"/>
            </a:pPr>
            <a:r>
              <a:rPr lang="en-GB" dirty="0"/>
              <a:t>It’s all a very sanitised, middle class  orientated scheme.</a:t>
            </a:r>
          </a:p>
          <a:p>
            <a:pPr marL="171450" indent="-171450">
              <a:buFont typeface="Arial" panose="020B0604020202020204" pitchFamily="34" charset="0"/>
              <a:buChar char="•"/>
            </a:pPr>
            <a:r>
              <a:rPr lang="en-GB" dirty="0"/>
              <a:t>There’s not a single mention of depression, anxiety, schizophrenia etc.</a:t>
            </a:r>
          </a:p>
          <a:p>
            <a:pPr marL="171450" indent="-171450">
              <a:buFont typeface="Arial" panose="020B0604020202020204" pitchFamily="34" charset="0"/>
              <a:buChar char="•"/>
            </a:pPr>
            <a:r>
              <a:rPr lang="en-GB" dirty="0"/>
              <a:t>I don’t have a problem with these initiatives, but I just think there’s such a mismatch between MH and Psychiatric Disorder</a:t>
            </a:r>
          </a:p>
          <a:p>
            <a:pPr marL="171450" indent="-171450">
              <a:buFont typeface="Arial" panose="020B0604020202020204" pitchFamily="34" charset="0"/>
              <a:buChar char="•"/>
            </a:pPr>
            <a:r>
              <a:rPr lang="en-GB" dirty="0"/>
              <a:t>My partner’s employer put on a MH day at work which involved eating overnight oats.</a:t>
            </a:r>
          </a:p>
          <a:p>
            <a:pPr marL="171450" indent="-171450">
              <a:buFont typeface="Arial" panose="020B0604020202020204" pitchFamily="34" charset="0"/>
              <a:buChar char="•"/>
            </a:pPr>
            <a:r>
              <a:rPr lang="en-GB" dirty="0"/>
              <a:t>And maybe I am sensitive to this because of the comments I’ve had about my role and career over the years</a:t>
            </a:r>
          </a:p>
          <a:p>
            <a:pPr marL="171450" indent="-171450">
              <a:buFont typeface="Arial" panose="020B0604020202020204" pitchFamily="34" charset="0"/>
              <a:buChar char="•"/>
            </a:pPr>
            <a:r>
              <a:rPr lang="en-GB" dirty="0"/>
              <a:t>Even as an AP I would get comments from nurses on medical wards saying ‘oh you guys just have cups of tea and chat’ – right after I’ve come along analysed some blood results, prescribed medication etc.</a:t>
            </a:r>
          </a:p>
          <a:p>
            <a:pPr marL="171450" indent="-171450">
              <a:buFont typeface="Arial" panose="020B0604020202020204" pitchFamily="34" charset="0"/>
              <a:buChar char="•"/>
            </a:pPr>
            <a:r>
              <a:rPr lang="en-GB" dirty="0"/>
              <a:t>Hopefully this session will dispel some myths about mental illness and the profession.</a:t>
            </a:r>
          </a:p>
        </p:txBody>
      </p:sp>
      <p:sp>
        <p:nvSpPr>
          <p:cNvPr id="4" name="Slide Number Placeholder 3"/>
          <p:cNvSpPr>
            <a:spLocks noGrp="1"/>
          </p:cNvSpPr>
          <p:nvPr>
            <p:ph type="sldNum" sz="quarter" idx="5"/>
          </p:nvPr>
        </p:nvSpPr>
        <p:spPr/>
        <p:txBody>
          <a:bodyPr/>
          <a:lstStyle/>
          <a:p>
            <a:fld id="{D0824450-39B8-4A76-84AB-A22369F7A559}" type="slidenum">
              <a:rPr lang="en-GB" smtClean="0"/>
              <a:t>23</a:t>
            </a:fld>
            <a:endParaRPr lang="en-GB"/>
          </a:p>
        </p:txBody>
      </p:sp>
    </p:spTree>
    <p:extLst>
      <p:ext uri="{BB962C8B-B14F-4D97-AF65-F5344CB8AC3E}">
        <p14:creationId xmlns:p14="http://schemas.microsoft.com/office/powerpoint/2010/main" val="35859721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SMI much less common than the 1 in 4 stat, but has a significant lifelong burden for the individual and healthcare services.</a:t>
            </a:r>
          </a:p>
        </p:txBody>
      </p:sp>
      <p:sp>
        <p:nvSpPr>
          <p:cNvPr id="4" name="Slide Number Placeholder 3"/>
          <p:cNvSpPr>
            <a:spLocks noGrp="1"/>
          </p:cNvSpPr>
          <p:nvPr>
            <p:ph type="sldNum" sz="quarter" idx="5"/>
          </p:nvPr>
        </p:nvSpPr>
        <p:spPr/>
        <p:txBody>
          <a:bodyPr/>
          <a:lstStyle/>
          <a:p>
            <a:fld id="{D0824450-39B8-4A76-84AB-A22369F7A559}" type="slidenum">
              <a:rPr lang="en-GB" smtClean="0"/>
              <a:t>28</a:t>
            </a:fld>
            <a:endParaRPr lang="en-GB"/>
          </a:p>
        </p:txBody>
      </p:sp>
    </p:spTree>
    <p:extLst>
      <p:ext uri="{BB962C8B-B14F-4D97-AF65-F5344CB8AC3E}">
        <p14:creationId xmlns:p14="http://schemas.microsoft.com/office/powerpoint/2010/main" val="18783916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9B0F7D69-D93C-4C38-A23D-76E000D691CD}"/>
              </a:ext>
            </a:extLst>
          </p:cNvPr>
          <p:cNvSpPr/>
          <p:nvPr/>
        </p:nvSpPr>
        <p:spPr>
          <a:xfrm>
            <a:off x="0" y="0"/>
            <a:ext cx="3496422" cy="6858000"/>
          </a:xfrm>
          <a:custGeom>
            <a:avLst/>
            <a:gdLst>
              <a:gd name="connsiteX0" fmla="*/ 0 w 3496422"/>
              <a:gd name="connsiteY0" fmla="*/ 0 h 6858000"/>
              <a:gd name="connsiteX1" fmla="*/ 1873399 w 3496422"/>
              <a:gd name="connsiteY1" fmla="*/ 0 h 6858000"/>
              <a:gd name="connsiteX2" fmla="*/ 1895523 w 3496422"/>
              <a:gd name="connsiteY2" fmla="*/ 14997 h 6858000"/>
              <a:gd name="connsiteX3" fmla="*/ 3496422 w 3496422"/>
              <a:gd name="connsiteY3" fmla="*/ 3621656 h 6858000"/>
              <a:gd name="connsiteX4" fmla="*/ 1622072 w 3496422"/>
              <a:gd name="connsiteY4" fmla="*/ 6374814 h 6858000"/>
              <a:gd name="connsiteX5" fmla="*/ 1105424 w 3496422"/>
              <a:gd name="connsiteY5" fmla="*/ 6780599 h 6858000"/>
              <a:gd name="connsiteX6" fmla="*/ 993668 w 3496422"/>
              <a:gd name="connsiteY6" fmla="*/ 6858000 h 6858000"/>
              <a:gd name="connsiteX7" fmla="*/ 0 w 349642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96422" h="6858000">
                <a:moveTo>
                  <a:pt x="0" y="0"/>
                </a:moveTo>
                <a:lnTo>
                  <a:pt x="1873399" y="0"/>
                </a:lnTo>
                <a:lnTo>
                  <a:pt x="1895523" y="14997"/>
                </a:lnTo>
                <a:cubicBezTo>
                  <a:pt x="2922686" y="754641"/>
                  <a:pt x="3496422" y="2093192"/>
                  <a:pt x="3496422" y="3621656"/>
                </a:cubicBezTo>
                <a:cubicBezTo>
                  <a:pt x="3496422" y="4969131"/>
                  <a:pt x="2567697" y="5602839"/>
                  <a:pt x="1622072" y="6374814"/>
                </a:cubicBezTo>
                <a:cubicBezTo>
                  <a:pt x="1449869" y="6515397"/>
                  <a:pt x="1279242" y="6653108"/>
                  <a:pt x="1105424" y="6780599"/>
                </a:cubicBezTo>
                <a:lnTo>
                  <a:pt x="993668"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p:cNvSpPr>
            <a:spLocks noGrp="1"/>
          </p:cNvSpPr>
          <p:nvPr>
            <p:ph type="ctrTitle"/>
          </p:nvPr>
        </p:nvSpPr>
        <p:spPr>
          <a:xfrm>
            <a:off x="4654295" y="1346268"/>
            <a:ext cx="7060135" cy="3285207"/>
          </a:xfrm>
        </p:spPr>
        <p:txBody>
          <a:bodyPr anchor="b">
            <a:noAutofit/>
          </a:bodyPr>
          <a:lstStyle>
            <a:lvl1pPr algn="l">
              <a:lnSpc>
                <a:spcPct val="120000"/>
              </a:lnSpc>
              <a:defRPr sz="540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4662312" y="4631475"/>
            <a:ext cx="7052117" cy="1150200"/>
          </a:xfrm>
        </p:spPr>
        <p:txBody>
          <a:bodyPr lIns="109728" tIns="109728" rIns="109728" bIns="91440" anchor="t">
            <a:normAutofit/>
          </a:bodyPr>
          <a:lstStyle>
            <a:lvl1pPr marL="0" indent="0" algn="l">
              <a:lnSpc>
                <a:spcPct val="130000"/>
              </a:lnSpc>
              <a:buNone/>
              <a:defRPr sz="2400" baseline="0">
                <a:solidFill>
                  <a:schemeClr val="tx1">
                    <a:lumMod val="85000"/>
                    <a:lumOff val="1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0" name="Date Placeholder 9">
            <a:extLst>
              <a:ext uri="{FF2B5EF4-FFF2-40B4-BE49-F238E27FC236}">
                <a16:creationId xmlns:a16="http://schemas.microsoft.com/office/drawing/2014/main" id="{123E5C65-E22A-4865-9449-10140D62B655}"/>
              </a:ext>
            </a:extLst>
          </p:cNvPr>
          <p:cNvSpPr>
            <a:spLocks noGrp="1"/>
          </p:cNvSpPr>
          <p:nvPr>
            <p:ph type="dt" sz="half" idx="10"/>
          </p:nvPr>
        </p:nvSpPr>
        <p:spPr>
          <a:xfrm>
            <a:off x="4654295" y="617415"/>
            <a:ext cx="7123723" cy="457200"/>
          </a:xfrm>
        </p:spPr>
        <p:txBody>
          <a:bodyPr/>
          <a:lstStyle>
            <a:lvl1pPr algn="l">
              <a:defRPr/>
            </a:lvl1pPr>
          </a:lstStyle>
          <a:p>
            <a:fld id="{12241623-A064-4BED-B073-BA4D61433402}" type="datetime1">
              <a:rPr lang="en-US" smtClean="0"/>
              <a:t>5/30/2023</a:t>
            </a:fld>
            <a:endParaRPr lang="en-US" dirty="0"/>
          </a:p>
        </p:txBody>
      </p:sp>
      <p:sp>
        <p:nvSpPr>
          <p:cNvPr id="24" name="Footer Placeholder 23">
            <a:extLst>
              <a:ext uri="{FF2B5EF4-FFF2-40B4-BE49-F238E27FC236}">
                <a16:creationId xmlns:a16="http://schemas.microsoft.com/office/drawing/2014/main" id="{EF9C3DE0-E7F5-4B4D-B5AF-CDE724CE79A3}"/>
              </a:ext>
            </a:extLst>
          </p:cNvPr>
          <p:cNvSpPr>
            <a:spLocks noGrp="1"/>
          </p:cNvSpPr>
          <p:nvPr>
            <p:ph type="ftr" sz="quarter" idx="11"/>
          </p:nvPr>
        </p:nvSpPr>
        <p:spPr>
          <a:xfrm>
            <a:off x="4654295" y="6170490"/>
            <a:ext cx="5588349" cy="457200"/>
          </a:xfrm>
        </p:spPr>
        <p:txBody>
          <a:bodyPr/>
          <a:lstStyle/>
          <a:p>
            <a:endParaRPr lang="en-US" dirty="0"/>
          </a:p>
        </p:txBody>
      </p:sp>
      <p:sp>
        <p:nvSpPr>
          <p:cNvPr id="25" name="Slide Number Placeholder 24">
            <a:extLst>
              <a:ext uri="{FF2B5EF4-FFF2-40B4-BE49-F238E27FC236}">
                <a16:creationId xmlns:a16="http://schemas.microsoft.com/office/drawing/2014/main" id="{48C1E146-840A-4217-B63E-62E5CF8909C2}"/>
              </a:ext>
            </a:extLst>
          </p:cNvPr>
          <p:cNvSpPr>
            <a:spLocks noGrp="1"/>
          </p:cNvSpPr>
          <p:nvPr>
            <p:ph type="sldNum" sz="quarter" idx="12"/>
          </p:nvPr>
        </p:nvSpPr>
        <p:spPr>
          <a:xfrm>
            <a:off x="10515600" y="6170490"/>
            <a:ext cx="1198829" cy="457200"/>
          </a:xfrm>
        </p:spPr>
        <p:txBody>
          <a:bodyPr/>
          <a:lstStyle>
            <a:lvl1pPr algn="r">
              <a:defRPr/>
            </a:lvl1pPr>
          </a:lstStyle>
          <a:p>
            <a:fld id="{FAEF9944-A4F6-4C59-AEBD-678D6480B8EA}" type="slidenum">
              <a:rPr lang="en-US" smtClean="0"/>
              <a:pPr/>
              <a:t>‹#›</a:t>
            </a:fld>
            <a:endParaRPr lang="en-US" dirty="0"/>
          </a:p>
        </p:txBody>
      </p:sp>
      <p:sp>
        <p:nvSpPr>
          <p:cNvPr id="4" name="Freeform: Shape 3">
            <a:extLst>
              <a:ext uri="{FF2B5EF4-FFF2-40B4-BE49-F238E27FC236}">
                <a16:creationId xmlns:a16="http://schemas.microsoft.com/office/drawing/2014/main" id="{8CD419D4-EA9D-42D9-BF62-B07F0B7B672B}"/>
              </a:ext>
            </a:extLst>
          </p:cNvPr>
          <p:cNvSpPr/>
          <p:nvPr/>
        </p:nvSpPr>
        <p:spPr>
          <a:xfrm>
            <a:off x="1375409"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5" name="Freeform: Shape 4">
            <a:extLst>
              <a:ext uri="{FF2B5EF4-FFF2-40B4-BE49-F238E27FC236}">
                <a16:creationId xmlns:a16="http://schemas.microsoft.com/office/drawing/2014/main" id="{1C6FEC9B-9608-4181-A9E5-A1B80E72021C}"/>
              </a:ext>
            </a:extLst>
          </p:cNvPr>
          <p:cNvSpPr/>
          <p:nvPr/>
        </p:nvSpPr>
        <p:spPr>
          <a:xfrm>
            <a:off x="1155402" y="0"/>
            <a:ext cx="2536434" cy="6858000"/>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6" name="Freeform: Shape 5">
            <a:extLst>
              <a:ext uri="{FF2B5EF4-FFF2-40B4-BE49-F238E27FC236}">
                <a16:creationId xmlns:a16="http://schemas.microsoft.com/office/drawing/2014/main" id="{AB1564ED-F26F-451D-97D6-A6EC3E83FD55}"/>
              </a:ext>
            </a:extLst>
          </p:cNvPr>
          <p:cNvSpPr/>
          <p:nvPr/>
        </p:nvSpPr>
        <p:spPr>
          <a:xfrm>
            <a:off x="924161" y="0"/>
            <a:ext cx="2261351" cy="6858000"/>
          </a:xfrm>
          <a:custGeom>
            <a:avLst/>
            <a:gdLst>
              <a:gd name="connsiteX0" fmla="*/ 879731 w 2521425"/>
              <a:gd name="connsiteY0" fmla="*/ 0 h 6858000"/>
              <a:gd name="connsiteX1" fmla="*/ 898402 w 2521425"/>
              <a:gd name="connsiteY1" fmla="*/ 0 h 6858000"/>
              <a:gd name="connsiteX2" fmla="*/ 920526 w 2521425"/>
              <a:gd name="connsiteY2" fmla="*/ 14997 h 6858000"/>
              <a:gd name="connsiteX3" fmla="*/ 2521425 w 2521425"/>
              <a:gd name="connsiteY3" fmla="*/ 3621656 h 6858000"/>
              <a:gd name="connsiteX4" fmla="*/ 647075 w 2521425"/>
              <a:gd name="connsiteY4" fmla="*/ 6374814 h 6858000"/>
              <a:gd name="connsiteX5" fmla="*/ 130427 w 2521425"/>
              <a:gd name="connsiteY5" fmla="*/ 6780599 h 6858000"/>
              <a:gd name="connsiteX6" fmla="*/ 18671 w 2521425"/>
              <a:gd name="connsiteY6" fmla="*/ 6858000 h 6858000"/>
              <a:gd name="connsiteX7" fmla="*/ 0 w 2521425"/>
              <a:gd name="connsiteY7" fmla="*/ 6858000 h 6858000"/>
              <a:gd name="connsiteX8" fmla="*/ 111756 w 2521425"/>
              <a:gd name="connsiteY8" fmla="*/ 6780599 h 6858000"/>
              <a:gd name="connsiteX9" fmla="*/ 628404 w 2521425"/>
              <a:gd name="connsiteY9" fmla="*/ 6374814 h 6858000"/>
              <a:gd name="connsiteX10" fmla="*/ 2502754 w 2521425"/>
              <a:gd name="connsiteY10" fmla="*/ 3621656 h 6858000"/>
              <a:gd name="connsiteX11" fmla="*/ 901855 w 2521425"/>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Tree>
    <p:extLst>
      <p:ext uri="{BB962C8B-B14F-4D97-AF65-F5344CB8AC3E}">
        <p14:creationId xmlns:p14="http://schemas.microsoft.com/office/powerpoint/2010/main" val="3490045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6397E4A-EB6A-4FA6-AA4F-69EA0C70FDC9}"/>
              </a:ext>
            </a:extLst>
          </p:cNvPr>
          <p:cNvSpPr>
            <a:spLocks noGrp="1"/>
          </p:cNvSpPr>
          <p:nvPr>
            <p:ph type="dt" sz="half" idx="10"/>
          </p:nvPr>
        </p:nvSpPr>
        <p:spPr/>
        <p:txBody>
          <a:bodyPr/>
          <a:lstStyle/>
          <a:p>
            <a:fld id="{6F86ED0C-1DA7-41F0-94CF-6218B1FEDFF1}" type="datetime1">
              <a:rPr lang="en-US" smtClean="0"/>
              <a:t>5/30/2023</a:t>
            </a:fld>
            <a:endParaRPr lang="en-US" dirty="0"/>
          </a:p>
        </p:txBody>
      </p:sp>
      <p:sp>
        <p:nvSpPr>
          <p:cNvPr id="8" name="Footer Placeholder 7">
            <a:extLst>
              <a:ext uri="{FF2B5EF4-FFF2-40B4-BE49-F238E27FC236}">
                <a16:creationId xmlns:a16="http://schemas.microsoft.com/office/drawing/2014/main" id="{051A2F5D-7AC4-4F91-965A-7B6A45D6F414}"/>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D26E8B86-CDB8-482F-9D9F-1BFDA3638B3E}"/>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16801100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77965" y="507037"/>
            <a:ext cx="1571626" cy="533993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933700" y="524373"/>
            <a:ext cx="5959577" cy="532259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9277965" y="6296615"/>
            <a:ext cx="2505996" cy="365125"/>
          </a:xfrm>
        </p:spPr>
        <p:txBody>
          <a:bodyPr/>
          <a:lstStyle/>
          <a:p>
            <a:fld id="{EECF02AB-6034-4B88-BC5A-7C17CB0EF809}" type="datetime1">
              <a:rPr lang="en-US" smtClean="0"/>
              <a:t>5/30/2023</a:t>
            </a:fld>
            <a:endParaRPr lang="en-US" dirty="0"/>
          </a:p>
        </p:txBody>
      </p:sp>
      <p:sp>
        <p:nvSpPr>
          <p:cNvPr id="5" name="Footer Placeholder 4"/>
          <p:cNvSpPr>
            <a:spLocks noGrp="1"/>
          </p:cNvSpPr>
          <p:nvPr>
            <p:ph type="ftr" sz="quarter" idx="11"/>
          </p:nvPr>
        </p:nvSpPr>
        <p:spPr>
          <a:xfrm>
            <a:off x="2933699" y="6296615"/>
            <a:ext cx="5959577" cy="365125"/>
          </a:xfrm>
        </p:spPr>
        <p:txBody>
          <a:bodyPr/>
          <a:lstStyle/>
          <a:p>
            <a:endParaRPr lang="en-US" dirty="0"/>
          </a:p>
        </p:txBody>
      </p:sp>
      <p:sp>
        <p:nvSpPr>
          <p:cNvPr id="6" name="Slide Number Placeholder 5"/>
          <p:cNvSpPr>
            <a:spLocks noGrp="1"/>
          </p:cNvSpPr>
          <p:nvPr>
            <p:ph type="sldNum" sz="quarter" idx="12"/>
          </p:nvPr>
        </p:nvSpPr>
        <p:spPr>
          <a:xfrm rot="5400000">
            <a:off x="8734643" y="2853201"/>
            <a:ext cx="5383267" cy="604269"/>
          </a:xfrm>
        </p:spPr>
        <p:txBody>
          <a:bodyPr/>
          <a:lstStyle>
            <a:lvl1pPr algn="l">
              <a:defRPr/>
            </a:lvl1pPr>
          </a:lstStyle>
          <a:p>
            <a:fld id="{FAEF9944-A4F6-4C59-AEBD-678D6480B8EA}" type="slidenum">
              <a:rPr lang="en-US" smtClean="0"/>
              <a:pPr/>
              <a:t>‹#›</a:t>
            </a:fld>
            <a:endParaRPr lang="en-US" dirty="0"/>
          </a:p>
        </p:txBody>
      </p:sp>
      <p:cxnSp>
        <p:nvCxnSpPr>
          <p:cNvPr id="7" name="Straight Connector 6" title="Rule Line">
            <a:extLst>
              <a:ext uri="{FF2B5EF4-FFF2-40B4-BE49-F238E27FC236}">
                <a16:creationId xmlns:a16="http://schemas.microsoft.com/office/drawing/2014/main" id="{A1005B08-D2D4-455C-AA62-1200E43E7AF9}"/>
              </a:ext>
            </a:extLst>
          </p:cNvPr>
          <p:cNvCxnSpPr/>
          <p:nvPr/>
        </p:nvCxnSpPr>
        <p:spPr>
          <a:xfrm>
            <a:off x="9111582" y="571502"/>
            <a:ext cx="0" cy="5275467"/>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95728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ottom Logo - Content Slide">
    <p:spTree>
      <p:nvGrpSpPr>
        <p:cNvPr id="1" name=""/>
        <p:cNvGrpSpPr/>
        <p:nvPr/>
      </p:nvGrpSpPr>
      <p:grpSpPr>
        <a:xfrm>
          <a:off x="0" y="0"/>
          <a:ext cx="0" cy="0"/>
          <a:chOff x="0" y="0"/>
          <a:chExt cx="0" cy="0"/>
        </a:xfrm>
      </p:grpSpPr>
      <p:sp>
        <p:nvSpPr>
          <p:cNvPr id="9" name="Content Placeholder 13">
            <a:extLst>
              <a:ext uri="{FF2B5EF4-FFF2-40B4-BE49-F238E27FC236}">
                <a16:creationId xmlns:a16="http://schemas.microsoft.com/office/drawing/2014/main" id="{17C22F55-1EC2-4A81-A95E-E92D0B344428}"/>
              </a:ext>
            </a:extLst>
          </p:cNvPr>
          <p:cNvSpPr>
            <a:spLocks noGrp="1"/>
          </p:cNvSpPr>
          <p:nvPr>
            <p:ph sz="quarter" idx="10" hasCustomPrompt="1"/>
          </p:nvPr>
        </p:nvSpPr>
        <p:spPr>
          <a:xfrm>
            <a:off x="354671" y="921065"/>
            <a:ext cx="11520000" cy="4764841"/>
          </a:xfrm>
          <a:prstGeom prst="rect">
            <a:avLst/>
          </a:prstGeom>
        </p:spPr>
        <p:txBody>
          <a:bodyPr/>
          <a:lstStyle>
            <a:lvl1pPr marL="457200" marR="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a:latin typeface="Arial" panose="020B0604020202020204" pitchFamily="34" charset="0"/>
                <a:cs typeface="Arial" panose="020B0604020202020204" pitchFamily="34" charset="0"/>
              </a:defRPr>
            </a:lvl1pPr>
          </a:lstStyle>
          <a:p>
            <a:pPr lvl="0"/>
            <a:r>
              <a:rPr lang="en-GB" dirty="0"/>
              <a:t>&lt;Body Text&gt;</a:t>
            </a: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dirty="0"/>
              <a:t>&lt;Body Text&gt;</a:t>
            </a: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dirty="0"/>
              <a:t>&lt;Body Text&gt;</a:t>
            </a: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dirty="0"/>
              <a:t>&lt;Body Text&gt;</a:t>
            </a:r>
          </a:p>
          <a:p>
            <a:pPr lvl="0"/>
            <a:endParaRPr lang="en-GB" dirty="0"/>
          </a:p>
        </p:txBody>
      </p:sp>
      <p:sp>
        <p:nvSpPr>
          <p:cNvPr id="11" name="Title 11">
            <a:extLst>
              <a:ext uri="{FF2B5EF4-FFF2-40B4-BE49-F238E27FC236}">
                <a16:creationId xmlns:a16="http://schemas.microsoft.com/office/drawing/2014/main" id="{343871AE-A076-4DFD-A46D-710ADDDA046C}"/>
              </a:ext>
            </a:extLst>
          </p:cNvPr>
          <p:cNvSpPr>
            <a:spLocks noGrp="1"/>
          </p:cNvSpPr>
          <p:nvPr>
            <p:ph type="title" hasCustomPrompt="1"/>
          </p:nvPr>
        </p:nvSpPr>
        <p:spPr>
          <a:xfrm>
            <a:off x="354671" y="216460"/>
            <a:ext cx="11520000" cy="592544"/>
          </a:xfrm>
          <a:prstGeom prst="rect">
            <a:avLst/>
          </a:prstGeom>
        </p:spPr>
        <p:txBody>
          <a:bodyPr anchor="b"/>
          <a:lstStyle>
            <a:lvl1pPr>
              <a:defRPr sz="2800" b="1">
                <a:solidFill>
                  <a:sysClr val="windowText" lastClr="000000"/>
                </a:solidFill>
                <a:latin typeface="Arial" panose="020B0604020202020204" pitchFamily="34" charset="0"/>
                <a:cs typeface="Arial" panose="020B0604020202020204" pitchFamily="34" charset="0"/>
              </a:defRPr>
            </a:lvl1pPr>
          </a:lstStyle>
          <a:p>
            <a:r>
              <a:rPr lang="en-US" dirty="0"/>
              <a:t>&lt;Content Heading&gt;</a:t>
            </a:r>
            <a:endParaRPr lang="en-GB" dirty="0"/>
          </a:p>
        </p:txBody>
      </p:sp>
    </p:spTree>
    <p:extLst>
      <p:ext uri="{BB962C8B-B14F-4D97-AF65-F5344CB8AC3E}">
        <p14:creationId xmlns:p14="http://schemas.microsoft.com/office/powerpoint/2010/main" val="8526670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9">
            <a:extLst>
              <a:ext uri="{FF2B5EF4-FFF2-40B4-BE49-F238E27FC236}">
                <a16:creationId xmlns:a16="http://schemas.microsoft.com/office/drawing/2014/main" id="{6923EF53-7767-4C94-BEF6-D452927945DA}"/>
              </a:ext>
            </a:extLst>
          </p:cNvPr>
          <p:cNvSpPr>
            <a:spLocks noGrp="1"/>
          </p:cNvSpPr>
          <p:nvPr>
            <p:ph type="dt" sz="half" idx="10"/>
          </p:nvPr>
        </p:nvSpPr>
        <p:spPr/>
        <p:txBody>
          <a:bodyPr/>
          <a:lstStyle/>
          <a:p>
            <a:fld id="{22F3E5F3-28EE-488F-BD53-B744C06C3DEC}" type="datetime1">
              <a:rPr lang="en-US" smtClean="0"/>
              <a:t>5/30/2023</a:t>
            </a:fld>
            <a:endParaRPr lang="en-US" dirty="0"/>
          </a:p>
        </p:txBody>
      </p:sp>
      <p:sp>
        <p:nvSpPr>
          <p:cNvPr id="11" name="Footer Placeholder 10">
            <a:extLst>
              <a:ext uri="{FF2B5EF4-FFF2-40B4-BE49-F238E27FC236}">
                <a16:creationId xmlns:a16="http://schemas.microsoft.com/office/drawing/2014/main" id="{ACF12700-F905-4CFA-970C-C81E05A64D5B}"/>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DA1B1EE2-BCA3-432B-A32D-B04C7F1DD93F}"/>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2904599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B84A89F5-6982-40AE-8108-88B93E85C8FF}"/>
              </a:ext>
            </a:extLst>
          </p:cNvPr>
          <p:cNvGrpSpPr/>
          <p:nvPr/>
        </p:nvGrpSpPr>
        <p:grpSpPr>
          <a:xfrm>
            <a:off x="3124577" y="0"/>
            <a:ext cx="4389519" cy="2916937"/>
            <a:chOff x="3124577" y="0"/>
            <a:chExt cx="4389519" cy="2916937"/>
          </a:xfrm>
        </p:grpSpPr>
        <p:sp>
          <p:nvSpPr>
            <p:cNvPr id="49" name="Freeform: Shape 48">
              <a:extLst>
                <a:ext uri="{FF2B5EF4-FFF2-40B4-BE49-F238E27FC236}">
                  <a16:creationId xmlns:a16="http://schemas.microsoft.com/office/drawing/2014/main" id="{B80BED93-E30B-4492-A268-84C33CA4F067}"/>
                </a:ext>
              </a:extLst>
            </p:cNvPr>
            <p:cNvSpPr/>
            <p:nvPr/>
          </p:nvSpPr>
          <p:spPr>
            <a:xfrm>
              <a:off x="3320637" y="0"/>
              <a:ext cx="4013331" cy="2742133"/>
            </a:xfrm>
            <a:custGeom>
              <a:avLst/>
              <a:gdLst>
                <a:gd name="connsiteX0" fmla="*/ 294151 w 4013331"/>
                <a:gd name="connsiteY0" fmla="*/ 0 h 2742133"/>
                <a:gd name="connsiteX1" fmla="*/ 3844057 w 4013331"/>
                <a:gd name="connsiteY1" fmla="*/ 0 h 2742133"/>
                <a:gd name="connsiteX2" fmla="*/ 3892490 w 4013331"/>
                <a:gd name="connsiteY2" fmla="*/ 131440 h 2742133"/>
                <a:gd name="connsiteX3" fmla="*/ 4013331 w 4013331"/>
                <a:gd name="connsiteY3" fmla="*/ 941251 h 2742133"/>
                <a:gd name="connsiteX4" fmla="*/ 3804827 w 4013331"/>
                <a:gd name="connsiteY4" fmla="*/ 1540292 h 2742133"/>
                <a:gd name="connsiteX5" fmla="*/ 3187498 w 4013331"/>
                <a:gd name="connsiteY5" fmla="*/ 2098087 h 2742133"/>
                <a:gd name="connsiteX6" fmla="*/ 3051769 w 4013331"/>
                <a:gd name="connsiteY6" fmla="*/ 2204787 h 2742133"/>
                <a:gd name="connsiteX7" fmla="*/ 1936476 w 4013331"/>
                <a:gd name="connsiteY7" fmla="*/ 2742133 h 2742133"/>
                <a:gd name="connsiteX8" fmla="*/ 467303 w 4013331"/>
                <a:gd name="connsiteY8" fmla="*/ 1868695 h 2742133"/>
                <a:gd name="connsiteX9" fmla="*/ 310732 w 4013331"/>
                <a:gd name="connsiteY9" fmla="*/ 1645244 h 2742133"/>
                <a:gd name="connsiteX10" fmla="*/ 0 w 4013331"/>
                <a:gd name="connsiteY10" fmla="*/ 941251 h 2742133"/>
                <a:gd name="connsiteX11" fmla="*/ 187749 w 4013331"/>
                <a:gd name="connsiteY11" fmla="*/ 183076 h 2742133"/>
                <a:gd name="connsiteX12" fmla="*/ 288888 w 4013331"/>
                <a:gd name="connsiteY12" fmla="*/ 7329 h 2742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13331" h="2742133">
                  <a:moveTo>
                    <a:pt x="294151" y="0"/>
                  </a:moveTo>
                  <a:lnTo>
                    <a:pt x="3844057" y="0"/>
                  </a:lnTo>
                  <a:lnTo>
                    <a:pt x="3892490" y="131440"/>
                  </a:lnTo>
                  <a:cubicBezTo>
                    <a:pt x="3971777" y="378867"/>
                    <a:pt x="4013331" y="652783"/>
                    <a:pt x="4013331" y="941251"/>
                  </a:cubicBezTo>
                  <a:cubicBezTo>
                    <a:pt x="4013331" y="1171430"/>
                    <a:pt x="3948997" y="1356167"/>
                    <a:pt x="3804827" y="1540292"/>
                  </a:cubicBezTo>
                  <a:cubicBezTo>
                    <a:pt x="3654026" y="1732895"/>
                    <a:pt x="3427436" y="1910292"/>
                    <a:pt x="3187498" y="2098087"/>
                  </a:cubicBezTo>
                  <a:cubicBezTo>
                    <a:pt x="3143231" y="2132693"/>
                    <a:pt x="3097499" y="2168522"/>
                    <a:pt x="3051769" y="2204787"/>
                  </a:cubicBezTo>
                  <a:cubicBezTo>
                    <a:pt x="2642425" y="2529345"/>
                    <a:pt x="2343664" y="2742133"/>
                    <a:pt x="1936476" y="2742133"/>
                  </a:cubicBezTo>
                  <a:cubicBezTo>
                    <a:pt x="1316045" y="2742133"/>
                    <a:pt x="876647" y="2480932"/>
                    <a:pt x="467303" y="1868695"/>
                  </a:cubicBezTo>
                  <a:cubicBezTo>
                    <a:pt x="413736" y="1788559"/>
                    <a:pt x="361372" y="1715679"/>
                    <a:pt x="310732" y="1645244"/>
                  </a:cubicBezTo>
                  <a:cubicBezTo>
                    <a:pt x="100850" y="1353195"/>
                    <a:pt x="0" y="1201315"/>
                    <a:pt x="0" y="941251"/>
                  </a:cubicBezTo>
                  <a:cubicBezTo>
                    <a:pt x="0" y="683021"/>
                    <a:pt x="63214" y="427935"/>
                    <a:pt x="187749" y="183076"/>
                  </a:cubicBezTo>
                  <a:cubicBezTo>
                    <a:pt x="218215" y="123194"/>
                    <a:pt x="251953" y="64578"/>
                    <a:pt x="288888" y="7329"/>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50" name="Freeform: Shape 49">
              <a:extLst>
                <a:ext uri="{FF2B5EF4-FFF2-40B4-BE49-F238E27FC236}">
                  <a16:creationId xmlns:a16="http://schemas.microsoft.com/office/drawing/2014/main" id="{965F60C1-CD8B-4326-9B24-3D197CF382A6}"/>
                </a:ext>
              </a:extLst>
            </p:cNvPr>
            <p:cNvSpPr/>
            <p:nvPr/>
          </p:nvSpPr>
          <p:spPr>
            <a:xfrm>
              <a:off x="3566319" y="0"/>
              <a:ext cx="3401415" cy="2440484"/>
            </a:xfrm>
            <a:custGeom>
              <a:avLst/>
              <a:gdLst>
                <a:gd name="connsiteX0" fmla="*/ 332917 w 3401415"/>
                <a:gd name="connsiteY0" fmla="*/ 0 h 2440484"/>
                <a:gd name="connsiteX1" fmla="*/ 3207137 w 3401415"/>
                <a:gd name="connsiteY1" fmla="*/ 0 h 2440484"/>
                <a:gd name="connsiteX2" fmla="*/ 3242654 w 3401415"/>
                <a:gd name="connsiteY2" fmla="*/ 74937 h 2440484"/>
                <a:gd name="connsiteX3" fmla="*/ 3401415 w 3401415"/>
                <a:gd name="connsiteY3" fmla="*/ 914184 h 2440484"/>
                <a:gd name="connsiteX4" fmla="*/ 3224702 w 3401415"/>
                <a:gd name="connsiteY4" fmla="*/ 1421888 h 2440484"/>
                <a:gd name="connsiteX5" fmla="*/ 2701498 w 3401415"/>
                <a:gd name="connsiteY5" fmla="*/ 1894635 h 2440484"/>
                <a:gd name="connsiteX6" fmla="*/ 2586463 w 3401415"/>
                <a:gd name="connsiteY6" fmla="*/ 1985068 h 2440484"/>
                <a:gd name="connsiteX7" fmla="*/ 1641219 w 3401415"/>
                <a:gd name="connsiteY7" fmla="*/ 2440484 h 2440484"/>
                <a:gd name="connsiteX8" fmla="*/ 396053 w 3401415"/>
                <a:gd name="connsiteY8" fmla="*/ 1700219 h 2440484"/>
                <a:gd name="connsiteX9" fmla="*/ 263354 w 3401415"/>
                <a:gd name="connsiteY9" fmla="*/ 1510839 h 2440484"/>
                <a:gd name="connsiteX10" fmla="*/ 0 w 3401415"/>
                <a:gd name="connsiteY10" fmla="*/ 914184 h 2440484"/>
                <a:gd name="connsiteX11" fmla="*/ 159122 w 3401415"/>
                <a:gd name="connsiteY11" fmla="*/ 271610 h 2440484"/>
                <a:gd name="connsiteX12" fmla="*/ 244841 w 3401415"/>
                <a:gd name="connsiteY12" fmla="*/ 122658 h 2440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01415" h="2440484">
                  <a:moveTo>
                    <a:pt x="332917" y="0"/>
                  </a:moveTo>
                  <a:lnTo>
                    <a:pt x="3207137" y="0"/>
                  </a:lnTo>
                  <a:lnTo>
                    <a:pt x="3242654" y="74937"/>
                  </a:lnTo>
                  <a:cubicBezTo>
                    <a:pt x="3346386" y="322243"/>
                    <a:pt x="3401415" y="608579"/>
                    <a:pt x="3401415" y="914184"/>
                  </a:cubicBezTo>
                  <a:cubicBezTo>
                    <a:pt x="3401415" y="1109268"/>
                    <a:pt x="3346890" y="1265837"/>
                    <a:pt x="3224702" y="1421888"/>
                  </a:cubicBezTo>
                  <a:cubicBezTo>
                    <a:pt x="3096894" y="1585125"/>
                    <a:pt x="2904852" y="1735475"/>
                    <a:pt x="2701498" y="1894635"/>
                  </a:cubicBezTo>
                  <a:cubicBezTo>
                    <a:pt x="2663980" y="1923966"/>
                    <a:pt x="2625221" y="1954332"/>
                    <a:pt x="2586463" y="1985068"/>
                  </a:cubicBezTo>
                  <a:cubicBezTo>
                    <a:pt x="2239532" y="2260140"/>
                    <a:pt x="1986324" y="2440484"/>
                    <a:pt x="1641219" y="2440484"/>
                  </a:cubicBezTo>
                  <a:cubicBezTo>
                    <a:pt x="1115386" y="2440484"/>
                    <a:pt x="742984" y="2219109"/>
                    <a:pt x="396053" y="1700219"/>
                  </a:cubicBezTo>
                  <a:cubicBezTo>
                    <a:pt x="350653" y="1632303"/>
                    <a:pt x="306273" y="1570535"/>
                    <a:pt x="263354" y="1510839"/>
                  </a:cubicBezTo>
                  <a:cubicBezTo>
                    <a:pt x="85473" y="1263318"/>
                    <a:pt x="0" y="1134597"/>
                    <a:pt x="0" y="914184"/>
                  </a:cubicBezTo>
                  <a:cubicBezTo>
                    <a:pt x="0" y="695327"/>
                    <a:pt x="53576" y="479135"/>
                    <a:pt x="159122" y="271610"/>
                  </a:cubicBezTo>
                  <a:cubicBezTo>
                    <a:pt x="184943" y="220858"/>
                    <a:pt x="213538" y="171179"/>
                    <a:pt x="244841" y="122658"/>
                  </a:cubicBezTo>
                  <a:close/>
                </a:path>
              </a:pathLst>
            </a:custGeom>
            <a:noFill/>
            <a:ln w="158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51" name="Freeform: Shape 50">
              <a:extLst>
                <a:ext uri="{FF2B5EF4-FFF2-40B4-BE49-F238E27FC236}">
                  <a16:creationId xmlns:a16="http://schemas.microsoft.com/office/drawing/2014/main" id="{69511D06-104E-440E-8049-4CDCE4B87E96}"/>
                </a:ext>
              </a:extLst>
            </p:cNvPr>
            <p:cNvSpPr/>
            <p:nvPr/>
          </p:nvSpPr>
          <p:spPr>
            <a:xfrm>
              <a:off x="3232490" y="0"/>
              <a:ext cx="4164597" cy="2817185"/>
            </a:xfrm>
            <a:custGeom>
              <a:avLst/>
              <a:gdLst>
                <a:gd name="connsiteX0" fmla="*/ 237339 w 4130517"/>
                <a:gd name="connsiteY0" fmla="*/ 0 h 2806419"/>
                <a:gd name="connsiteX1" fmla="*/ 3997489 w 4130517"/>
                <a:gd name="connsiteY1" fmla="*/ 0 h 2806419"/>
                <a:gd name="connsiteX2" fmla="*/ 4006148 w 4130517"/>
                <a:gd name="connsiteY2" fmla="*/ 24333 h 2806419"/>
                <a:gd name="connsiteX3" fmla="*/ 4130517 w 4130517"/>
                <a:gd name="connsiteY3" fmla="*/ 887307 h 2806419"/>
                <a:gd name="connsiteX4" fmla="*/ 3915925 w 4130517"/>
                <a:gd name="connsiteY4" fmla="*/ 1525677 h 2806419"/>
                <a:gd name="connsiteX5" fmla="*/ 3280571 w 4130517"/>
                <a:gd name="connsiteY5" fmla="*/ 2120090 h 2806419"/>
                <a:gd name="connsiteX6" fmla="*/ 3140878 w 4130517"/>
                <a:gd name="connsiteY6" fmla="*/ 2233796 h 2806419"/>
                <a:gd name="connsiteX7" fmla="*/ 1993019 w 4130517"/>
                <a:gd name="connsiteY7" fmla="*/ 2806419 h 2806419"/>
                <a:gd name="connsiteX8" fmla="*/ 480948 w 4130517"/>
                <a:gd name="connsiteY8" fmla="*/ 1875638 h 2806419"/>
                <a:gd name="connsiteX9" fmla="*/ 319805 w 4130517"/>
                <a:gd name="connsiteY9" fmla="*/ 1637519 h 2806419"/>
                <a:gd name="connsiteX10" fmla="*/ 0 w 4130517"/>
                <a:gd name="connsiteY10" fmla="*/ 887307 h 2806419"/>
                <a:gd name="connsiteX11" fmla="*/ 193231 w 4130517"/>
                <a:gd name="connsiteY11" fmla="*/ 79360 h 2806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130517" h="2806419">
                  <a:moveTo>
                    <a:pt x="237339" y="0"/>
                  </a:moveTo>
                  <a:lnTo>
                    <a:pt x="3997489" y="0"/>
                  </a:lnTo>
                  <a:lnTo>
                    <a:pt x="4006148" y="24333"/>
                  </a:lnTo>
                  <a:cubicBezTo>
                    <a:pt x="4087750" y="288004"/>
                    <a:pt x="4130517" y="579903"/>
                    <a:pt x="4130517" y="887307"/>
                  </a:cubicBezTo>
                  <a:cubicBezTo>
                    <a:pt x="4130517" y="1132599"/>
                    <a:pt x="4064304" y="1329464"/>
                    <a:pt x="3915925" y="1525677"/>
                  </a:cubicBezTo>
                  <a:cubicBezTo>
                    <a:pt x="3760721" y="1730924"/>
                    <a:pt x="3527514" y="1919967"/>
                    <a:pt x="3280571" y="2120090"/>
                  </a:cubicBezTo>
                  <a:cubicBezTo>
                    <a:pt x="3235011" y="2156968"/>
                    <a:pt x="3187944" y="2195151"/>
                    <a:pt x="3140878" y="2233796"/>
                  </a:cubicBezTo>
                  <a:cubicBezTo>
                    <a:pt x="2719582" y="2579662"/>
                    <a:pt x="2412097" y="2806419"/>
                    <a:pt x="1993019" y="2806419"/>
                  </a:cubicBezTo>
                  <a:cubicBezTo>
                    <a:pt x="1354472" y="2806419"/>
                    <a:pt x="902244" y="2528070"/>
                    <a:pt x="480948" y="1875638"/>
                  </a:cubicBezTo>
                  <a:cubicBezTo>
                    <a:pt x="425816" y="1790244"/>
                    <a:pt x="371924" y="1712578"/>
                    <a:pt x="319805" y="1637519"/>
                  </a:cubicBezTo>
                  <a:cubicBezTo>
                    <a:pt x="103795" y="1326296"/>
                    <a:pt x="0" y="1164446"/>
                    <a:pt x="0" y="887307"/>
                  </a:cubicBezTo>
                  <a:cubicBezTo>
                    <a:pt x="0" y="612125"/>
                    <a:pt x="65060" y="340293"/>
                    <a:pt x="193231" y="79360"/>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52" name="Freeform: Shape 51">
              <a:extLst>
                <a:ext uri="{FF2B5EF4-FFF2-40B4-BE49-F238E27FC236}">
                  <a16:creationId xmlns:a16="http://schemas.microsoft.com/office/drawing/2014/main" id="{164F6B39-7B0A-4839-9F52-1FFA2044F248}"/>
                </a:ext>
              </a:extLst>
            </p:cNvPr>
            <p:cNvSpPr/>
            <p:nvPr/>
          </p:nvSpPr>
          <p:spPr>
            <a:xfrm>
              <a:off x="3124577" y="0"/>
              <a:ext cx="4389519" cy="2916937"/>
            </a:xfrm>
            <a:custGeom>
              <a:avLst/>
              <a:gdLst>
                <a:gd name="connsiteX0" fmla="*/ 208215 w 4389519"/>
                <a:gd name="connsiteY0" fmla="*/ 0 h 2916937"/>
                <a:gd name="connsiteX1" fmla="*/ 4284014 w 4389519"/>
                <a:gd name="connsiteY1" fmla="*/ 0 h 2916937"/>
                <a:gd name="connsiteX2" fmla="*/ 4335794 w 4389519"/>
                <a:gd name="connsiteY2" fmla="*/ 207911 h 2916937"/>
                <a:gd name="connsiteX3" fmla="*/ 4376420 w 4389519"/>
                <a:gd name="connsiteY3" fmla="*/ 1078865 h 2916937"/>
                <a:gd name="connsiteX4" fmla="*/ 4090147 w 4389519"/>
                <a:gd name="connsiteY4" fmla="*/ 1734728 h 2916937"/>
                <a:gd name="connsiteX5" fmla="*/ 3362552 w 4389519"/>
                <a:gd name="connsiteY5" fmla="*/ 2305097 h 2916937"/>
                <a:gd name="connsiteX6" fmla="*/ 3204152 w 4389519"/>
                <a:gd name="connsiteY6" fmla="*/ 2412521 h 2916937"/>
                <a:gd name="connsiteX7" fmla="*/ 1936072 w 4389519"/>
                <a:gd name="connsiteY7" fmla="*/ 2912360 h 2916937"/>
                <a:gd name="connsiteX8" fmla="*/ 421690 w 4389519"/>
                <a:gd name="connsiteY8" fmla="*/ 1787063 h 2916937"/>
                <a:gd name="connsiteX9" fmla="*/ 273167 w 4389519"/>
                <a:gd name="connsiteY9" fmla="*/ 1520080 h 2916937"/>
                <a:gd name="connsiteX10" fmla="*/ 4118 w 4389519"/>
                <a:gd name="connsiteY10" fmla="*/ 696338 h 2916937"/>
                <a:gd name="connsiteX11" fmla="*/ 175984 w 4389519"/>
                <a:gd name="connsiteY11" fmla="*/ 60381 h 2916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89519" h="2916937">
                  <a:moveTo>
                    <a:pt x="208215" y="0"/>
                  </a:moveTo>
                  <a:lnTo>
                    <a:pt x="4284014" y="0"/>
                  </a:lnTo>
                  <a:lnTo>
                    <a:pt x="4335794" y="207911"/>
                  </a:lnTo>
                  <a:cubicBezTo>
                    <a:pt x="4388748" y="479686"/>
                    <a:pt x="4403109" y="773803"/>
                    <a:pt x="4376420" y="1078865"/>
                  </a:cubicBezTo>
                  <a:cubicBezTo>
                    <a:pt x="4353703" y="1338514"/>
                    <a:pt x="4265383" y="1540772"/>
                    <a:pt x="4090147" y="1734728"/>
                  </a:cubicBezTo>
                  <a:cubicBezTo>
                    <a:pt x="3906850" y="1937616"/>
                    <a:pt x="3642485" y="2116128"/>
                    <a:pt x="3362552" y="2305097"/>
                  </a:cubicBezTo>
                  <a:cubicBezTo>
                    <a:pt x="3310910" y="2339914"/>
                    <a:pt x="3257553" y="2375972"/>
                    <a:pt x="3204152" y="2412521"/>
                  </a:cubicBezTo>
                  <a:cubicBezTo>
                    <a:pt x="2726165" y="2739616"/>
                    <a:pt x="2379682" y="2951171"/>
                    <a:pt x="1936072" y="2912360"/>
                  </a:cubicBezTo>
                  <a:cubicBezTo>
                    <a:pt x="1260148" y="2853224"/>
                    <a:pt x="807225" y="2516700"/>
                    <a:pt x="421690" y="1787063"/>
                  </a:cubicBezTo>
                  <a:cubicBezTo>
                    <a:pt x="371240" y="1691563"/>
                    <a:pt x="321385" y="1604361"/>
                    <a:pt x="273167" y="1520080"/>
                  </a:cubicBezTo>
                  <a:cubicBezTo>
                    <a:pt x="73334" y="1170636"/>
                    <a:pt x="-21548" y="989700"/>
                    <a:pt x="4118" y="696338"/>
                  </a:cubicBezTo>
                  <a:cubicBezTo>
                    <a:pt x="23232" y="477870"/>
                    <a:pt x="80908" y="264786"/>
                    <a:pt x="175984" y="60381"/>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grpSp>
      <p:grpSp>
        <p:nvGrpSpPr>
          <p:cNvPr id="8" name="Group 7">
            <a:extLst>
              <a:ext uri="{FF2B5EF4-FFF2-40B4-BE49-F238E27FC236}">
                <a16:creationId xmlns:a16="http://schemas.microsoft.com/office/drawing/2014/main" id="{03099122-D80B-4389-A1CF-52C635217F4B}"/>
              </a:ext>
            </a:extLst>
          </p:cNvPr>
          <p:cNvGrpSpPr/>
          <p:nvPr/>
        </p:nvGrpSpPr>
        <p:grpSpPr>
          <a:xfrm>
            <a:off x="8122942" y="0"/>
            <a:ext cx="4069058" cy="3547008"/>
            <a:chOff x="8122942" y="0"/>
            <a:chExt cx="4069058" cy="3547008"/>
          </a:xfrm>
        </p:grpSpPr>
        <p:sp>
          <p:nvSpPr>
            <p:cNvPr id="54" name="Freeform: Shape 53">
              <a:extLst>
                <a:ext uri="{FF2B5EF4-FFF2-40B4-BE49-F238E27FC236}">
                  <a16:creationId xmlns:a16="http://schemas.microsoft.com/office/drawing/2014/main" id="{CA535D59-CDAA-4AA9-84AC-A6142E857FE2}"/>
                </a:ext>
              </a:extLst>
            </p:cNvPr>
            <p:cNvSpPr/>
            <p:nvPr/>
          </p:nvSpPr>
          <p:spPr>
            <a:xfrm>
              <a:off x="8122942" y="0"/>
              <a:ext cx="4069058" cy="3547008"/>
            </a:xfrm>
            <a:custGeom>
              <a:avLst/>
              <a:gdLst>
                <a:gd name="connsiteX0" fmla="*/ 305212 w 4069058"/>
                <a:gd name="connsiteY0" fmla="*/ 0 h 3547008"/>
                <a:gd name="connsiteX1" fmla="*/ 4069058 w 4069058"/>
                <a:gd name="connsiteY1" fmla="*/ 0 h 3547008"/>
                <a:gd name="connsiteX2" fmla="*/ 4069058 w 4069058"/>
                <a:gd name="connsiteY2" fmla="*/ 2865785 h 3547008"/>
                <a:gd name="connsiteX3" fmla="*/ 3996814 w 4069058"/>
                <a:gd name="connsiteY3" fmla="*/ 2947457 h 3547008"/>
                <a:gd name="connsiteX4" fmla="*/ 2732780 w 4069058"/>
                <a:gd name="connsiteY4" fmla="*/ 3541640 h 3547008"/>
                <a:gd name="connsiteX5" fmla="*/ 1317550 w 4069058"/>
                <a:gd name="connsiteY5" fmla="*/ 3015110 h 3547008"/>
                <a:gd name="connsiteX6" fmla="*/ 1140977 w 4069058"/>
                <a:gd name="connsiteY6" fmla="*/ 2901419 h 3547008"/>
                <a:gd name="connsiteX7" fmla="*/ 330269 w 4069058"/>
                <a:gd name="connsiteY7" fmla="*/ 2297252 h 3547008"/>
                <a:gd name="connsiteX8" fmla="*/ 13299 w 4069058"/>
                <a:gd name="connsiteY8" fmla="*/ 1599966 h 3547008"/>
                <a:gd name="connsiteX9" fmla="*/ 217457 w 4069058"/>
                <a:gd name="connsiteY9" fmla="*/ 178659 h 3547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69058" h="3547008">
                  <a:moveTo>
                    <a:pt x="305212" y="0"/>
                  </a:moveTo>
                  <a:lnTo>
                    <a:pt x="4069058" y="0"/>
                  </a:lnTo>
                  <a:lnTo>
                    <a:pt x="4069058" y="2865785"/>
                  </a:lnTo>
                  <a:lnTo>
                    <a:pt x="3996814" y="2947457"/>
                  </a:lnTo>
                  <a:cubicBezTo>
                    <a:pt x="3654887" y="3311545"/>
                    <a:pt x="3252443" y="3496175"/>
                    <a:pt x="2732780" y="3541640"/>
                  </a:cubicBezTo>
                  <a:cubicBezTo>
                    <a:pt x="2236701" y="3585041"/>
                    <a:pt x="1850359" y="3361306"/>
                    <a:pt x="1317550" y="3015110"/>
                  </a:cubicBezTo>
                  <a:cubicBezTo>
                    <a:pt x="1258026" y="2976425"/>
                    <a:pt x="1198546" y="2938265"/>
                    <a:pt x="1140977" y="2901419"/>
                  </a:cubicBezTo>
                  <a:cubicBezTo>
                    <a:pt x="828927" y="2701433"/>
                    <a:pt x="534230" y="2512513"/>
                    <a:pt x="330269" y="2297252"/>
                  </a:cubicBezTo>
                  <a:cubicBezTo>
                    <a:pt x="135278" y="2091465"/>
                    <a:pt x="37487" y="1876435"/>
                    <a:pt x="13299" y="1599966"/>
                  </a:cubicBezTo>
                  <a:cubicBezTo>
                    <a:pt x="-32170" y="1080250"/>
                    <a:pt x="39709" y="589889"/>
                    <a:pt x="217457" y="178659"/>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55" name="Freeform: Shape 54">
              <a:extLst>
                <a:ext uri="{FF2B5EF4-FFF2-40B4-BE49-F238E27FC236}">
                  <a16:creationId xmlns:a16="http://schemas.microsoft.com/office/drawing/2014/main" id="{CD6948CC-6D51-4092-887C-B0664DC102C7}"/>
                </a:ext>
              </a:extLst>
            </p:cNvPr>
            <p:cNvSpPr/>
            <p:nvPr/>
          </p:nvSpPr>
          <p:spPr>
            <a:xfrm flipH="1">
              <a:off x="8319994" y="0"/>
              <a:ext cx="3872006" cy="3321595"/>
            </a:xfrm>
            <a:custGeom>
              <a:avLst/>
              <a:gdLst>
                <a:gd name="connsiteX0" fmla="*/ 3466434 w 3872006"/>
                <a:gd name="connsiteY0" fmla="*/ 0 h 3321595"/>
                <a:gd name="connsiteX1" fmla="*/ 65800 w 3872006"/>
                <a:gd name="connsiteY1" fmla="*/ 0 h 3321595"/>
                <a:gd name="connsiteX2" fmla="*/ 0 w 3872006"/>
                <a:gd name="connsiteY2" fmla="*/ 59511 h 3321595"/>
                <a:gd name="connsiteX3" fmla="*/ 0 w 3872006"/>
                <a:gd name="connsiteY3" fmla="*/ 2518435 h 3321595"/>
                <a:gd name="connsiteX4" fmla="*/ 80122 w 3872006"/>
                <a:gd name="connsiteY4" fmla="*/ 2618704 h 3321595"/>
                <a:gd name="connsiteX5" fmla="*/ 1549501 w 3872006"/>
                <a:gd name="connsiteY5" fmla="*/ 3321595 h 3321595"/>
                <a:gd name="connsiteX6" fmla="*/ 2796711 w 3872006"/>
                <a:gd name="connsiteY6" fmla="*/ 2749441 h 3321595"/>
                <a:gd name="connsiteX7" fmla="*/ 2948494 w 3872006"/>
                <a:gd name="connsiteY7" fmla="*/ 2635829 h 3321595"/>
                <a:gd name="connsiteX8" fmla="*/ 3638840 w 3872006"/>
                <a:gd name="connsiteY8" fmla="*/ 2041901 h 3321595"/>
                <a:gd name="connsiteX9" fmla="*/ 3872006 w 3872006"/>
                <a:gd name="connsiteY9" fmla="*/ 1404055 h 3321595"/>
                <a:gd name="connsiteX10" fmla="*/ 3467973 w 3872006"/>
                <a:gd name="connsiteY10" fmla="*/ 1974 h 332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72006" h="3321595">
                  <a:moveTo>
                    <a:pt x="3466434" y="0"/>
                  </a:moveTo>
                  <a:lnTo>
                    <a:pt x="65800" y="0"/>
                  </a:lnTo>
                  <a:lnTo>
                    <a:pt x="0" y="59511"/>
                  </a:lnTo>
                  <a:lnTo>
                    <a:pt x="0" y="2518435"/>
                  </a:lnTo>
                  <a:lnTo>
                    <a:pt x="80122" y="2618704"/>
                  </a:lnTo>
                  <a:cubicBezTo>
                    <a:pt x="490323" y="3108658"/>
                    <a:pt x="942414" y="3321595"/>
                    <a:pt x="1549501" y="3321595"/>
                  </a:cubicBezTo>
                  <a:cubicBezTo>
                    <a:pt x="2004852" y="3321595"/>
                    <a:pt x="2338950" y="3095023"/>
                    <a:pt x="2796711" y="2749441"/>
                  </a:cubicBezTo>
                  <a:cubicBezTo>
                    <a:pt x="2847850" y="2710827"/>
                    <a:pt x="2898991" y="2672676"/>
                    <a:pt x="2948494" y="2635829"/>
                  </a:cubicBezTo>
                  <a:cubicBezTo>
                    <a:pt x="3216812" y="2435869"/>
                    <a:pt x="3470203" y="2246981"/>
                    <a:pt x="3638840" y="2041901"/>
                  </a:cubicBezTo>
                  <a:cubicBezTo>
                    <a:pt x="3800062" y="1845849"/>
                    <a:pt x="3872006" y="1649145"/>
                    <a:pt x="3872006" y="1404055"/>
                  </a:cubicBezTo>
                  <a:cubicBezTo>
                    <a:pt x="3872006" y="866538"/>
                    <a:pt x="3729694" y="376466"/>
                    <a:pt x="3467973" y="1974"/>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6" name="Freeform: Shape 55">
              <a:extLst>
                <a:ext uri="{FF2B5EF4-FFF2-40B4-BE49-F238E27FC236}">
                  <a16:creationId xmlns:a16="http://schemas.microsoft.com/office/drawing/2014/main" id="{F5F9FD94-99CC-42AD-8E66-CF99E8FD5A94}"/>
                </a:ext>
              </a:extLst>
            </p:cNvPr>
            <p:cNvSpPr/>
            <p:nvPr/>
          </p:nvSpPr>
          <p:spPr>
            <a:xfrm flipH="1">
              <a:off x="8729240" y="9274"/>
              <a:ext cx="3462454" cy="3010961"/>
            </a:xfrm>
            <a:custGeom>
              <a:avLst/>
              <a:gdLst>
                <a:gd name="connsiteX0" fmla="*/ 2953507 w 3462454"/>
                <a:gd name="connsiteY0" fmla="*/ 0 h 3010961"/>
                <a:gd name="connsiteX1" fmla="*/ 477652 w 3462454"/>
                <a:gd name="connsiteY1" fmla="*/ 0 h 3010961"/>
                <a:gd name="connsiteX2" fmla="*/ 327396 w 3462454"/>
                <a:gd name="connsiteY2" fmla="*/ 113681 h 3010961"/>
                <a:gd name="connsiteX3" fmla="*/ 46554 w 3462454"/>
                <a:gd name="connsiteY3" fmla="*/ 391785 h 3010961"/>
                <a:gd name="connsiteX4" fmla="*/ 0 w 3462454"/>
                <a:gd name="connsiteY4" fmla="*/ 453516 h 3010961"/>
                <a:gd name="connsiteX5" fmla="*/ 0 w 3462454"/>
                <a:gd name="connsiteY5" fmla="*/ 2083461 h 3010961"/>
                <a:gd name="connsiteX6" fmla="*/ 26382 w 3462454"/>
                <a:gd name="connsiteY6" fmla="*/ 2118637 h 3010961"/>
                <a:gd name="connsiteX7" fmla="*/ 101620 w 3462454"/>
                <a:gd name="connsiteY7" fmla="*/ 2222744 h 3010961"/>
                <a:gd name="connsiteX8" fmla="*/ 1494064 w 3462454"/>
                <a:gd name="connsiteY8" fmla="*/ 3010961 h 3010961"/>
                <a:gd name="connsiteX9" fmla="*/ 2551110 w 3462454"/>
                <a:gd name="connsiteY9" fmla="*/ 2526044 h 3010961"/>
                <a:gd name="connsiteX10" fmla="*/ 2679751 w 3462454"/>
                <a:gd name="connsiteY10" fmla="*/ 2429754 h 3010961"/>
                <a:gd name="connsiteX11" fmla="*/ 3264840 w 3462454"/>
                <a:gd name="connsiteY11" fmla="*/ 1926383 h 3010961"/>
                <a:gd name="connsiteX12" fmla="*/ 3462454 w 3462454"/>
                <a:gd name="connsiteY12" fmla="*/ 1385790 h 3010961"/>
                <a:gd name="connsiteX13" fmla="*/ 3018820 w 3462454"/>
                <a:gd name="connsiteY13" fmla="*/ 67626 h 3010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62454" h="3010961">
                  <a:moveTo>
                    <a:pt x="2953507" y="0"/>
                  </a:moveTo>
                  <a:lnTo>
                    <a:pt x="477652" y="0"/>
                  </a:lnTo>
                  <a:lnTo>
                    <a:pt x="327396" y="113681"/>
                  </a:lnTo>
                  <a:cubicBezTo>
                    <a:pt x="222344" y="200626"/>
                    <a:pt x="128536" y="293564"/>
                    <a:pt x="46554" y="391785"/>
                  </a:cubicBezTo>
                  <a:lnTo>
                    <a:pt x="0" y="453516"/>
                  </a:lnTo>
                  <a:lnTo>
                    <a:pt x="0" y="2083461"/>
                  </a:lnTo>
                  <a:lnTo>
                    <a:pt x="26382" y="2118637"/>
                  </a:lnTo>
                  <a:cubicBezTo>
                    <a:pt x="51135" y="2152065"/>
                    <a:pt x="76235" y="2186586"/>
                    <a:pt x="101620" y="2222744"/>
                  </a:cubicBezTo>
                  <a:cubicBezTo>
                    <a:pt x="489585" y="2775245"/>
                    <a:pt x="906035" y="3010961"/>
                    <a:pt x="1494064" y="3010961"/>
                  </a:cubicBezTo>
                  <a:cubicBezTo>
                    <a:pt x="1879987" y="3010961"/>
                    <a:pt x="2163144" y="2818935"/>
                    <a:pt x="2551110" y="2526044"/>
                  </a:cubicBezTo>
                  <a:cubicBezTo>
                    <a:pt x="2594452" y="2493317"/>
                    <a:pt x="2637795" y="2460984"/>
                    <a:pt x="2679751" y="2429754"/>
                  </a:cubicBezTo>
                  <a:cubicBezTo>
                    <a:pt x="2907158" y="2260282"/>
                    <a:pt x="3121914" y="2100194"/>
                    <a:pt x="3264840" y="1926383"/>
                  </a:cubicBezTo>
                  <a:cubicBezTo>
                    <a:pt x="3401480" y="1760224"/>
                    <a:pt x="3462454" y="1593511"/>
                    <a:pt x="3462454" y="1385790"/>
                  </a:cubicBezTo>
                  <a:cubicBezTo>
                    <a:pt x="3462454" y="865148"/>
                    <a:pt x="3304918" y="397028"/>
                    <a:pt x="3018820" y="67626"/>
                  </a:cubicBezTo>
                  <a:close/>
                </a:path>
              </a:pathLst>
            </a:custGeom>
            <a:noFill/>
            <a:ln w="158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7" name="Freeform: Shape 56">
              <a:extLst>
                <a:ext uri="{FF2B5EF4-FFF2-40B4-BE49-F238E27FC236}">
                  <a16:creationId xmlns:a16="http://schemas.microsoft.com/office/drawing/2014/main" id="{F47D3E70-A759-410D-B5DB-855218E138C3}"/>
                </a:ext>
              </a:extLst>
            </p:cNvPr>
            <p:cNvSpPr/>
            <p:nvPr/>
          </p:nvSpPr>
          <p:spPr>
            <a:xfrm flipH="1">
              <a:off x="8243247" y="9274"/>
              <a:ext cx="3948447" cy="3411460"/>
            </a:xfrm>
            <a:custGeom>
              <a:avLst/>
              <a:gdLst>
                <a:gd name="connsiteX0" fmla="*/ 3564894 w 3904481"/>
                <a:gd name="connsiteY0" fmla="*/ 0 h 3411460"/>
                <a:gd name="connsiteX1" fmla="*/ 0 w 3904481"/>
                <a:gd name="connsiteY1" fmla="*/ 0 h 3411460"/>
                <a:gd name="connsiteX2" fmla="*/ 0 w 3904481"/>
                <a:gd name="connsiteY2" fmla="*/ 2659993 h 3411460"/>
                <a:gd name="connsiteX3" fmla="*/ 1876 w 3904481"/>
                <a:gd name="connsiteY3" fmla="*/ 2662425 h 3411460"/>
                <a:gd name="connsiteX4" fmla="*/ 1514161 w 3904481"/>
                <a:gd name="connsiteY4" fmla="*/ 3411460 h 3411460"/>
                <a:gd name="connsiteX5" fmla="*/ 2797788 w 3904481"/>
                <a:gd name="connsiteY5" fmla="*/ 2801744 h 3411460"/>
                <a:gd name="connsiteX6" fmla="*/ 2954004 w 3904481"/>
                <a:gd name="connsiteY6" fmla="*/ 2680673 h 3411460"/>
                <a:gd name="connsiteX7" fmla="*/ 3664508 w 3904481"/>
                <a:gd name="connsiteY7" fmla="*/ 2047754 h 3411460"/>
                <a:gd name="connsiteX8" fmla="*/ 3904481 w 3904481"/>
                <a:gd name="connsiteY8" fmla="*/ 1368033 h 3411460"/>
                <a:gd name="connsiteX9" fmla="*/ 3596499 w 3904481"/>
                <a:gd name="connsiteY9" fmla="*/ 52268 h 3411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04481" h="3411460">
                  <a:moveTo>
                    <a:pt x="3564894" y="0"/>
                  </a:moveTo>
                  <a:lnTo>
                    <a:pt x="0" y="0"/>
                  </a:lnTo>
                  <a:lnTo>
                    <a:pt x="0" y="2659993"/>
                  </a:lnTo>
                  <a:lnTo>
                    <a:pt x="1876" y="2662425"/>
                  </a:lnTo>
                  <a:cubicBezTo>
                    <a:pt x="424055" y="3184544"/>
                    <a:pt x="889346" y="3411460"/>
                    <a:pt x="1514161" y="3411460"/>
                  </a:cubicBezTo>
                  <a:cubicBezTo>
                    <a:pt x="1982808" y="3411460"/>
                    <a:pt x="2326661" y="3170014"/>
                    <a:pt x="2797788" y="2801744"/>
                  </a:cubicBezTo>
                  <a:cubicBezTo>
                    <a:pt x="2850420" y="2760595"/>
                    <a:pt x="2903054" y="2719940"/>
                    <a:pt x="2954004" y="2680673"/>
                  </a:cubicBezTo>
                  <a:cubicBezTo>
                    <a:pt x="3230156" y="2467586"/>
                    <a:pt x="3490946" y="2266297"/>
                    <a:pt x="3664508" y="2047754"/>
                  </a:cubicBezTo>
                  <a:cubicBezTo>
                    <a:pt x="3830437" y="1838832"/>
                    <a:pt x="3904481" y="1629214"/>
                    <a:pt x="3904481" y="1368033"/>
                  </a:cubicBezTo>
                  <a:cubicBezTo>
                    <a:pt x="3904481" y="877057"/>
                    <a:pt x="3796872" y="423228"/>
                    <a:pt x="3596499" y="52268"/>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9" name="Group 8">
            <a:extLst>
              <a:ext uri="{FF2B5EF4-FFF2-40B4-BE49-F238E27FC236}">
                <a16:creationId xmlns:a16="http://schemas.microsoft.com/office/drawing/2014/main" id="{90302A25-2D4F-4AD5-B0E9-C12184C3599E}"/>
              </a:ext>
            </a:extLst>
          </p:cNvPr>
          <p:cNvGrpSpPr/>
          <p:nvPr/>
        </p:nvGrpSpPr>
        <p:grpSpPr>
          <a:xfrm>
            <a:off x="-1" y="1355238"/>
            <a:ext cx="4381339" cy="5510713"/>
            <a:chOff x="0" y="1347287"/>
            <a:chExt cx="4259808" cy="5510713"/>
          </a:xfrm>
        </p:grpSpPr>
        <p:sp>
          <p:nvSpPr>
            <p:cNvPr id="59" name="Freeform: Shape 58">
              <a:extLst>
                <a:ext uri="{FF2B5EF4-FFF2-40B4-BE49-F238E27FC236}">
                  <a16:creationId xmlns:a16="http://schemas.microsoft.com/office/drawing/2014/main" id="{E227AF03-773A-4B1E-8FED-67198038E60D}"/>
                </a:ext>
              </a:extLst>
            </p:cNvPr>
            <p:cNvSpPr/>
            <p:nvPr/>
          </p:nvSpPr>
          <p:spPr>
            <a:xfrm>
              <a:off x="0" y="1676545"/>
              <a:ext cx="4174269" cy="5181455"/>
            </a:xfrm>
            <a:custGeom>
              <a:avLst/>
              <a:gdLst>
                <a:gd name="connsiteX0" fmla="*/ 1155130 w 4174269"/>
                <a:gd name="connsiteY0" fmla="*/ 990 h 5181455"/>
                <a:gd name="connsiteX1" fmla="*/ 2396955 w 4174269"/>
                <a:gd name="connsiteY1" fmla="*/ 367328 h 5181455"/>
                <a:gd name="connsiteX2" fmla="*/ 3827960 w 4174269"/>
                <a:gd name="connsiteY2" fmla="*/ 4749328 h 5181455"/>
                <a:gd name="connsiteX3" fmla="*/ 3561502 w 4174269"/>
                <a:gd name="connsiteY3" fmla="*/ 5090948 h 5181455"/>
                <a:gd name="connsiteX4" fmla="*/ 3452726 w 4174269"/>
                <a:gd name="connsiteY4" fmla="*/ 5181455 h 5181455"/>
                <a:gd name="connsiteX5" fmla="*/ 0 w 4174269"/>
                <a:gd name="connsiteY5" fmla="*/ 5181455 h 5181455"/>
                <a:gd name="connsiteX6" fmla="*/ 0 w 4174269"/>
                <a:gd name="connsiteY6" fmla="*/ 251605 h 5181455"/>
                <a:gd name="connsiteX7" fmla="*/ 157396 w 4174269"/>
                <a:gd name="connsiteY7" fmla="*/ 182600 h 5181455"/>
                <a:gd name="connsiteX8" fmla="*/ 1155130 w 4174269"/>
                <a:gd name="connsiteY8" fmla="*/ 990 h 5181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74269" h="5181455">
                  <a:moveTo>
                    <a:pt x="1155130" y="990"/>
                  </a:moveTo>
                  <a:cubicBezTo>
                    <a:pt x="1564667" y="12730"/>
                    <a:pt x="1984593" y="129250"/>
                    <a:pt x="2396955" y="367328"/>
                  </a:cubicBezTo>
                  <a:cubicBezTo>
                    <a:pt x="3871760" y="1218807"/>
                    <a:pt x="4678347" y="3276416"/>
                    <a:pt x="3827960" y="4749328"/>
                  </a:cubicBezTo>
                  <a:cubicBezTo>
                    <a:pt x="3748235" y="4887417"/>
                    <a:pt x="3658928" y="4998272"/>
                    <a:pt x="3561502" y="5090948"/>
                  </a:cubicBezTo>
                  <a:lnTo>
                    <a:pt x="3452726" y="5181455"/>
                  </a:lnTo>
                  <a:lnTo>
                    <a:pt x="0" y="5181455"/>
                  </a:lnTo>
                  <a:lnTo>
                    <a:pt x="0" y="251605"/>
                  </a:lnTo>
                  <a:lnTo>
                    <a:pt x="157396" y="182600"/>
                  </a:lnTo>
                  <a:cubicBezTo>
                    <a:pt x="475610" y="54980"/>
                    <a:pt x="811718" y="-8854"/>
                    <a:pt x="1155130" y="990"/>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60" name="Freeform: Shape 59">
              <a:extLst>
                <a:ext uri="{FF2B5EF4-FFF2-40B4-BE49-F238E27FC236}">
                  <a16:creationId xmlns:a16="http://schemas.microsoft.com/office/drawing/2014/main" id="{D6FE8FAD-8A4A-49E1-AFAF-A074482295A9}"/>
                </a:ext>
              </a:extLst>
            </p:cNvPr>
            <p:cNvSpPr/>
            <p:nvPr/>
          </p:nvSpPr>
          <p:spPr>
            <a:xfrm>
              <a:off x="0" y="1347287"/>
              <a:ext cx="4259808" cy="5510713"/>
            </a:xfrm>
            <a:custGeom>
              <a:avLst/>
              <a:gdLst>
                <a:gd name="connsiteX0" fmla="*/ 948905 w 4259808"/>
                <a:gd name="connsiteY0" fmla="*/ 1556 h 5510713"/>
                <a:gd name="connsiteX1" fmla="*/ 2304106 w 4259808"/>
                <a:gd name="connsiteY1" fmla="*/ 405867 h 5510713"/>
                <a:gd name="connsiteX2" fmla="*/ 3890982 w 4259808"/>
                <a:gd name="connsiteY2" fmla="*/ 5156588 h 5510713"/>
                <a:gd name="connsiteX3" fmla="*/ 3680329 w 4259808"/>
                <a:gd name="connsiteY3" fmla="*/ 5445948 h 5510713"/>
                <a:gd name="connsiteX4" fmla="*/ 3616504 w 4259808"/>
                <a:gd name="connsiteY4" fmla="*/ 5510713 h 5510713"/>
                <a:gd name="connsiteX5" fmla="*/ 0 w 4259808"/>
                <a:gd name="connsiteY5" fmla="*/ 5510713 h 5510713"/>
                <a:gd name="connsiteX6" fmla="*/ 0 w 4259808"/>
                <a:gd name="connsiteY6" fmla="*/ 144797 h 5510713"/>
                <a:gd name="connsiteX7" fmla="*/ 164164 w 4259808"/>
                <a:gd name="connsiteY7" fmla="*/ 92266 h 5510713"/>
                <a:gd name="connsiteX8" fmla="*/ 948905 w 4259808"/>
                <a:gd name="connsiteY8" fmla="*/ 1556 h 5510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59808" h="5510713">
                  <a:moveTo>
                    <a:pt x="948905" y="1556"/>
                  </a:moveTo>
                  <a:cubicBezTo>
                    <a:pt x="1395136" y="16867"/>
                    <a:pt x="1853354" y="145625"/>
                    <a:pt x="2304106" y="405867"/>
                  </a:cubicBezTo>
                  <a:cubicBezTo>
                    <a:pt x="3916211" y="1336616"/>
                    <a:pt x="4808028" y="3568218"/>
                    <a:pt x="3890982" y="5156588"/>
                  </a:cubicBezTo>
                  <a:cubicBezTo>
                    <a:pt x="3826502" y="5268272"/>
                    <a:pt x="3756052" y="5363347"/>
                    <a:pt x="3680329" y="5445948"/>
                  </a:cubicBezTo>
                  <a:lnTo>
                    <a:pt x="3616504" y="5510713"/>
                  </a:lnTo>
                  <a:lnTo>
                    <a:pt x="0" y="5510713"/>
                  </a:lnTo>
                  <a:lnTo>
                    <a:pt x="0" y="144797"/>
                  </a:lnTo>
                  <a:lnTo>
                    <a:pt x="164164" y="92266"/>
                  </a:lnTo>
                  <a:cubicBezTo>
                    <a:pt x="418657" y="23914"/>
                    <a:pt x="681631" y="-7614"/>
                    <a:pt x="948905" y="1556"/>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61" name="Freeform: Shape 60">
              <a:extLst>
                <a:ext uri="{FF2B5EF4-FFF2-40B4-BE49-F238E27FC236}">
                  <a16:creationId xmlns:a16="http://schemas.microsoft.com/office/drawing/2014/main" id="{0A7C4DFB-FDFD-4F28-8B00-287EB75C79EB}"/>
                </a:ext>
              </a:extLst>
            </p:cNvPr>
            <p:cNvSpPr/>
            <p:nvPr/>
          </p:nvSpPr>
          <p:spPr>
            <a:xfrm>
              <a:off x="0" y="1592806"/>
              <a:ext cx="4029221" cy="5265194"/>
            </a:xfrm>
            <a:custGeom>
              <a:avLst/>
              <a:gdLst>
                <a:gd name="connsiteX0" fmla="*/ 812878 w 4029221"/>
                <a:gd name="connsiteY0" fmla="*/ 840 h 5265194"/>
                <a:gd name="connsiteX1" fmla="*/ 960980 w 4029221"/>
                <a:gd name="connsiteY1" fmla="*/ 1442 h 5265194"/>
                <a:gd name="connsiteX2" fmla="*/ 2216856 w 4029221"/>
                <a:gd name="connsiteY2" fmla="*/ 376120 h 5265194"/>
                <a:gd name="connsiteX3" fmla="*/ 3687427 w 4029221"/>
                <a:gd name="connsiteY3" fmla="*/ 4778650 h 5265194"/>
                <a:gd name="connsiteX4" fmla="*/ 3267677 w 4029221"/>
                <a:gd name="connsiteY4" fmla="*/ 5245601 h 5265194"/>
                <a:gd name="connsiteX5" fmla="*/ 3237167 w 4029221"/>
                <a:gd name="connsiteY5" fmla="*/ 5265194 h 5265194"/>
                <a:gd name="connsiteX6" fmla="*/ 0 w 4029221"/>
                <a:gd name="connsiteY6" fmla="*/ 5265194 h 5265194"/>
                <a:gd name="connsiteX7" fmla="*/ 0 w 4029221"/>
                <a:gd name="connsiteY7" fmla="*/ 162790 h 5265194"/>
                <a:gd name="connsiteX8" fmla="*/ 58408 w 4029221"/>
                <a:gd name="connsiteY8" fmla="*/ 139352 h 5265194"/>
                <a:gd name="connsiteX9" fmla="*/ 812878 w 4029221"/>
                <a:gd name="connsiteY9" fmla="*/ 840 h 5265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29221" h="5265194">
                  <a:moveTo>
                    <a:pt x="812878" y="840"/>
                  </a:moveTo>
                  <a:cubicBezTo>
                    <a:pt x="862065" y="-449"/>
                    <a:pt x="911443" y="-258"/>
                    <a:pt x="960980" y="1442"/>
                  </a:cubicBezTo>
                  <a:cubicBezTo>
                    <a:pt x="1374507" y="15631"/>
                    <a:pt x="1799140" y="134952"/>
                    <a:pt x="2216856" y="376120"/>
                  </a:cubicBezTo>
                  <a:cubicBezTo>
                    <a:pt x="3710806" y="1238652"/>
                    <a:pt x="4537261" y="3306696"/>
                    <a:pt x="3687427" y="4778650"/>
                  </a:cubicBezTo>
                  <a:cubicBezTo>
                    <a:pt x="3567917" y="4985647"/>
                    <a:pt x="3426282" y="5131074"/>
                    <a:pt x="3267677" y="5245601"/>
                  </a:cubicBezTo>
                  <a:lnTo>
                    <a:pt x="3237167" y="5265194"/>
                  </a:lnTo>
                  <a:lnTo>
                    <a:pt x="0" y="5265194"/>
                  </a:lnTo>
                  <a:lnTo>
                    <a:pt x="0" y="162790"/>
                  </a:lnTo>
                  <a:lnTo>
                    <a:pt x="58408" y="139352"/>
                  </a:lnTo>
                  <a:cubicBezTo>
                    <a:pt x="301661" y="55163"/>
                    <a:pt x="554646" y="7607"/>
                    <a:pt x="812878" y="840"/>
                  </a:cubicBezTo>
                  <a:close/>
                </a:path>
              </a:pathLst>
            </a:custGeom>
            <a:noFill/>
            <a:ln w="190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62" name="Freeform: Shape 61">
              <a:extLst>
                <a:ext uri="{FF2B5EF4-FFF2-40B4-BE49-F238E27FC236}">
                  <a16:creationId xmlns:a16="http://schemas.microsoft.com/office/drawing/2014/main" id="{B6E867DF-0B62-429A-A554-CBE585048439}"/>
                </a:ext>
              </a:extLst>
            </p:cNvPr>
            <p:cNvSpPr/>
            <p:nvPr/>
          </p:nvSpPr>
          <p:spPr>
            <a:xfrm>
              <a:off x="0" y="2147333"/>
              <a:ext cx="3702048" cy="4710667"/>
            </a:xfrm>
            <a:custGeom>
              <a:avLst/>
              <a:gdLst>
                <a:gd name="connsiteX0" fmla="*/ 1057511 w 3702048"/>
                <a:gd name="connsiteY0" fmla="*/ 1243 h 4710667"/>
                <a:gd name="connsiteX1" fmla="*/ 2139959 w 3702048"/>
                <a:gd name="connsiteY1" fmla="*/ 324180 h 4710667"/>
                <a:gd name="connsiteX2" fmla="*/ 3407455 w 3702048"/>
                <a:gd name="connsiteY2" fmla="*/ 4118750 h 4710667"/>
                <a:gd name="connsiteX3" fmla="*/ 2754080 w 3702048"/>
                <a:gd name="connsiteY3" fmla="*/ 4690965 h 4710667"/>
                <a:gd name="connsiteX4" fmla="*/ 2711405 w 3702048"/>
                <a:gd name="connsiteY4" fmla="*/ 4710667 h 4710667"/>
                <a:gd name="connsiteX5" fmla="*/ 0 w 3702048"/>
                <a:gd name="connsiteY5" fmla="*/ 4710667 h 4710667"/>
                <a:gd name="connsiteX6" fmla="*/ 0 w 3702048"/>
                <a:gd name="connsiteY6" fmla="*/ 239601 h 4710667"/>
                <a:gd name="connsiteX7" fmla="*/ 72857 w 3702048"/>
                <a:gd name="connsiteY7" fmla="*/ 203063 h 4710667"/>
                <a:gd name="connsiteX8" fmla="*/ 1057511 w 3702048"/>
                <a:gd name="connsiteY8" fmla="*/ 1243 h 4710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02048" h="4710667">
                  <a:moveTo>
                    <a:pt x="1057511" y="1243"/>
                  </a:moveTo>
                  <a:cubicBezTo>
                    <a:pt x="1413932" y="13473"/>
                    <a:pt x="1779927" y="116316"/>
                    <a:pt x="2139959" y="324180"/>
                  </a:cubicBezTo>
                  <a:cubicBezTo>
                    <a:pt x="3427605" y="1067603"/>
                    <a:pt x="4139931" y="2850064"/>
                    <a:pt x="3407455" y="4118750"/>
                  </a:cubicBezTo>
                  <a:cubicBezTo>
                    <a:pt x="3235777" y="4416105"/>
                    <a:pt x="3011128" y="4566048"/>
                    <a:pt x="2754080" y="4690965"/>
                  </a:cubicBezTo>
                  <a:lnTo>
                    <a:pt x="2711405" y="4710667"/>
                  </a:lnTo>
                  <a:lnTo>
                    <a:pt x="0" y="4710667"/>
                  </a:lnTo>
                  <a:lnTo>
                    <a:pt x="0" y="239601"/>
                  </a:lnTo>
                  <a:lnTo>
                    <a:pt x="72857" y="203063"/>
                  </a:lnTo>
                  <a:cubicBezTo>
                    <a:pt x="383165" y="61024"/>
                    <a:pt x="715942" y="-10476"/>
                    <a:pt x="1057511" y="1243"/>
                  </a:cubicBezTo>
                  <a:close/>
                </a:path>
              </a:pathLst>
            </a:custGeom>
            <a:noFill/>
            <a:ln w="158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grpSp>
      <p:sp>
        <p:nvSpPr>
          <p:cNvPr id="2" name="Title 1"/>
          <p:cNvSpPr>
            <a:spLocks noGrp="1"/>
          </p:cNvSpPr>
          <p:nvPr>
            <p:ph type="title"/>
          </p:nvPr>
        </p:nvSpPr>
        <p:spPr>
          <a:xfrm>
            <a:off x="4654296" y="3420734"/>
            <a:ext cx="6665976" cy="2129674"/>
          </a:xfrm>
        </p:spPr>
        <p:txBody>
          <a:bodyPr anchor="b">
            <a:noAutofit/>
          </a:bodyPr>
          <a:lstStyle>
            <a:lvl1pPr algn="l">
              <a:lnSpc>
                <a:spcPct val="110000"/>
              </a:lnSpc>
              <a:defRPr sz="4800" cap="none" baseline="0">
                <a:solidFill>
                  <a:schemeClr val="tx1">
                    <a:lumMod val="75000"/>
                    <a:lumOff val="25000"/>
                  </a:schemeClr>
                </a:solidFill>
              </a:defRPr>
            </a:lvl1pPr>
          </a:lstStyle>
          <a:p>
            <a:r>
              <a:rPr lang="en-US"/>
              <a:t>Click to edit Master title style</a:t>
            </a:r>
            <a:endParaRPr lang="en-US" dirty="0"/>
          </a:p>
        </p:txBody>
      </p:sp>
      <p:sp>
        <p:nvSpPr>
          <p:cNvPr id="23" name="Footer Placeholder 22">
            <a:extLst>
              <a:ext uri="{FF2B5EF4-FFF2-40B4-BE49-F238E27FC236}">
                <a16:creationId xmlns:a16="http://schemas.microsoft.com/office/drawing/2014/main" id="{E197B67B-BA44-4D2A-B31D-35A89323C4B1}"/>
              </a:ext>
            </a:extLst>
          </p:cNvPr>
          <p:cNvSpPr>
            <a:spLocks noGrp="1"/>
          </p:cNvSpPr>
          <p:nvPr>
            <p:ph type="ftr" sz="quarter" idx="11"/>
          </p:nvPr>
        </p:nvSpPr>
        <p:spPr>
          <a:xfrm>
            <a:off x="4654296" y="6170490"/>
            <a:ext cx="5713314" cy="457200"/>
          </a:xfrm>
        </p:spPr>
        <p:txBody>
          <a:bodyPr/>
          <a:lstStyle/>
          <a:p>
            <a:endParaRPr lang="en-US" dirty="0"/>
          </a:p>
        </p:txBody>
      </p:sp>
      <p:sp>
        <p:nvSpPr>
          <p:cNvPr id="27" name="Slide Number Placeholder 26">
            <a:extLst>
              <a:ext uri="{FF2B5EF4-FFF2-40B4-BE49-F238E27FC236}">
                <a16:creationId xmlns:a16="http://schemas.microsoft.com/office/drawing/2014/main" id="{1D718595-24D3-4517-A62E-C1F493407AAE}"/>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
        <p:nvSpPr>
          <p:cNvPr id="3" name="Text Placeholder 2"/>
          <p:cNvSpPr>
            <a:spLocks noGrp="1"/>
          </p:cNvSpPr>
          <p:nvPr>
            <p:ph type="body" idx="1"/>
          </p:nvPr>
        </p:nvSpPr>
        <p:spPr>
          <a:xfrm>
            <a:off x="4654295" y="5550408"/>
            <a:ext cx="6665975" cy="512064"/>
          </a:xfrm>
        </p:spPr>
        <p:txBody>
          <a:bodyPr>
            <a:normAutofit/>
          </a:bodyPr>
          <a:lstStyle>
            <a:lvl1pPr marL="0" indent="0" algn="l">
              <a:lnSpc>
                <a:spcPct val="130000"/>
              </a:lnSpc>
              <a:spcBef>
                <a:spcPts val="0"/>
              </a:spcBef>
              <a:buNone/>
              <a:defRPr sz="2000" baseline="0">
                <a:solidFill>
                  <a:schemeClr val="tx1">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Date Placeholder 17">
            <a:extLst>
              <a:ext uri="{FF2B5EF4-FFF2-40B4-BE49-F238E27FC236}">
                <a16:creationId xmlns:a16="http://schemas.microsoft.com/office/drawing/2014/main" id="{3C6217BB-A228-414D-92D9-E1D1EFEB8BE6}"/>
              </a:ext>
            </a:extLst>
          </p:cNvPr>
          <p:cNvSpPr>
            <a:spLocks noGrp="1"/>
          </p:cNvSpPr>
          <p:nvPr>
            <p:ph type="dt" sz="half" idx="10"/>
          </p:nvPr>
        </p:nvSpPr>
        <p:spPr>
          <a:xfrm>
            <a:off x="640080" y="6170491"/>
            <a:ext cx="2840083" cy="457200"/>
          </a:xfrm>
        </p:spPr>
        <p:txBody>
          <a:bodyPr/>
          <a:lstStyle>
            <a:lvl1pPr algn="l">
              <a:defRPr/>
            </a:lvl1pPr>
          </a:lstStyle>
          <a:p>
            <a:fld id="{E72EB70D-CD01-44DA-83B3-8FEB3383D307}" type="datetime1">
              <a:rPr lang="en-US" smtClean="0"/>
              <a:t>5/30/2023</a:t>
            </a:fld>
            <a:endParaRPr lang="en-US" dirty="0"/>
          </a:p>
        </p:txBody>
      </p:sp>
    </p:spTree>
    <p:extLst>
      <p:ext uri="{BB962C8B-B14F-4D97-AF65-F5344CB8AC3E}">
        <p14:creationId xmlns:p14="http://schemas.microsoft.com/office/powerpoint/2010/main" val="36956514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920240" y="2438399"/>
            <a:ext cx="4160520" cy="3657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30290" y="2438399"/>
            <a:ext cx="4160520" cy="3657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7C1D6427-F07F-4D50-B151-455100AF70FF}"/>
              </a:ext>
            </a:extLst>
          </p:cNvPr>
          <p:cNvSpPr>
            <a:spLocks noGrp="1"/>
          </p:cNvSpPr>
          <p:nvPr>
            <p:ph type="dt" sz="half" idx="10"/>
          </p:nvPr>
        </p:nvSpPr>
        <p:spPr/>
        <p:txBody>
          <a:bodyPr/>
          <a:lstStyle/>
          <a:p>
            <a:fld id="{D0158CFD-9357-46BE-A189-D637A67C8730}" type="datetime1">
              <a:rPr lang="en-US" smtClean="0"/>
              <a:t>5/30/2023</a:t>
            </a:fld>
            <a:endParaRPr lang="en-US" dirty="0"/>
          </a:p>
        </p:txBody>
      </p:sp>
      <p:sp>
        <p:nvSpPr>
          <p:cNvPr id="9" name="Footer Placeholder 8">
            <a:extLst>
              <a:ext uri="{FF2B5EF4-FFF2-40B4-BE49-F238E27FC236}">
                <a16:creationId xmlns:a16="http://schemas.microsoft.com/office/drawing/2014/main" id="{479EFBB2-C5E0-4D57-AB1D-3AA907ECFD72}"/>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7AE6B7E1-F60B-4D08-9052-423D6FBFAD64}"/>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33307046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920241" y="2456408"/>
            <a:ext cx="4160520" cy="823912"/>
          </a:xfrm>
        </p:spPr>
        <p:txBody>
          <a:bodyPr anchor="b">
            <a:normAutofit/>
          </a:bodyPr>
          <a:lstStyle>
            <a:lvl1pPr marL="0" indent="0">
              <a:lnSpc>
                <a:spcPct val="130000"/>
              </a:lnSpc>
              <a:buNone/>
              <a:defRPr sz="1800" b="1"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920241" y="3316639"/>
            <a:ext cx="4160520" cy="27793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30290" y="2456408"/>
            <a:ext cx="4160520" cy="823912"/>
          </a:xfrm>
        </p:spPr>
        <p:txBody>
          <a:bodyPr anchor="b">
            <a:normAutofit/>
          </a:bodyPr>
          <a:lstStyle>
            <a:lvl1pPr marL="0" indent="0">
              <a:lnSpc>
                <a:spcPct val="99000"/>
              </a:lnSpc>
              <a:buNone/>
              <a:defRPr lang="en-US" sz="1800" b="1" kern="1200" cap="all" spc="150"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30000"/>
              </a:lnSpc>
              <a:spcBef>
                <a:spcPts val="930"/>
              </a:spcBef>
              <a:buFont typeface="Corbel" panose="020B0503020204020204" pitchFamily="34" charset="0"/>
              <a:buNone/>
            </a:pPr>
            <a:r>
              <a:rPr lang="en-US"/>
              <a:t>Click to edit Master text styles</a:t>
            </a:r>
          </a:p>
        </p:txBody>
      </p:sp>
      <p:sp>
        <p:nvSpPr>
          <p:cNvPr id="6" name="Content Placeholder 5"/>
          <p:cNvSpPr>
            <a:spLocks noGrp="1"/>
          </p:cNvSpPr>
          <p:nvPr>
            <p:ph sz="quarter" idx="4"/>
          </p:nvPr>
        </p:nvSpPr>
        <p:spPr>
          <a:xfrm>
            <a:off x="6530290" y="3316639"/>
            <a:ext cx="4160520" cy="27793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9">
            <a:extLst>
              <a:ext uri="{FF2B5EF4-FFF2-40B4-BE49-F238E27FC236}">
                <a16:creationId xmlns:a16="http://schemas.microsoft.com/office/drawing/2014/main" id="{3771BF97-4D2A-43A4-8CDC-2250017EB045}"/>
              </a:ext>
            </a:extLst>
          </p:cNvPr>
          <p:cNvSpPr>
            <a:spLocks noGrp="1"/>
          </p:cNvSpPr>
          <p:nvPr>
            <p:ph type="dt" sz="half" idx="10"/>
          </p:nvPr>
        </p:nvSpPr>
        <p:spPr/>
        <p:txBody>
          <a:bodyPr/>
          <a:lstStyle/>
          <a:p>
            <a:fld id="{7B4742EE-B331-4632-BD10-A82FED6B6FC0}" type="datetime1">
              <a:rPr lang="en-US" smtClean="0"/>
              <a:t>5/30/2023</a:t>
            </a:fld>
            <a:endParaRPr lang="en-US" dirty="0"/>
          </a:p>
        </p:txBody>
      </p:sp>
      <p:sp>
        <p:nvSpPr>
          <p:cNvPr id="11" name="Footer Placeholder 10">
            <a:extLst>
              <a:ext uri="{FF2B5EF4-FFF2-40B4-BE49-F238E27FC236}">
                <a16:creationId xmlns:a16="http://schemas.microsoft.com/office/drawing/2014/main" id="{6020661A-DA07-4679-9226-945B5DD2480C}"/>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EEFCE38B-E087-4988-BC3A-FE3B55E70D7E}"/>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
        <p:nvSpPr>
          <p:cNvPr id="13" name="Title 12">
            <a:extLst>
              <a:ext uri="{FF2B5EF4-FFF2-40B4-BE49-F238E27FC236}">
                <a16:creationId xmlns:a16="http://schemas.microsoft.com/office/drawing/2014/main" id="{D3BC439C-E995-4E1F-8DE9-75C32785E00F}"/>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718159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CF30096C-3491-4EF2-ABB2-D57F3F4B5BD5}"/>
              </a:ext>
            </a:extLst>
          </p:cNvPr>
          <p:cNvSpPr>
            <a:spLocks noGrp="1"/>
          </p:cNvSpPr>
          <p:nvPr>
            <p:ph type="dt" sz="half" idx="10"/>
          </p:nvPr>
        </p:nvSpPr>
        <p:spPr/>
        <p:txBody>
          <a:bodyPr/>
          <a:lstStyle/>
          <a:p>
            <a:fld id="{451BA835-D13F-49F4-8F11-5D576AC65FAD}" type="datetime1">
              <a:rPr lang="en-US" smtClean="0"/>
              <a:t>5/30/2023</a:t>
            </a:fld>
            <a:endParaRPr lang="en-US" dirty="0"/>
          </a:p>
        </p:txBody>
      </p:sp>
      <p:sp>
        <p:nvSpPr>
          <p:cNvPr id="7" name="Footer Placeholder 6">
            <a:extLst>
              <a:ext uri="{FF2B5EF4-FFF2-40B4-BE49-F238E27FC236}">
                <a16:creationId xmlns:a16="http://schemas.microsoft.com/office/drawing/2014/main" id="{79DA3A85-7147-4F32-944A-B079AF5147E2}"/>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EEDDF50D-95C0-4DA2-BBC6-41774FAC1404}"/>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3763238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chemeClr val="bg2"/>
        </a:solidFill>
        <a:effectLst/>
      </p:bgPr>
    </p:bg>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209BEFCA-6D6F-4F26-823F-C86CA694B830}"/>
              </a:ext>
            </a:extLst>
          </p:cNvPr>
          <p:cNvSpPr>
            <a:spLocks noGrp="1"/>
          </p:cNvSpPr>
          <p:nvPr>
            <p:ph type="dt" sz="half" idx="10"/>
          </p:nvPr>
        </p:nvSpPr>
        <p:spPr/>
        <p:txBody>
          <a:bodyPr/>
          <a:lstStyle/>
          <a:p>
            <a:fld id="{ADBD1799-ACB5-4CB2-86A2-5C574F1C8706}" type="datetime1">
              <a:rPr lang="en-US" smtClean="0"/>
              <a:t>5/30/2023</a:t>
            </a:fld>
            <a:endParaRPr lang="en-US" dirty="0"/>
          </a:p>
        </p:txBody>
      </p:sp>
      <p:sp>
        <p:nvSpPr>
          <p:cNvPr id="6" name="Footer Placeholder 5">
            <a:extLst>
              <a:ext uri="{FF2B5EF4-FFF2-40B4-BE49-F238E27FC236}">
                <a16:creationId xmlns:a16="http://schemas.microsoft.com/office/drawing/2014/main" id="{BC2EE2C9-E87D-4495-9EDA-6BC0EDC2709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E5557A9-903F-4B36-8B06-D9EADF230508}"/>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32955892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76488" y="640080"/>
            <a:ext cx="3227715" cy="2551751"/>
          </a:xfrm>
        </p:spPr>
        <p:txBody>
          <a:bodyPr anchor="b">
            <a:normAutofit/>
          </a:bodyPr>
          <a:lstStyle>
            <a:lvl1pPr>
              <a:lnSpc>
                <a:spcPct val="104000"/>
              </a:lnSpc>
              <a:defRPr sz="3400"/>
            </a:lvl1pPr>
          </a:lstStyle>
          <a:p>
            <a:r>
              <a:rPr lang="en-US"/>
              <a:t>Click to edit Master title style</a:t>
            </a:r>
            <a:endParaRPr lang="en-US" dirty="0"/>
          </a:p>
        </p:txBody>
      </p:sp>
      <p:sp>
        <p:nvSpPr>
          <p:cNvPr id="3" name="Content Placeholder 2"/>
          <p:cNvSpPr>
            <a:spLocks noGrp="1"/>
          </p:cNvSpPr>
          <p:nvPr>
            <p:ph idx="1"/>
          </p:nvPr>
        </p:nvSpPr>
        <p:spPr>
          <a:xfrm>
            <a:off x="1280160" y="640080"/>
            <a:ext cx="6949440" cy="5455919"/>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76488" y="3223803"/>
            <a:ext cx="3227715" cy="2872197"/>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a:extLst>
              <a:ext uri="{FF2B5EF4-FFF2-40B4-BE49-F238E27FC236}">
                <a16:creationId xmlns:a16="http://schemas.microsoft.com/office/drawing/2014/main" id="{BB904BE8-2080-4FFA-9239-A8929E28FAD9}"/>
              </a:ext>
            </a:extLst>
          </p:cNvPr>
          <p:cNvSpPr>
            <a:spLocks noGrp="1"/>
          </p:cNvSpPr>
          <p:nvPr>
            <p:ph type="dt" sz="half" idx="10"/>
          </p:nvPr>
        </p:nvSpPr>
        <p:spPr>
          <a:xfrm>
            <a:off x="8476488" y="6170491"/>
            <a:ext cx="2214322" cy="457200"/>
          </a:xfrm>
        </p:spPr>
        <p:txBody>
          <a:bodyPr/>
          <a:lstStyle/>
          <a:p>
            <a:fld id="{ED5DD0D6-7A82-473E-879B-C6ECD6CCCFEC}" type="datetime1">
              <a:rPr lang="en-US" smtClean="0"/>
              <a:t>5/30/2023</a:t>
            </a:fld>
            <a:endParaRPr lang="en-US" dirty="0"/>
          </a:p>
        </p:txBody>
      </p:sp>
      <p:sp>
        <p:nvSpPr>
          <p:cNvPr id="9" name="Footer Placeholder 8">
            <a:extLst>
              <a:ext uri="{FF2B5EF4-FFF2-40B4-BE49-F238E27FC236}">
                <a16:creationId xmlns:a16="http://schemas.microsoft.com/office/drawing/2014/main" id="{ED5580C6-5CD7-4CDD-977D-0533C84F2F45}"/>
              </a:ext>
            </a:extLst>
          </p:cNvPr>
          <p:cNvSpPr>
            <a:spLocks noGrp="1"/>
          </p:cNvSpPr>
          <p:nvPr>
            <p:ph type="ftr" sz="quarter" idx="11"/>
          </p:nvPr>
        </p:nvSpPr>
        <p:spPr>
          <a:xfrm>
            <a:off x="1280160" y="6170490"/>
            <a:ext cx="6949440" cy="457200"/>
          </a:xfrm>
        </p:spPr>
        <p:txBody>
          <a:bodyPr/>
          <a:lstStyle/>
          <a:p>
            <a:endParaRPr lang="en-US" dirty="0"/>
          </a:p>
        </p:txBody>
      </p:sp>
      <p:sp>
        <p:nvSpPr>
          <p:cNvPr id="10" name="Slide Number Placeholder 9">
            <a:extLst>
              <a:ext uri="{FF2B5EF4-FFF2-40B4-BE49-F238E27FC236}">
                <a16:creationId xmlns:a16="http://schemas.microsoft.com/office/drawing/2014/main" id="{518D0320-9B66-443F-8E28-8BCF07E082BD}"/>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22676281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0" y="0"/>
            <a:ext cx="8102651" cy="6857999"/>
          </a:xfrm>
          <a:solidFill>
            <a:schemeClr val="bg2">
              <a:lumMod val="9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8476488" y="1503910"/>
            <a:ext cx="3230625" cy="1687924"/>
          </a:xfrm>
        </p:spPr>
        <p:txBody>
          <a:bodyPr anchor="b">
            <a:noAutofit/>
          </a:bodyPr>
          <a:lstStyle>
            <a:lvl1pPr>
              <a:lnSpc>
                <a:spcPct val="104000"/>
              </a:lnSpc>
              <a:defRPr sz="3400"/>
            </a:lvl1pPr>
          </a:lstStyle>
          <a:p>
            <a:r>
              <a:rPr lang="en-US"/>
              <a:t>Click to edit Master title style</a:t>
            </a:r>
            <a:endParaRPr lang="en-US" dirty="0"/>
          </a:p>
        </p:txBody>
      </p:sp>
      <p:sp>
        <p:nvSpPr>
          <p:cNvPr id="4" name="Text Placeholder 3"/>
          <p:cNvSpPr>
            <a:spLocks noGrp="1"/>
          </p:cNvSpPr>
          <p:nvPr>
            <p:ph type="body" sz="half" idx="2"/>
          </p:nvPr>
        </p:nvSpPr>
        <p:spPr>
          <a:xfrm>
            <a:off x="8476488" y="3223806"/>
            <a:ext cx="3227832" cy="2872194"/>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1" name="Date Placeholder 10">
            <a:extLst>
              <a:ext uri="{FF2B5EF4-FFF2-40B4-BE49-F238E27FC236}">
                <a16:creationId xmlns:a16="http://schemas.microsoft.com/office/drawing/2014/main" id="{41C2A9DB-B176-4069-8734-5B4ED352BA2B}"/>
              </a:ext>
            </a:extLst>
          </p:cNvPr>
          <p:cNvSpPr>
            <a:spLocks noGrp="1"/>
          </p:cNvSpPr>
          <p:nvPr>
            <p:ph type="dt" sz="half" idx="10"/>
          </p:nvPr>
        </p:nvSpPr>
        <p:spPr>
          <a:xfrm>
            <a:off x="8476488" y="6170491"/>
            <a:ext cx="2214322" cy="457200"/>
          </a:xfrm>
        </p:spPr>
        <p:txBody>
          <a:bodyPr/>
          <a:lstStyle/>
          <a:p>
            <a:fld id="{D4605E03-BC17-41A7-854C-DFAB672737DC}" type="datetime1">
              <a:rPr lang="en-US" smtClean="0"/>
              <a:t>5/30/2023</a:t>
            </a:fld>
            <a:endParaRPr lang="en-US" dirty="0"/>
          </a:p>
        </p:txBody>
      </p:sp>
      <p:sp>
        <p:nvSpPr>
          <p:cNvPr id="12" name="Footer Placeholder 11">
            <a:extLst>
              <a:ext uri="{FF2B5EF4-FFF2-40B4-BE49-F238E27FC236}">
                <a16:creationId xmlns:a16="http://schemas.microsoft.com/office/drawing/2014/main" id="{430F9A2F-C2C4-4E1C-B4B3-07ED84F28CE8}"/>
              </a:ext>
            </a:extLst>
          </p:cNvPr>
          <p:cNvSpPr>
            <a:spLocks noGrp="1"/>
          </p:cNvSpPr>
          <p:nvPr>
            <p:ph type="ftr" sz="quarter" idx="11"/>
          </p:nvPr>
        </p:nvSpPr>
        <p:spPr>
          <a:xfrm>
            <a:off x="1280160" y="6170490"/>
            <a:ext cx="6464410" cy="457200"/>
          </a:xfrm>
        </p:spPr>
        <p:txBody>
          <a:bodyPr/>
          <a:lstStyle>
            <a:lvl1pPr>
              <a:defRPr b="1">
                <a:solidFill>
                  <a:srgbClr val="FFFFFF"/>
                </a:solidFill>
                <a:effectLst>
                  <a:outerShdw blurRad="50800" dist="38100" dir="2700000" algn="tl" rotWithShape="0">
                    <a:prstClr val="black">
                      <a:alpha val="43000"/>
                    </a:prstClr>
                  </a:outerShdw>
                </a:effectLst>
              </a:defRPr>
            </a:lvl1pPr>
          </a:lstStyle>
          <a:p>
            <a:endParaRPr lang="en-US" dirty="0"/>
          </a:p>
        </p:txBody>
      </p:sp>
      <p:sp>
        <p:nvSpPr>
          <p:cNvPr id="13" name="Slide Number Placeholder 12">
            <a:extLst>
              <a:ext uri="{FF2B5EF4-FFF2-40B4-BE49-F238E27FC236}">
                <a16:creationId xmlns:a16="http://schemas.microsoft.com/office/drawing/2014/main" id="{F9BFA0A0-2117-4A10-9DAA-080C21559CF3}"/>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238807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20240" y="442220"/>
            <a:ext cx="8770571" cy="1345269"/>
          </a:xfrm>
          <a:prstGeom prst="rect">
            <a:avLst/>
          </a:prstGeom>
        </p:spPr>
        <p:txBody>
          <a:bodyPr vert="horz" lIns="109728" tIns="109728" rIns="109728" bIns="9144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920240" y="2312276"/>
            <a:ext cx="8770571" cy="3651504"/>
          </a:xfrm>
          <a:prstGeom prst="rect">
            <a:avLst/>
          </a:prstGeom>
        </p:spPr>
        <p:txBody>
          <a:bodyPr vert="horz" lIns="109728" tIns="109728" rIns="109728" bIns="9144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850727" y="6170491"/>
            <a:ext cx="2840083" cy="457200"/>
          </a:xfrm>
          <a:prstGeom prst="rect">
            <a:avLst/>
          </a:prstGeom>
        </p:spPr>
        <p:txBody>
          <a:bodyPr vert="horz" lIns="109728" tIns="109728" rIns="109728" bIns="91440" rtlCol="0" anchor="ctr"/>
          <a:lstStyle>
            <a:lvl1pPr algn="r">
              <a:defRPr sz="1100" spc="150" baseline="0">
                <a:solidFill>
                  <a:schemeClr val="tx1">
                    <a:lumMod val="75000"/>
                    <a:lumOff val="25000"/>
                  </a:schemeClr>
                </a:solidFill>
                <a:latin typeface="+mj-lt"/>
              </a:defRPr>
            </a:lvl1pPr>
          </a:lstStyle>
          <a:p>
            <a:fld id="{C4408324-A84C-4A45-93B6-78D079CCE772}" type="datetime1">
              <a:rPr lang="en-US" smtClean="0"/>
              <a:t>5/30/2023</a:t>
            </a:fld>
            <a:endParaRPr lang="en-US" dirty="0"/>
          </a:p>
        </p:txBody>
      </p:sp>
      <p:sp>
        <p:nvSpPr>
          <p:cNvPr id="5" name="Footer Placeholder 4"/>
          <p:cNvSpPr>
            <a:spLocks noGrp="1"/>
          </p:cNvSpPr>
          <p:nvPr>
            <p:ph type="ftr" sz="quarter" idx="3"/>
          </p:nvPr>
        </p:nvSpPr>
        <p:spPr>
          <a:xfrm>
            <a:off x="1920240" y="6170490"/>
            <a:ext cx="5667375" cy="457200"/>
          </a:xfrm>
          <a:prstGeom prst="rect">
            <a:avLst/>
          </a:prstGeom>
        </p:spPr>
        <p:txBody>
          <a:bodyPr vert="horz" lIns="109728" tIns="109728" rIns="109728" bIns="91440" rtlCol="0" anchor="ctr"/>
          <a:lstStyle>
            <a:lvl1pPr algn="l">
              <a:defRPr sz="1100" spc="150" baseline="0">
                <a:solidFill>
                  <a:schemeClr val="tx1">
                    <a:lumMod val="75000"/>
                    <a:lumOff val="25000"/>
                  </a:schemeClr>
                </a:solidFill>
                <a:latin typeface="+mj-lt"/>
              </a:defRPr>
            </a:lvl1pPr>
          </a:lstStyle>
          <a:p>
            <a:endParaRPr lang="en-US" dirty="0"/>
          </a:p>
        </p:txBody>
      </p:sp>
      <p:sp>
        <p:nvSpPr>
          <p:cNvPr id="6" name="Slide Number Placeholder 5"/>
          <p:cNvSpPr>
            <a:spLocks noGrp="1"/>
          </p:cNvSpPr>
          <p:nvPr>
            <p:ph type="sldNum" sz="quarter" idx="4"/>
          </p:nvPr>
        </p:nvSpPr>
        <p:spPr>
          <a:xfrm>
            <a:off x="10853744" y="6170490"/>
            <a:ext cx="1188720" cy="457200"/>
          </a:xfrm>
          <a:prstGeom prst="rect">
            <a:avLst/>
          </a:prstGeom>
        </p:spPr>
        <p:txBody>
          <a:bodyPr vert="horz" lIns="109728" tIns="109728" rIns="109728" bIns="91440" rtlCol="0" anchor="b"/>
          <a:lstStyle>
            <a:lvl1pPr algn="r">
              <a:defRPr sz="1600" b="1" baseline="0">
                <a:solidFill>
                  <a:schemeClr val="tx1">
                    <a:lumMod val="75000"/>
                    <a:lumOff val="25000"/>
                  </a:schemeClr>
                </a:solidFill>
                <a:latin typeface="+mj-lt"/>
              </a:defRPr>
            </a:lvl1pPr>
          </a:lstStyle>
          <a:p>
            <a:pPr algn="l"/>
            <a:fld id="{FAEF9944-A4F6-4C59-AEBD-678D6480B8EA}" type="slidenum">
              <a:rPr lang="en-US" smtClean="0"/>
              <a:pPr algn="l"/>
              <a:t>‹#›</a:t>
            </a:fld>
            <a:endParaRPr lang="en-US" dirty="0"/>
          </a:p>
        </p:txBody>
      </p:sp>
      <p:cxnSp>
        <p:nvCxnSpPr>
          <p:cNvPr id="9" name="Straight Connector 8" title="Rule Line">
            <a:extLst>
              <a:ext uri="{FF2B5EF4-FFF2-40B4-BE49-F238E27FC236}">
                <a16:creationId xmlns:a16="http://schemas.microsoft.com/office/drawing/2014/main" id="{430127AE-B29E-4FDF-99D2-A2F1E7003F74}"/>
              </a:ext>
            </a:extLst>
          </p:cNvPr>
          <p:cNvCxnSpPr/>
          <p:nvPr/>
        </p:nvCxnSpPr>
        <p:spPr>
          <a:xfrm>
            <a:off x="1920240" y="2176009"/>
            <a:ext cx="8770571" cy="0"/>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3066076"/>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88" r:id="rId5"/>
    <p:sldLayoutId id="2147483693" r:id="rId6"/>
    <p:sldLayoutId id="2147483689" r:id="rId7"/>
    <p:sldLayoutId id="2147483690" r:id="rId8"/>
    <p:sldLayoutId id="2147483691" r:id="rId9"/>
    <p:sldLayoutId id="2147483692" r:id="rId10"/>
    <p:sldLayoutId id="2147483694" r:id="rId11"/>
    <p:sldLayoutId id="2147483700" r:id="rId12"/>
  </p:sldLayoutIdLst>
  <p:hf sldNum="0" hdr="0" ftr="0" dt="0"/>
  <p:txStyles>
    <p:titleStyle>
      <a:lvl1pPr algn="l" defTabSz="914400" rtl="0" eaLnBrk="1" latinLnBrk="0" hangingPunct="1">
        <a:lnSpc>
          <a:spcPct val="130000"/>
        </a:lnSpc>
        <a:spcBef>
          <a:spcPct val="0"/>
        </a:spcBef>
        <a:buNone/>
        <a:defRPr sz="3200" b="1" kern="1200" spc="150" baseline="0">
          <a:solidFill>
            <a:schemeClr val="tx1">
              <a:lumMod val="75000"/>
              <a:lumOff val="25000"/>
            </a:schemeClr>
          </a:solidFill>
          <a:latin typeface="+mj-lt"/>
          <a:ea typeface="+mj-ea"/>
          <a:cs typeface="+mj-cs"/>
        </a:defRPr>
      </a:lvl1pPr>
    </p:titleStyle>
    <p:bodyStyle>
      <a:lvl1pPr marL="0" indent="0" algn="l" defTabSz="914400" rtl="0" eaLnBrk="1" latinLnBrk="0" hangingPunct="1">
        <a:lnSpc>
          <a:spcPct val="140000"/>
        </a:lnSpc>
        <a:spcBef>
          <a:spcPts val="930"/>
        </a:spcBef>
        <a:buFont typeface="Corbel" panose="020B0503020204020204" pitchFamily="34" charset="0"/>
        <a:buNone/>
        <a:defRPr sz="1800" b="0" kern="1200" spc="150" baseline="0">
          <a:solidFill>
            <a:schemeClr val="tx1">
              <a:lumMod val="75000"/>
              <a:lumOff val="25000"/>
            </a:schemeClr>
          </a:solidFill>
          <a:latin typeface="+mn-lt"/>
          <a:ea typeface="+mn-ea"/>
          <a:cs typeface="+mn-cs"/>
        </a:defRPr>
      </a:lvl1pPr>
      <a:lvl2pPr marL="0" indent="0" algn="l" defTabSz="914400" rtl="0" eaLnBrk="1" latinLnBrk="0" hangingPunct="1">
        <a:lnSpc>
          <a:spcPct val="140000"/>
        </a:lnSpc>
        <a:spcBef>
          <a:spcPts val="930"/>
        </a:spcBef>
        <a:buFont typeface="Corbel" panose="020B0503020204020204" pitchFamily="34" charset="0"/>
        <a:buNone/>
        <a:defRPr sz="1600" kern="1200" spc="150" baseline="0">
          <a:solidFill>
            <a:schemeClr val="tx1">
              <a:lumMod val="75000"/>
              <a:lumOff val="25000"/>
            </a:schemeClr>
          </a:solidFill>
          <a:latin typeface="+mn-lt"/>
          <a:ea typeface="+mn-ea"/>
          <a:cs typeface="+mn-cs"/>
        </a:defRPr>
      </a:lvl2pPr>
      <a:lvl3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3pPr>
      <a:lvl4pPr marL="0" indent="-320040" algn="l" defTabSz="914400" rtl="0" eaLnBrk="1" latinLnBrk="0" hangingPunct="1">
        <a:lnSpc>
          <a:spcPct val="140000"/>
        </a:lnSpc>
        <a:spcBef>
          <a:spcPts val="930"/>
        </a:spcBef>
        <a:buFont typeface="Corbel" panose="020B0503020204020204" pitchFamily="34" charset="0"/>
        <a:buChar char="–"/>
        <a:defRPr sz="1400" kern="1200" spc="150" baseline="0">
          <a:solidFill>
            <a:schemeClr val="tx1">
              <a:lumMod val="75000"/>
              <a:lumOff val="25000"/>
            </a:schemeClr>
          </a:solidFill>
          <a:latin typeface="+mn-lt"/>
          <a:ea typeface="+mn-ea"/>
          <a:cs typeface="+mn-cs"/>
        </a:defRPr>
      </a:lvl4pPr>
      <a:lvl5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flickr.com/photos/radiscomunicacaoesaude/42223805210" TargetMode="External"/><Relationship Id="rId2" Type="http://schemas.openxmlformats.org/officeDocument/2006/relationships/image" Target="../media/image10.jpg"/><Relationship Id="rId1" Type="http://schemas.openxmlformats.org/officeDocument/2006/relationships/slideLayout" Target="../slideLayouts/slideLayout7.xml"/><Relationship Id="rId4" Type="http://schemas.openxmlformats.org/officeDocument/2006/relationships/hyperlink" Target="https://creativecommons.org/licenses/by-nc-sa/3.0/"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flickr.com/photos/coventrycc/30975720493" TargetMode="External"/><Relationship Id="rId2" Type="http://schemas.openxmlformats.org/officeDocument/2006/relationships/image" Target="../media/image11.jpg"/><Relationship Id="rId1" Type="http://schemas.openxmlformats.org/officeDocument/2006/relationships/slideLayout" Target="../slideLayouts/slideLayout2.xml"/><Relationship Id="rId4" Type="http://schemas.openxmlformats.org/officeDocument/2006/relationships/hyperlink" Target="https://creativecommons.org/licenses/by-nc-nd/3.0/" TargetMode="External"/></Relationships>
</file>

<file path=ppt/slides/_rels/slide19.xml.rels><?xml version="1.0" encoding="UTF-8" standalone="yes"?>
<Relationships xmlns="http://schemas.openxmlformats.org/package/2006/relationships"><Relationship Id="rId2" Type="http://schemas.openxmlformats.org/officeDocument/2006/relationships/hyperlink" Target="https://www.youtube.com/watch?v=pbP1_qd5FHQ"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parliament.uk/globalassets/documents/fair-society-healthy-lives-full-report.pdf" TargetMode="External"/><Relationship Id="rId2" Type="http://schemas.openxmlformats.org/officeDocument/2006/relationships/hyperlink" Target="https://www.health.org.uk/publications/reports/the-marmot-review-10-years-on?gclid=CjwKCAiA55mPBhBOEiwANmzoQsJhvE4YFzj5RlzssFtCL6Ls1nY9qYw9WJZH7twDq1pyGFdBOjMlDBoCAEEQAvD_BwE" TargetMode="External"/><Relationship Id="rId1" Type="http://schemas.openxmlformats.org/officeDocument/2006/relationships/slideLayout" Target="../slideLayouts/slideLayout2.xml"/><Relationship Id="rId5" Type="http://schemas.openxmlformats.org/officeDocument/2006/relationships/hyperlink" Target="https://www.sciencedirect.com/science/article/pii/S003335062100336X" TargetMode="External"/><Relationship Id="rId4" Type="http://schemas.openxmlformats.org/officeDocument/2006/relationships/hyperlink" Target="https://www.kingsfund.org.uk/publications/whats-happening-life-expectancy-england?gclid=CjwKCAiAxJSPBhAoEiwAeO_fP022IbttbzRb0gq2OfWEALJqduTvyWsGcL7grI0IWIHlQNNFqdbbfxoC6yAQAvD_BwE"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mind.org.uk/information-support/types-of-mental-health-problems/statistics-and-facts-about-mental-health/how-common-are-mental-health-problems/#:~:text=1%20in%204%20people%20will,week%20in%20England%20%5B2%5D." TargetMode="External"/><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www.kingsfund.org.uk/publications/what-are-health-inequalities" TargetMode="External"/><Relationship Id="rId2" Type="http://schemas.openxmlformats.org/officeDocument/2006/relationships/hyperlink" Target="https://www.gov.uk/government/publications/severe-mental-illness-smi-physical-health-inequalities/severe-mental-illness-and-physical-health-inequalities-briefing#smi-prevalence"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www.gov.uk/government/publications/severe-mental-illness-smi-physical-health-inequalities/severe-mental-illness-and-physical-health-inequalities-briefing#smi-prevalence" TargetMode="External"/><Relationship Id="rId2" Type="http://schemas.openxmlformats.org/officeDocument/2006/relationships/hyperlink" Target="https://www.youtube.com/watch?v=eWezJm2zMVo" TargetMode="External"/><Relationship Id="rId1" Type="http://schemas.openxmlformats.org/officeDocument/2006/relationships/slideLayout" Target="../slideLayouts/slideLayout2.xml"/><Relationship Id="rId4" Type="http://schemas.openxmlformats.org/officeDocument/2006/relationships/hyperlink" Target="https://www.kingsfund.org.uk/publications/what-are-health-inequalities" TargetMode="External"/></Relationships>
</file>

<file path=ppt/slides/_rels/slide4.xml.rels><?xml version="1.0" encoding="UTF-8" standalone="yes"?>
<Relationships xmlns="http://schemas.openxmlformats.org/package/2006/relationships"><Relationship Id="rId2" Type="http://schemas.openxmlformats.org/officeDocument/2006/relationships/hyperlink" Target="https://journals.rcni.com/nursing-standard/evidence-and-practice/understanding-the-importance-of-concepts-of-health-ns.2020.e11539/full#R32"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hyperlink" Target="https://www.flickr.com/photos/britishredcross/4397471329/" TargetMode="External"/><Relationship Id="rId13" Type="http://schemas.openxmlformats.org/officeDocument/2006/relationships/hyperlink" Target="https://creativecommons.org/licenses/by-nc-sa/3.0/" TargetMode="External"/><Relationship Id="rId3" Type="http://schemas.openxmlformats.org/officeDocument/2006/relationships/hyperlink" Target="https://commons.wikimedia.org/wiki/File:Workroom_at_St_James_Workhouse.jpg" TargetMode="External"/><Relationship Id="rId7" Type="http://schemas.openxmlformats.org/officeDocument/2006/relationships/image" Target="../media/image7.jpg"/><Relationship Id="rId12" Type="http://schemas.openxmlformats.org/officeDocument/2006/relationships/hyperlink" Target="https://creativecommons.org/licenses/by-sa/3.0/" TargetMode="External"/><Relationship Id="rId2" Type="http://schemas.openxmlformats.org/officeDocument/2006/relationships/image" Target="../media/image4.jpg"/><Relationship Id="rId1" Type="http://schemas.openxmlformats.org/officeDocument/2006/relationships/slideLayout" Target="../slideLayouts/slideLayout12.xml"/><Relationship Id="rId6" Type="http://schemas.openxmlformats.org/officeDocument/2006/relationships/image" Target="../media/image6.jpeg"/><Relationship Id="rId11" Type="http://schemas.openxmlformats.org/officeDocument/2006/relationships/hyperlink" Target="https://creativecommons.org/licenses/by/3.0/" TargetMode="External"/><Relationship Id="rId5" Type="http://schemas.openxmlformats.org/officeDocument/2006/relationships/hyperlink" Target="https://www.hindawi.com/journals/crid/2013/138248/" TargetMode="External"/><Relationship Id="rId10" Type="http://schemas.openxmlformats.org/officeDocument/2006/relationships/hyperlink" Target="https://doctorwhobrasil.com.br/2014/01/dossie-dwbr-com-que-roupa-eu-vou-revisitando-o-guarda-roupa-do-doutor/" TargetMode="External"/><Relationship Id="rId4" Type="http://schemas.openxmlformats.org/officeDocument/2006/relationships/image" Target="../media/image5.jpg"/><Relationship Id="rId9"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hyperlink" Target="http://myriammahiques.blogspot.com/2010/05/how-other-half-lives-studies-among.html" TargetMode="External"/><Relationship Id="rId2" Type="http://schemas.openxmlformats.org/officeDocument/2006/relationships/image" Target="../media/image9.jpg"/><Relationship Id="rId1" Type="http://schemas.openxmlformats.org/officeDocument/2006/relationships/slideLayout" Target="../slideLayouts/slideLayout12.xml"/><Relationship Id="rId4" Type="http://schemas.openxmlformats.org/officeDocument/2006/relationships/hyperlink" Target="https://creativecommons.org/licenses/by-nc-nd/3.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DBF1ABE-8590-450D-BB49-BDDCCF3EEA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4" name="Picture 3" descr="Background pattern&#10;&#10;Description automatically generated with medium confidence">
            <a:extLst>
              <a:ext uri="{FF2B5EF4-FFF2-40B4-BE49-F238E27FC236}">
                <a16:creationId xmlns:a16="http://schemas.microsoft.com/office/drawing/2014/main" id="{DBC9DF97-A84D-B301-C1D2-8E8928CF733C}"/>
              </a:ext>
            </a:extLst>
          </p:cNvPr>
          <p:cNvPicPr>
            <a:picLocks noChangeAspect="1"/>
          </p:cNvPicPr>
          <p:nvPr/>
        </p:nvPicPr>
        <p:blipFill rotWithShape="1">
          <a:blip r:embed="rId2"/>
          <a:srcRect l="14556" r="10391" b="1"/>
          <a:stretch/>
        </p:blipFill>
        <p:spPr>
          <a:xfrm>
            <a:off x="4487333" y="10"/>
            <a:ext cx="7704667" cy="6877868"/>
          </a:xfrm>
          <a:custGeom>
            <a:avLst/>
            <a:gdLst/>
            <a:ahLst/>
            <a:cxnLst/>
            <a:rect l="l" t="t" r="r" b="b"/>
            <a:pathLst>
              <a:path w="7704667" h="6877878">
                <a:moveTo>
                  <a:pt x="0" y="0"/>
                </a:moveTo>
                <a:lnTo>
                  <a:pt x="7704667" y="0"/>
                </a:lnTo>
                <a:lnTo>
                  <a:pt x="7704667" y="6877878"/>
                </a:lnTo>
                <a:lnTo>
                  <a:pt x="0" y="6877878"/>
                </a:lnTo>
                <a:lnTo>
                  <a:pt x="0" y="6867939"/>
                </a:lnTo>
                <a:lnTo>
                  <a:pt x="146217" y="6867939"/>
                </a:lnTo>
                <a:lnTo>
                  <a:pt x="252811" y="6795007"/>
                </a:lnTo>
                <a:cubicBezTo>
                  <a:pt x="428996" y="6667346"/>
                  <a:pt x="601946" y="6529451"/>
                  <a:pt x="776494" y="6388681"/>
                </a:cubicBezTo>
                <a:cubicBezTo>
                  <a:pt x="1734992" y="5615677"/>
                  <a:pt x="2676361" y="4981124"/>
                  <a:pt x="2676361" y="3631852"/>
                </a:cubicBezTo>
                <a:cubicBezTo>
                  <a:pt x="2676361" y="2101350"/>
                  <a:pt x="2094814" y="761014"/>
                  <a:pt x="1053668" y="20384"/>
                </a:cubicBezTo>
                <a:lnTo>
                  <a:pt x="1038069" y="9939"/>
                </a:lnTo>
                <a:lnTo>
                  <a:pt x="0" y="9939"/>
                </a:lnTo>
                <a:close/>
              </a:path>
            </a:pathLst>
          </a:custGeom>
        </p:spPr>
      </p:pic>
      <p:sp>
        <p:nvSpPr>
          <p:cNvPr id="11" name="Freeform: Shape 10">
            <a:extLst>
              <a:ext uri="{FF2B5EF4-FFF2-40B4-BE49-F238E27FC236}">
                <a16:creationId xmlns:a16="http://schemas.microsoft.com/office/drawing/2014/main" id="{DCD36D47-40B7-494B-B249-3CBA333DE2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475746" cy="6858000"/>
          </a:xfrm>
          <a:custGeom>
            <a:avLst/>
            <a:gdLst>
              <a:gd name="connsiteX0" fmla="*/ 0 w 7475746"/>
              <a:gd name="connsiteY0" fmla="*/ 0 h 6858000"/>
              <a:gd name="connsiteX1" fmla="*/ 5859459 w 7475746"/>
              <a:gd name="connsiteY1" fmla="*/ 0 h 6858000"/>
              <a:gd name="connsiteX2" fmla="*/ 5874848 w 7475746"/>
              <a:gd name="connsiteY2" fmla="*/ 10445 h 6858000"/>
              <a:gd name="connsiteX3" fmla="*/ 7475746 w 7475746"/>
              <a:gd name="connsiteY3" fmla="*/ 3621913 h 6858000"/>
              <a:gd name="connsiteX4" fmla="*/ 5601397 w 7475746"/>
              <a:gd name="connsiteY4" fmla="*/ 6378742 h 6858000"/>
              <a:gd name="connsiteX5" fmla="*/ 5084748 w 7475746"/>
              <a:gd name="connsiteY5" fmla="*/ 6785068 h 6858000"/>
              <a:gd name="connsiteX6" fmla="*/ 4979585 w 7475746"/>
              <a:gd name="connsiteY6" fmla="*/ 6858000 h 6858000"/>
              <a:gd name="connsiteX7" fmla="*/ 0 w 7475746"/>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75746" h="6858000">
                <a:moveTo>
                  <a:pt x="0" y="0"/>
                </a:moveTo>
                <a:lnTo>
                  <a:pt x="5859459" y="0"/>
                </a:lnTo>
                <a:lnTo>
                  <a:pt x="5874848" y="10445"/>
                </a:lnTo>
                <a:cubicBezTo>
                  <a:pt x="6902010" y="751075"/>
                  <a:pt x="7475746" y="2091411"/>
                  <a:pt x="7475746" y="3621913"/>
                </a:cubicBezTo>
                <a:cubicBezTo>
                  <a:pt x="7475746" y="4971185"/>
                  <a:pt x="6547021" y="5605738"/>
                  <a:pt x="5601397" y="6378742"/>
                </a:cubicBezTo>
                <a:cubicBezTo>
                  <a:pt x="5429193" y="6519512"/>
                  <a:pt x="5258566" y="6657407"/>
                  <a:pt x="5084748" y="6785068"/>
                </a:cubicBezTo>
                <a:lnTo>
                  <a:pt x="4979585"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3" name="Freeform: Shape 12">
            <a:extLst>
              <a:ext uri="{FF2B5EF4-FFF2-40B4-BE49-F238E27FC236}">
                <a16:creationId xmlns:a16="http://schemas.microsoft.com/office/drawing/2014/main" id="{03AD0D1C-F8BA-4CD1-BC4D-BE1823F3EB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 y="0"/>
            <a:ext cx="7283242" cy="6858000"/>
          </a:xfrm>
          <a:custGeom>
            <a:avLst/>
            <a:gdLst>
              <a:gd name="connsiteX0" fmla="*/ 0 w 7163694"/>
              <a:gd name="connsiteY0" fmla="*/ 0 h 6858000"/>
              <a:gd name="connsiteX1" fmla="*/ 5525402 w 7163694"/>
              <a:gd name="connsiteY1" fmla="*/ 0 h 6858000"/>
              <a:gd name="connsiteX2" fmla="*/ 5541001 w 7163694"/>
              <a:gd name="connsiteY2" fmla="*/ 10445 h 6858000"/>
              <a:gd name="connsiteX3" fmla="*/ 7163694 w 7163694"/>
              <a:gd name="connsiteY3" fmla="*/ 3621913 h 6858000"/>
              <a:gd name="connsiteX4" fmla="*/ 5263827 w 7163694"/>
              <a:gd name="connsiteY4" fmla="*/ 6378742 h 6858000"/>
              <a:gd name="connsiteX5" fmla="*/ 4740144 w 7163694"/>
              <a:gd name="connsiteY5" fmla="*/ 6785068 h 6858000"/>
              <a:gd name="connsiteX6" fmla="*/ 4633550 w 7163694"/>
              <a:gd name="connsiteY6" fmla="*/ 6858000 h 6858000"/>
              <a:gd name="connsiteX7" fmla="*/ 0 w 7163694"/>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63694" h="6858000">
                <a:moveTo>
                  <a:pt x="0" y="0"/>
                </a:moveTo>
                <a:lnTo>
                  <a:pt x="5525402" y="0"/>
                </a:lnTo>
                <a:lnTo>
                  <a:pt x="5541001" y="10445"/>
                </a:lnTo>
                <a:cubicBezTo>
                  <a:pt x="6582147" y="751075"/>
                  <a:pt x="7163694" y="2091411"/>
                  <a:pt x="7163694" y="3621913"/>
                </a:cubicBezTo>
                <a:cubicBezTo>
                  <a:pt x="7163694" y="4971185"/>
                  <a:pt x="6222325" y="5605738"/>
                  <a:pt x="5263827" y="6378742"/>
                </a:cubicBezTo>
                <a:cubicBezTo>
                  <a:pt x="5089279" y="6519512"/>
                  <a:pt x="4916329" y="6657407"/>
                  <a:pt x="4740144" y="6785068"/>
                </a:cubicBezTo>
                <a:lnTo>
                  <a:pt x="4633550"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5" name="Freeform: Shape 14">
            <a:extLst>
              <a:ext uri="{FF2B5EF4-FFF2-40B4-BE49-F238E27FC236}">
                <a16:creationId xmlns:a16="http://schemas.microsoft.com/office/drawing/2014/main" id="{FBA7E51E-7B6A-4A79-8F84-47C845C7A2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98368"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 name="Title 1">
            <a:extLst>
              <a:ext uri="{FF2B5EF4-FFF2-40B4-BE49-F238E27FC236}">
                <a16:creationId xmlns:a16="http://schemas.microsoft.com/office/drawing/2014/main" id="{A2EB73EA-FC0B-1818-25FF-9228DBE4980F}"/>
              </a:ext>
            </a:extLst>
          </p:cNvPr>
          <p:cNvSpPr>
            <a:spLocks noGrp="1"/>
          </p:cNvSpPr>
          <p:nvPr>
            <p:ph type="ctrTitle"/>
          </p:nvPr>
        </p:nvSpPr>
        <p:spPr>
          <a:xfrm>
            <a:off x="1180531" y="1346268"/>
            <a:ext cx="5274860" cy="3066706"/>
          </a:xfrm>
        </p:spPr>
        <p:txBody>
          <a:bodyPr anchor="b">
            <a:normAutofit/>
          </a:bodyPr>
          <a:lstStyle/>
          <a:p>
            <a:pPr>
              <a:lnSpc>
                <a:spcPct val="110000"/>
              </a:lnSpc>
            </a:pPr>
            <a:r>
              <a:rPr lang="en-GB" sz="4200" dirty="0"/>
              <a:t>Health Inequality &amp; Mental Illness</a:t>
            </a:r>
          </a:p>
        </p:txBody>
      </p:sp>
      <p:sp>
        <p:nvSpPr>
          <p:cNvPr id="3" name="Subtitle 2">
            <a:extLst>
              <a:ext uri="{FF2B5EF4-FFF2-40B4-BE49-F238E27FC236}">
                <a16:creationId xmlns:a16="http://schemas.microsoft.com/office/drawing/2014/main" id="{D01E5073-E855-C3BE-9061-27FCAD7C5FAB}"/>
              </a:ext>
            </a:extLst>
          </p:cNvPr>
          <p:cNvSpPr>
            <a:spLocks noGrp="1"/>
          </p:cNvSpPr>
          <p:nvPr>
            <p:ph type="subTitle" idx="1"/>
          </p:nvPr>
        </p:nvSpPr>
        <p:spPr>
          <a:xfrm>
            <a:off x="1201212" y="4412974"/>
            <a:ext cx="4162357" cy="1576188"/>
          </a:xfrm>
        </p:spPr>
        <p:txBody>
          <a:bodyPr anchor="t">
            <a:normAutofit/>
          </a:bodyPr>
          <a:lstStyle/>
          <a:p>
            <a:r>
              <a:rPr lang="en-GB" dirty="0"/>
              <a:t>Stephen Marks</a:t>
            </a:r>
          </a:p>
        </p:txBody>
      </p:sp>
    </p:spTree>
    <p:extLst>
      <p:ext uri="{BB962C8B-B14F-4D97-AF65-F5344CB8AC3E}">
        <p14:creationId xmlns:p14="http://schemas.microsoft.com/office/powerpoint/2010/main" val="14967288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874085-D7EE-49A8-FD44-64E380E6FF90}"/>
              </a:ext>
            </a:extLst>
          </p:cNvPr>
          <p:cNvSpPr>
            <a:spLocks noGrp="1"/>
          </p:cNvSpPr>
          <p:nvPr>
            <p:ph type="title"/>
          </p:nvPr>
        </p:nvSpPr>
        <p:spPr/>
        <p:txBody>
          <a:bodyPr/>
          <a:lstStyle/>
          <a:p>
            <a:r>
              <a:rPr lang="en-GB" dirty="0"/>
              <a:t>The history of health inequalities</a:t>
            </a:r>
          </a:p>
        </p:txBody>
      </p:sp>
      <p:sp>
        <p:nvSpPr>
          <p:cNvPr id="3" name="Content Placeholder 2">
            <a:extLst>
              <a:ext uri="{FF2B5EF4-FFF2-40B4-BE49-F238E27FC236}">
                <a16:creationId xmlns:a16="http://schemas.microsoft.com/office/drawing/2014/main" id="{A99982A8-577D-2811-C3A8-FA3E412E9637}"/>
              </a:ext>
            </a:extLst>
          </p:cNvPr>
          <p:cNvSpPr>
            <a:spLocks noGrp="1"/>
          </p:cNvSpPr>
          <p:nvPr>
            <p:ph idx="1"/>
          </p:nvPr>
        </p:nvSpPr>
        <p:spPr>
          <a:xfrm>
            <a:off x="1920240" y="2312276"/>
            <a:ext cx="8770571" cy="4103504"/>
          </a:xfrm>
        </p:spPr>
        <p:txBody>
          <a:bodyPr>
            <a:normAutofit fontScale="62500" lnSpcReduction="20000"/>
          </a:bodyPr>
          <a:lstStyle/>
          <a:p>
            <a:pPr marL="342900" indent="-342900">
              <a:buFont typeface="Arial" panose="020B0604020202020204" pitchFamily="34" charset="0"/>
              <a:buChar char="•"/>
            </a:pPr>
            <a:r>
              <a:rPr lang="en-GB" sz="2600" dirty="0"/>
              <a:t>19</a:t>
            </a:r>
            <a:r>
              <a:rPr lang="en-GB" sz="2600" baseline="30000" dirty="0"/>
              <a:t>th</a:t>
            </a:r>
            <a:r>
              <a:rPr lang="en-GB" sz="2600" dirty="0"/>
              <a:t> century The ‘Poor Law’ – Local responsibility to provide help for those in need, usually through workhouses.</a:t>
            </a:r>
          </a:p>
          <a:p>
            <a:pPr marL="342900" indent="-342900">
              <a:buFont typeface="Arial" panose="020B0604020202020204" pitchFamily="34" charset="0"/>
              <a:buChar char="•"/>
            </a:pPr>
            <a:r>
              <a:rPr lang="en-GB" sz="2600" dirty="0"/>
              <a:t>Early 20</a:t>
            </a:r>
            <a:r>
              <a:rPr lang="en-GB" sz="2600" baseline="30000" dirty="0"/>
              <a:t>th</a:t>
            </a:r>
            <a:r>
              <a:rPr lang="en-GB" sz="2600" dirty="0"/>
              <a:t> Century – Voluntary hospitals provided access to health care for the poor not in workhouses. These hospitals were funded by donations and run by volunteer staff (1/3 of beds in England were this type of hospital).</a:t>
            </a:r>
          </a:p>
          <a:p>
            <a:pPr marL="342900" indent="-342900">
              <a:buFont typeface="Arial" panose="020B0604020202020204" pitchFamily="34" charset="0"/>
              <a:buChar char="•"/>
            </a:pPr>
            <a:r>
              <a:rPr lang="en-GB" sz="2600" dirty="0"/>
              <a:t>Florence Nightingale worked in a voluntary hospital.</a:t>
            </a:r>
          </a:p>
          <a:p>
            <a:pPr marL="342900" indent="-342900">
              <a:buFont typeface="Arial" panose="020B0604020202020204" pitchFamily="34" charset="0"/>
              <a:buChar char="•"/>
            </a:pPr>
            <a:r>
              <a:rPr lang="en-GB" sz="2600" dirty="0"/>
              <a:t>National insurance – introduced in 1911 this provided workers with some level of protection against the risk of falling ill and being unable to work. Those contributing to the scheme were eligible to see approved doctors and for some treatment such as for TB. This covered around 40% of the population.</a:t>
            </a:r>
          </a:p>
          <a:p>
            <a:endParaRPr lang="en-GB" dirty="0"/>
          </a:p>
        </p:txBody>
      </p:sp>
    </p:spTree>
    <p:extLst>
      <p:ext uri="{BB962C8B-B14F-4D97-AF65-F5344CB8AC3E}">
        <p14:creationId xmlns:p14="http://schemas.microsoft.com/office/powerpoint/2010/main" val="34052084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9789B-A9F8-C1F0-4B78-D81B4C520FDC}"/>
              </a:ext>
            </a:extLst>
          </p:cNvPr>
          <p:cNvSpPr>
            <a:spLocks noGrp="1"/>
          </p:cNvSpPr>
          <p:nvPr>
            <p:ph type="title"/>
          </p:nvPr>
        </p:nvSpPr>
        <p:spPr/>
        <p:txBody>
          <a:bodyPr/>
          <a:lstStyle/>
          <a:p>
            <a:r>
              <a:rPr lang="en-GB" dirty="0"/>
              <a:t>Beveridge Report (1942)</a:t>
            </a:r>
          </a:p>
        </p:txBody>
      </p:sp>
      <p:sp>
        <p:nvSpPr>
          <p:cNvPr id="3" name="Content Placeholder 2">
            <a:extLst>
              <a:ext uri="{FF2B5EF4-FFF2-40B4-BE49-F238E27FC236}">
                <a16:creationId xmlns:a16="http://schemas.microsoft.com/office/drawing/2014/main" id="{B93BADCE-509F-A3DC-B727-F03AD6D0F637}"/>
              </a:ext>
            </a:extLst>
          </p:cNvPr>
          <p:cNvSpPr>
            <a:spLocks noGrp="1"/>
          </p:cNvSpPr>
          <p:nvPr>
            <p:ph idx="1"/>
          </p:nvPr>
        </p:nvSpPr>
        <p:spPr/>
        <p:txBody>
          <a:bodyPr>
            <a:normAutofit fontScale="77500" lnSpcReduction="20000"/>
          </a:bodyPr>
          <a:lstStyle/>
          <a:p>
            <a:r>
              <a:rPr lang="en-GB" sz="2200" dirty="0"/>
              <a:t>Following WWII increased public desire for social welfare services and the ‘welfare state’ was born, funded by compulsory contributions from citizens. It cited the 5 wants that the welfare state could tackle:</a:t>
            </a:r>
          </a:p>
          <a:p>
            <a:pPr algn="l">
              <a:buFont typeface="Arial" panose="020B0604020202020204" pitchFamily="34" charset="0"/>
              <a:buChar char="•"/>
            </a:pPr>
            <a:r>
              <a:rPr lang="en-GB" sz="2200" b="0" i="0" dirty="0">
                <a:solidFill>
                  <a:srgbClr val="3A343A"/>
                </a:solidFill>
                <a:effectLst/>
              </a:rPr>
              <a:t>Want</a:t>
            </a:r>
          </a:p>
          <a:p>
            <a:pPr algn="l">
              <a:buFont typeface="Arial" panose="020B0604020202020204" pitchFamily="34" charset="0"/>
              <a:buChar char="•"/>
            </a:pPr>
            <a:r>
              <a:rPr lang="en-GB" sz="2200" b="0" i="0" dirty="0">
                <a:solidFill>
                  <a:srgbClr val="3A343A"/>
                </a:solidFill>
                <a:effectLst/>
              </a:rPr>
              <a:t>Disease</a:t>
            </a:r>
          </a:p>
          <a:p>
            <a:pPr algn="l">
              <a:buFont typeface="Arial" panose="020B0604020202020204" pitchFamily="34" charset="0"/>
              <a:buChar char="•"/>
            </a:pPr>
            <a:r>
              <a:rPr lang="en-GB" sz="2200" b="0" i="0" dirty="0">
                <a:solidFill>
                  <a:srgbClr val="3A343A"/>
                </a:solidFill>
                <a:effectLst/>
              </a:rPr>
              <a:t>Squalor</a:t>
            </a:r>
          </a:p>
          <a:p>
            <a:pPr algn="l">
              <a:buFont typeface="Arial" panose="020B0604020202020204" pitchFamily="34" charset="0"/>
              <a:buChar char="•"/>
            </a:pPr>
            <a:r>
              <a:rPr lang="en-GB" sz="2200" b="0" i="0" dirty="0">
                <a:solidFill>
                  <a:srgbClr val="3A343A"/>
                </a:solidFill>
                <a:effectLst/>
              </a:rPr>
              <a:t>Ignorance</a:t>
            </a:r>
          </a:p>
          <a:p>
            <a:pPr algn="l">
              <a:buFont typeface="Arial" panose="020B0604020202020204" pitchFamily="34" charset="0"/>
              <a:buChar char="•"/>
            </a:pPr>
            <a:r>
              <a:rPr lang="en-GB" sz="2200" b="0" i="0" dirty="0">
                <a:solidFill>
                  <a:srgbClr val="3A343A"/>
                </a:solidFill>
                <a:effectLst/>
              </a:rPr>
              <a:t>Idleness</a:t>
            </a:r>
          </a:p>
          <a:p>
            <a:endParaRPr lang="en-GB" dirty="0"/>
          </a:p>
        </p:txBody>
      </p:sp>
    </p:spTree>
    <p:extLst>
      <p:ext uri="{BB962C8B-B14F-4D97-AF65-F5344CB8AC3E}">
        <p14:creationId xmlns:p14="http://schemas.microsoft.com/office/powerpoint/2010/main" val="21989598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84FD6-61B4-7297-762E-56ADDE51E917}"/>
              </a:ext>
            </a:extLst>
          </p:cNvPr>
          <p:cNvSpPr>
            <a:spLocks noGrp="1"/>
          </p:cNvSpPr>
          <p:nvPr>
            <p:ph type="title"/>
          </p:nvPr>
        </p:nvSpPr>
        <p:spPr/>
        <p:txBody>
          <a:bodyPr>
            <a:normAutofit fontScale="90000"/>
          </a:bodyPr>
          <a:lstStyle/>
          <a:p>
            <a:r>
              <a:rPr lang="en-GB" dirty="0"/>
              <a:t>The National Health Service- 5</a:t>
            </a:r>
            <a:r>
              <a:rPr lang="en-GB" baseline="30000" dirty="0"/>
              <a:t>th</a:t>
            </a:r>
            <a:r>
              <a:rPr lang="en-GB" dirty="0"/>
              <a:t> of July, 1948</a:t>
            </a:r>
          </a:p>
        </p:txBody>
      </p:sp>
      <p:sp>
        <p:nvSpPr>
          <p:cNvPr id="3" name="Content Placeholder 2">
            <a:extLst>
              <a:ext uri="{FF2B5EF4-FFF2-40B4-BE49-F238E27FC236}">
                <a16:creationId xmlns:a16="http://schemas.microsoft.com/office/drawing/2014/main" id="{CC29CBB2-0703-079E-4B36-20509F76618B}"/>
              </a:ext>
            </a:extLst>
          </p:cNvPr>
          <p:cNvSpPr>
            <a:spLocks noGrp="1"/>
          </p:cNvSpPr>
          <p:nvPr>
            <p:ph idx="1"/>
          </p:nvPr>
        </p:nvSpPr>
        <p:spPr/>
        <p:txBody>
          <a:bodyPr>
            <a:normAutofit fontScale="92500" lnSpcReduction="20000"/>
          </a:bodyPr>
          <a:lstStyle/>
          <a:p>
            <a:pPr marL="285750" indent="-285750">
              <a:buFont typeface="Arial" panose="020B0604020202020204" pitchFamily="34" charset="0"/>
              <a:buChar char="•"/>
            </a:pPr>
            <a:r>
              <a:rPr lang="en-GB" b="0" i="0" dirty="0">
                <a:effectLst/>
              </a:rPr>
              <a:t>The NHS Act, brought before parliament in 1946, was created as part of a social welfare policy under Clement Atlee’s Labour government which aimed to provide universal and free benefits to all those in need.</a:t>
            </a:r>
          </a:p>
          <a:p>
            <a:pPr marL="285750" indent="-285750">
              <a:buFont typeface="Arial" panose="020B0604020202020204" pitchFamily="34" charset="0"/>
              <a:buChar char="•"/>
            </a:pPr>
            <a:r>
              <a:rPr lang="en-GB" b="0" i="0" dirty="0">
                <a:effectLst/>
              </a:rPr>
              <a:t>The National Health Service was launched on 5 July 1948 by the then minister of health, Aneurin Bevan, and was to provide healthcare that was free at the point of delivery.</a:t>
            </a:r>
          </a:p>
          <a:p>
            <a:pPr marL="285750" indent="-285750">
              <a:buFont typeface="Arial" panose="020B0604020202020204" pitchFamily="34" charset="0"/>
              <a:buChar char="•"/>
            </a:pPr>
            <a:r>
              <a:rPr lang="en-GB" b="0" i="0" dirty="0">
                <a:effectLst/>
              </a:rPr>
              <a:t>The principles of the NHS were to provide a comprehensive service funded by taxation, available to all and free at the time of need.</a:t>
            </a:r>
          </a:p>
          <a:p>
            <a:endParaRPr lang="en-GB" dirty="0"/>
          </a:p>
        </p:txBody>
      </p:sp>
    </p:spTree>
    <p:extLst>
      <p:ext uri="{BB962C8B-B14F-4D97-AF65-F5344CB8AC3E}">
        <p14:creationId xmlns:p14="http://schemas.microsoft.com/office/powerpoint/2010/main" val="26122245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31761-8870-6395-926A-5DF7295C11F6}"/>
              </a:ext>
            </a:extLst>
          </p:cNvPr>
          <p:cNvSpPr>
            <a:spLocks noGrp="1"/>
          </p:cNvSpPr>
          <p:nvPr>
            <p:ph type="title"/>
          </p:nvPr>
        </p:nvSpPr>
        <p:spPr/>
        <p:txBody>
          <a:bodyPr/>
          <a:lstStyle/>
          <a:p>
            <a:r>
              <a:rPr lang="en-GB" dirty="0"/>
              <a:t>The Black Report (1980)</a:t>
            </a:r>
          </a:p>
        </p:txBody>
      </p:sp>
      <p:sp>
        <p:nvSpPr>
          <p:cNvPr id="3" name="Content Placeholder 2">
            <a:extLst>
              <a:ext uri="{FF2B5EF4-FFF2-40B4-BE49-F238E27FC236}">
                <a16:creationId xmlns:a16="http://schemas.microsoft.com/office/drawing/2014/main" id="{5E3B1F8E-7EB2-9A53-3E06-94D8B8DE3419}"/>
              </a:ext>
            </a:extLst>
          </p:cNvPr>
          <p:cNvSpPr>
            <a:spLocks noGrp="1"/>
          </p:cNvSpPr>
          <p:nvPr>
            <p:ph idx="1"/>
          </p:nvPr>
        </p:nvSpPr>
        <p:spPr>
          <a:xfrm>
            <a:off x="1485900" y="2312276"/>
            <a:ext cx="9204911" cy="3936124"/>
          </a:xfrm>
        </p:spPr>
        <p:txBody>
          <a:bodyPr>
            <a:normAutofit fontScale="85000" lnSpcReduction="20000"/>
          </a:bodyPr>
          <a:lstStyle/>
          <a:p>
            <a:pPr marL="342900" indent="-342900">
              <a:buFont typeface="Arial" panose="020B0604020202020204" pitchFamily="34" charset="0"/>
              <a:buChar char="•"/>
            </a:pPr>
            <a:r>
              <a:rPr lang="en-GB" sz="1900" dirty="0"/>
              <a:t>T</a:t>
            </a:r>
            <a:r>
              <a:rPr lang="en-GB" sz="1900" b="0" i="0" dirty="0">
                <a:solidFill>
                  <a:srgbClr val="43423E"/>
                </a:solidFill>
                <a:effectLst/>
              </a:rPr>
              <a:t>he group found that there were differences in mortality rates across the social groups, with those in lower social groups suffering higher rates of mortality. </a:t>
            </a:r>
          </a:p>
          <a:p>
            <a:pPr marL="342900" indent="-342900">
              <a:buFont typeface="Arial" panose="020B0604020202020204" pitchFamily="34" charset="0"/>
              <a:buChar char="•"/>
            </a:pPr>
            <a:r>
              <a:rPr lang="en-GB" sz="1900" b="0" i="0" dirty="0">
                <a:solidFill>
                  <a:srgbClr val="43423E"/>
                </a:solidFill>
                <a:effectLst/>
              </a:rPr>
              <a:t>The report also found inequalities in access to health services, particularly preventative services, with low rates of uptake by the working classes.</a:t>
            </a:r>
          </a:p>
          <a:p>
            <a:pPr marL="342900" indent="-342900">
              <a:buFont typeface="Arial" panose="020B0604020202020204" pitchFamily="34" charset="0"/>
              <a:buChar char="•"/>
            </a:pPr>
            <a:r>
              <a:rPr lang="en-GB" sz="1900" dirty="0">
                <a:solidFill>
                  <a:srgbClr val="43423E"/>
                </a:solidFill>
              </a:rPr>
              <a:t>It agreed that early childhood was the period during which the link between class and ill health could be most effectively tackled.</a:t>
            </a:r>
          </a:p>
          <a:p>
            <a:pPr marL="342900" indent="-342900">
              <a:buFont typeface="Arial" panose="020B0604020202020204" pitchFamily="34" charset="0"/>
              <a:buChar char="•"/>
            </a:pPr>
            <a:r>
              <a:rPr lang="en-GB" sz="1900" b="0" i="0" dirty="0">
                <a:solidFill>
                  <a:srgbClr val="3A343A"/>
                </a:solidFill>
                <a:effectLst/>
              </a:rPr>
              <a:t>Much of the cause of widening health inequalities was attributed to income inequalities, work or unemployment, environmental factors, access to education, and differences in lifestyle.</a:t>
            </a:r>
            <a:r>
              <a:rPr lang="en-GB" sz="1900" dirty="0">
                <a:solidFill>
                  <a:srgbClr val="43423E"/>
                </a:solidFill>
              </a:rPr>
              <a:t> </a:t>
            </a:r>
            <a:endParaRPr lang="en-GB" sz="1900" dirty="0"/>
          </a:p>
          <a:p>
            <a:endParaRPr lang="en-GB" dirty="0"/>
          </a:p>
        </p:txBody>
      </p:sp>
    </p:spTree>
    <p:extLst>
      <p:ext uri="{BB962C8B-B14F-4D97-AF65-F5344CB8AC3E}">
        <p14:creationId xmlns:p14="http://schemas.microsoft.com/office/powerpoint/2010/main" val="23046884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E48A5-AC33-1214-8B79-6B6C8B4553A6}"/>
              </a:ext>
            </a:extLst>
          </p:cNvPr>
          <p:cNvSpPr>
            <a:spLocks noGrp="1"/>
          </p:cNvSpPr>
          <p:nvPr>
            <p:ph type="title"/>
          </p:nvPr>
        </p:nvSpPr>
        <p:spPr/>
        <p:txBody>
          <a:bodyPr/>
          <a:lstStyle/>
          <a:p>
            <a:r>
              <a:rPr lang="en-GB" dirty="0"/>
              <a:t>The Black Report recommendations</a:t>
            </a:r>
          </a:p>
        </p:txBody>
      </p:sp>
      <p:sp>
        <p:nvSpPr>
          <p:cNvPr id="3" name="Content Placeholder 2">
            <a:extLst>
              <a:ext uri="{FF2B5EF4-FFF2-40B4-BE49-F238E27FC236}">
                <a16:creationId xmlns:a16="http://schemas.microsoft.com/office/drawing/2014/main" id="{2F694190-1ACB-A033-8151-D3CC3CC47D19}"/>
              </a:ext>
            </a:extLst>
          </p:cNvPr>
          <p:cNvSpPr>
            <a:spLocks noGrp="1"/>
          </p:cNvSpPr>
          <p:nvPr>
            <p:ph idx="1"/>
          </p:nvPr>
        </p:nvSpPr>
        <p:spPr/>
        <p:txBody>
          <a:bodyPr/>
          <a:lstStyle/>
          <a:p>
            <a:pPr algn="l"/>
            <a:r>
              <a:rPr lang="en-GB" sz="2000" b="0" i="0" dirty="0">
                <a:solidFill>
                  <a:srgbClr val="43423E"/>
                </a:solidFill>
                <a:effectLst/>
              </a:rPr>
              <a:t>The group's recommendations focused on increased government intervention and spending in community health and primary care, but also on broader social policy such as:</a:t>
            </a:r>
          </a:p>
          <a:p>
            <a:pPr algn="l">
              <a:buFont typeface="Wingdings" panose="05000000000000000000" pitchFamily="2" charset="2"/>
              <a:buChar char="Ø"/>
            </a:pPr>
            <a:r>
              <a:rPr lang="en-GB" sz="2000" b="0" i="0" dirty="0">
                <a:solidFill>
                  <a:srgbClr val="43423E"/>
                </a:solidFill>
                <a:effectLst/>
              </a:rPr>
              <a:t>increasing child benefit</a:t>
            </a:r>
          </a:p>
          <a:p>
            <a:pPr algn="l">
              <a:buFont typeface="Wingdings" panose="05000000000000000000" pitchFamily="2" charset="2"/>
              <a:buChar char="Ø"/>
            </a:pPr>
            <a:r>
              <a:rPr lang="en-GB" sz="2000" b="0" i="0" dirty="0">
                <a:solidFill>
                  <a:srgbClr val="43423E"/>
                </a:solidFill>
                <a:effectLst/>
              </a:rPr>
              <a:t>improving housing</a:t>
            </a:r>
          </a:p>
          <a:p>
            <a:pPr algn="l">
              <a:buFont typeface="Wingdings" panose="05000000000000000000" pitchFamily="2" charset="2"/>
              <a:buChar char="Ø"/>
            </a:pPr>
            <a:r>
              <a:rPr lang="en-GB" sz="2000" b="0" i="0" dirty="0">
                <a:solidFill>
                  <a:srgbClr val="43423E"/>
                </a:solidFill>
                <a:effectLst/>
              </a:rPr>
              <a:t>agreeing minimum working conditions with unions.</a:t>
            </a:r>
          </a:p>
          <a:p>
            <a:endParaRPr lang="en-GB" dirty="0"/>
          </a:p>
        </p:txBody>
      </p:sp>
    </p:spTree>
    <p:extLst>
      <p:ext uri="{BB962C8B-B14F-4D97-AF65-F5344CB8AC3E}">
        <p14:creationId xmlns:p14="http://schemas.microsoft.com/office/powerpoint/2010/main" val="39479162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70A77-9A15-7A5C-2F1C-B198BE2D920C}"/>
              </a:ext>
            </a:extLst>
          </p:cNvPr>
          <p:cNvSpPr>
            <a:spLocks noGrp="1"/>
          </p:cNvSpPr>
          <p:nvPr>
            <p:ph type="title"/>
          </p:nvPr>
        </p:nvSpPr>
        <p:spPr/>
        <p:txBody>
          <a:bodyPr/>
          <a:lstStyle/>
          <a:p>
            <a:r>
              <a:rPr lang="en-GB" dirty="0"/>
              <a:t>The Black Report</a:t>
            </a:r>
          </a:p>
        </p:txBody>
      </p:sp>
      <p:sp>
        <p:nvSpPr>
          <p:cNvPr id="3" name="Content Placeholder 2">
            <a:extLst>
              <a:ext uri="{FF2B5EF4-FFF2-40B4-BE49-F238E27FC236}">
                <a16:creationId xmlns:a16="http://schemas.microsoft.com/office/drawing/2014/main" id="{BA3ECE06-4EB5-EB64-8E6B-CC91C25D6AB8}"/>
              </a:ext>
            </a:extLst>
          </p:cNvPr>
          <p:cNvSpPr>
            <a:spLocks noGrp="1"/>
          </p:cNvSpPr>
          <p:nvPr>
            <p:ph idx="1"/>
          </p:nvPr>
        </p:nvSpPr>
        <p:spPr/>
        <p:txBody>
          <a:bodyPr>
            <a:normAutofit fontScale="85000" lnSpcReduction="20000"/>
          </a:bodyPr>
          <a:lstStyle/>
          <a:p>
            <a:pPr marL="285750" indent="-285750">
              <a:buFont typeface="Arial" panose="020B0604020202020204" pitchFamily="34" charset="0"/>
              <a:buChar char="•"/>
            </a:pPr>
            <a:r>
              <a:rPr lang="en-GB" sz="1900" b="0" i="0" dirty="0">
                <a:effectLst/>
              </a:rPr>
              <a:t>By the time of publication, there had been a change in government and the Conservatives did not accept or endorse the recommendations due to the proposed scale of expenditure.</a:t>
            </a:r>
            <a:endParaRPr lang="en-GB" sz="1900" b="0" i="0" dirty="0">
              <a:solidFill>
                <a:srgbClr val="43423E"/>
              </a:solidFill>
              <a:effectLst/>
            </a:endParaRPr>
          </a:p>
          <a:p>
            <a:pPr marL="285750" indent="-285750">
              <a:buFont typeface="Arial" panose="020B0604020202020204" pitchFamily="34" charset="0"/>
              <a:buChar char="•"/>
            </a:pPr>
            <a:r>
              <a:rPr lang="en-GB" sz="1900" b="0" i="0" dirty="0">
                <a:solidFill>
                  <a:srgbClr val="000000"/>
                </a:solidFill>
                <a:effectLst/>
              </a:rPr>
              <a:t>“It is, I think, one of the tragedies in which many of the benefits we give, which were meant to reassure people that if they were sick or ill there was a safety net and there was help, that many of the benefits which were meant to help people who were unfortunate … that was the objective, but somehow there are some people who have been manipulating the system … when people come and say: ‘But what is the point of working? I can get as much on the dole!’ “ (Thatcher, 1987)</a:t>
            </a:r>
            <a:endParaRPr lang="en-GB" sz="1900" dirty="0"/>
          </a:p>
          <a:p>
            <a:endParaRPr lang="en-GB" dirty="0"/>
          </a:p>
        </p:txBody>
      </p:sp>
    </p:spTree>
    <p:extLst>
      <p:ext uri="{BB962C8B-B14F-4D97-AF65-F5344CB8AC3E}">
        <p14:creationId xmlns:p14="http://schemas.microsoft.com/office/powerpoint/2010/main" val="28666400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erson speaking into a microphone&#10;&#10;Description automatically generated with medium confidence">
            <a:extLst>
              <a:ext uri="{FF2B5EF4-FFF2-40B4-BE49-F238E27FC236}">
                <a16:creationId xmlns:a16="http://schemas.microsoft.com/office/drawing/2014/main" id="{C619713D-457A-E650-93ED-B0BF2169C483}"/>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34206" r="31955" b="-1"/>
          <a:stretch/>
        </p:blipFill>
        <p:spPr>
          <a:xfrm>
            <a:off x="20" y="10"/>
            <a:ext cx="3476673" cy="6857990"/>
          </a:xfrm>
          <a:prstGeom prst="rect">
            <a:avLst/>
          </a:prstGeom>
          <a:effectLst/>
        </p:spPr>
      </p:pic>
      <p:sp>
        <p:nvSpPr>
          <p:cNvPr id="3" name="TextBox 2">
            <a:extLst>
              <a:ext uri="{FF2B5EF4-FFF2-40B4-BE49-F238E27FC236}">
                <a16:creationId xmlns:a16="http://schemas.microsoft.com/office/drawing/2014/main" id="{825C1DEC-EA5B-9540-1812-4308FCB5ED6E}"/>
              </a:ext>
            </a:extLst>
          </p:cNvPr>
          <p:cNvSpPr txBox="1"/>
          <p:nvPr/>
        </p:nvSpPr>
        <p:spPr>
          <a:xfrm>
            <a:off x="1036602" y="6657945"/>
            <a:ext cx="2440091" cy="200055"/>
          </a:xfrm>
          <a:prstGeom prst="rect">
            <a:avLst/>
          </a:prstGeom>
          <a:solidFill>
            <a:srgbClr val="000000"/>
          </a:solidFill>
        </p:spPr>
        <p:txBody>
          <a:bodyPr wrap="none" rtlCol="0">
            <a:spAutoFit/>
          </a:bodyPr>
          <a:lstStyle/>
          <a:p>
            <a:pPr algn="r">
              <a:spcAft>
                <a:spcPts val="600"/>
              </a:spcAft>
            </a:pPr>
            <a:r>
              <a:rPr lang="en-GB" sz="700">
                <a:solidFill>
                  <a:srgbClr val="FFFFFF"/>
                </a:solidFill>
                <a:hlinkClick r:id="rId3" tooltip="https://www.flickr.com/photos/radiscomunicacaoesaude/42223805210">
                  <a:extLst>
                    <a:ext uri="{A12FA001-AC4F-418D-AE19-62706E023703}">
                      <ahyp:hlinkClr xmlns:ahyp="http://schemas.microsoft.com/office/drawing/2018/hyperlinkcolor" val="tx"/>
                    </a:ext>
                  </a:extLst>
                </a:hlinkClick>
              </a:rPr>
              <a:t>This Photo</a:t>
            </a:r>
            <a:r>
              <a:rPr lang="en-GB" sz="700">
                <a:solidFill>
                  <a:srgbClr val="FFFFFF"/>
                </a:solidFill>
              </a:rPr>
              <a:t> by Unknown Author is licensed under </a:t>
            </a:r>
            <a:r>
              <a:rPr lang="en-GB" sz="700">
                <a:solidFill>
                  <a:srgbClr val="FFFFFF"/>
                </a:solidFill>
                <a:hlinkClick r:id="rId4" tooltip="https://creativecommons.org/licenses/by-nc-sa/3.0/">
                  <a:extLst>
                    <a:ext uri="{A12FA001-AC4F-418D-AE19-62706E023703}">
                      <ahyp:hlinkClr xmlns:ahyp="http://schemas.microsoft.com/office/drawing/2018/hyperlinkcolor" val="tx"/>
                    </a:ext>
                  </a:extLst>
                </a:hlinkClick>
              </a:rPr>
              <a:t>CC BY-SA-NC</a:t>
            </a:r>
            <a:endParaRPr lang="en-GB" sz="700">
              <a:solidFill>
                <a:srgbClr val="FFFFFF"/>
              </a:solidFill>
            </a:endParaRPr>
          </a:p>
        </p:txBody>
      </p:sp>
      <p:sp>
        <p:nvSpPr>
          <p:cNvPr id="5" name="TextBox 4">
            <a:extLst>
              <a:ext uri="{FF2B5EF4-FFF2-40B4-BE49-F238E27FC236}">
                <a16:creationId xmlns:a16="http://schemas.microsoft.com/office/drawing/2014/main" id="{8B8955A4-9101-CF6C-68F6-C8A7D3CA34B1}"/>
              </a:ext>
            </a:extLst>
          </p:cNvPr>
          <p:cNvSpPr txBox="1"/>
          <p:nvPr/>
        </p:nvSpPr>
        <p:spPr>
          <a:xfrm>
            <a:off x="4181475" y="2134721"/>
            <a:ext cx="7410450" cy="4401205"/>
          </a:xfrm>
          <a:prstGeom prst="rect">
            <a:avLst/>
          </a:prstGeom>
          <a:noFill/>
        </p:spPr>
        <p:txBody>
          <a:bodyPr wrap="square">
            <a:spAutoFit/>
          </a:bodyPr>
          <a:lstStyle/>
          <a:p>
            <a:pPr indent="-228600"/>
            <a:r>
              <a:rPr lang="en-US" sz="2000" dirty="0">
                <a:latin typeface="+mn-lt"/>
                <a:cs typeface="+mn-cs"/>
              </a:rPr>
              <a:t>Fair Society Healthy Lives – Feb 2010 (</a:t>
            </a:r>
            <a:r>
              <a:rPr lang="en-US" sz="2000" dirty="0" err="1">
                <a:latin typeface="+mn-lt"/>
                <a:cs typeface="+mn-cs"/>
              </a:rPr>
              <a:t>Labour</a:t>
            </a:r>
            <a:r>
              <a:rPr lang="en-US" sz="2000" dirty="0">
                <a:latin typeface="+mn-lt"/>
                <a:cs typeface="+mn-cs"/>
              </a:rPr>
              <a:t> Government)</a:t>
            </a:r>
          </a:p>
          <a:p>
            <a:pPr indent="-228600"/>
            <a:r>
              <a:rPr lang="en-US" sz="2000" dirty="0">
                <a:latin typeface="+mn-lt"/>
                <a:cs typeface="+mn-cs"/>
              </a:rPr>
              <a:t>This c</a:t>
            </a:r>
            <a:r>
              <a:rPr lang="en-US" sz="2000" b="0" i="0" dirty="0">
                <a:effectLst/>
                <a:latin typeface="+mn-lt"/>
                <a:cs typeface="+mn-cs"/>
              </a:rPr>
              <a:t>oncluded that reducing health inequalities would require action on six policy objectives:</a:t>
            </a:r>
          </a:p>
          <a:p>
            <a:pPr marL="571500" indent="-342900">
              <a:buFont typeface="+mj-lt"/>
              <a:buAutoNum type="arabicPeriod"/>
            </a:pPr>
            <a:r>
              <a:rPr lang="en-US" sz="2000" b="0" i="0" dirty="0">
                <a:effectLst/>
                <a:latin typeface="+mn-lt"/>
                <a:cs typeface="+mn-cs"/>
              </a:rPr>
              <a:t>Give every child the best start in life</a:t>
            </a:r>
          </a:p>
          <a:p>
            <a:pPr marL="571500" indent="-342900">
              <a:buFont typeface="+mj-lt"/>
              <a:buAutoNum type="arabicPeriod"/>
            </a:pPr>
            <a:r>
              <a:rPr lang="en-US" sz="2000" b="0" i="0" dirty="0">
                <a:effectLst/>
                <a:latin typeface="+mn-lt"/>
                <a:cs typeface="+mn-cs"/>
              </a:rPr>
              <a:t>Enable all children, young people and adults to </a:t>
            </a:r>
            <a:r>
              <a:rPr lang="en-US" sz="2000" b="0" i="0" dirty="0" err="1">
                <a:effectLst/>
                <a:latin typeface="+mn-lt"/>
                <a:cs typeface="+mn-cs"/>
              </a:rPr>
              <a:t>maximise</a:t>
            </a:r>
            <a:r>
              <a:rPr lang="en-US" sz="2000" b="0" i="0" dirty="0">
                <a:effectLst/>
                <a:latin typeface="+mn-lt"/>
                <a:cs typeface="+mn-cs"/>
              </a:rPr>
              <a:t> their capabilities and have control over their lives</a:t>
            </a:r>
          </a:p>
          <a:p>
            <a:pPr marL="571500" indent="-342900">
              <a:buFont typeface="+mj-lt"/>
              <a:buAutoNum type="arabicPeriod"/>
            </a:pPr>
            <a:r>
              <a:rPr lang="en-US" sz="2000" b="0" i="0" dirty="0">
                <a:effectLst/>
                <a:latin typeface="+mn-lt"/>
                <a:cs typeface="+mn-cs"/>
              </a:rPr>
              <a:t>Create fair employment and good work for all</a:t>
            </a:r>
          </a:p>
          <a:p>
            <a:pPr marL="571500" indent="-342900">
              <a:buFont typeface="+mj-lt"/>
              <a:buAutoNum type="arabicPeriod"/>
            </a:pPr>
            <a:r>
              <a:rPr lang="en-US" sz="2000" b="0" i="0" dirty="0">
                <a:effectLst/>
                <a:latin typeface="+mn-lt"/>
                <a:cs typeface="+mn-cs"/>
              </a:rPr>
              <a:t>Ensure healthy standard of living for all</a:t>
            </a:r>
          </a:p>
          <a:p>
            <a:pPr marL="571500" indent="-342900">
              <a:buFont typeface="+mj-lt"/>
              <a:buAutoNum type="arabicPeriod"/>
            </a:pPr>
            <a:r>
              <a:rPr lang="en-US" sz="2000" b="0" i="0" dirty="0">
                <a:effectLst/>
                <a:latin typeface="+mn-lt"/>
                <a:cs typeface="+mn-cs"/>
              </a:rPr>
              <a:t>Create and develop healthy and sustainable places and communities</a:t>
            </a:r>
          </a:p>
          <a:p>
            <a:pPr marL="571500" indent="-342900">
              <a:buFont typeface="+mj-lt"/>
              <a:buAutoNum type="arabicPeriod"/>
            </a:pPr>
            <a:r>
              <a:rPr lang="en-US" sz="2000" b="0" i="0" dirty="0">
                <a:effectLst/>
                <a:latin typeface="+mn-lt"/>
                <a:cs typeface="+mn-cs"/>
              </a:rPr>
              <a:t>Strengthen the role and impact of ill-health prevention.</a:t>
            </a:r>
          </a:p>
        </p:txBody>
      </p:sp>
      <p:sp>
        <p:nvSpPr>
          <p:cNvPr id="7" name="TextBox 6">
            <a:extLst>
              <a:ext uri="{FF2B5EF4-FFF2-40B4-BE49-F238E27FC236}">
                <a16:creationId xmlns:a16="http://schemas.microsoft.com/office/drawing/2014/main" id="{22939298-438C-71A9-0B7D-079694865B01}"/>
              </a:ext>
            </a:extLst>
          </p:cNvPr>
          <p:cNvSpPr txBox="1"/>
          <p:nvPr/>
        </p:nvSpPr>
        <p:spPr>
          <a:xfrm>
            <a:off x="4181475" y="1334571"/>
            <a:ext cx="6096000" cy="646331"/>
          </a:xfrm>
          <a:prstGeom prst="rect">
            <a:avLst/>
          </a:prstGeom>
          <a:noFill/>
        </p:spPr>
        <p:txBody>
          <a:bodyPr wrap="square">
            <a:spAutoFit/>
          </a:bodyPr>
          <a:lstStyle/>
          <a:p>
            <a:r>
              <a:rPr lang="en-US" sz="3600" dirty="0">
                <a:solidFill>
                  <a:schemeClr val="tx1"/>
                </a:solidFill>
                <a:latin typeface="+mj-lt"/>
                <a:cs typeface="+mj-cs"/>
              </a:rPr>
              <a:t>Sir Michael Marmot</a:t>
            </a:r>
            <a:endParaRPr lang="en-GB" sz="3600" dirty="0"/>
          </a:p>
        </p:txBody>
      </p:sp>
    </p:spTree>
    <p:extLst>
      <p:ext uri="{BB962C8B-B14F-4D97-AF65-F5344CB8AC3E}">
        <p14:creationId xmlns:p14="http://schemas.microsoft.com/office/powerpoint/2010/main" val="38283661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991E0-42CF-CD1A-9C67-C6BE3378BF74}"/>
              </a:ext>
            </a:extLst>
          </p:cNvPr>
          <p:cNvSpPr>
            <a:spLocks noGrp="1"/>
          </p:cNvSpPr>
          <p:nvPr>
            <p:ph type="title"/>
          </p:nvPr>
        </p:nvSpPr>
        <p:spPr/>
        <p:txBody>
          <a:bodyPr/>
          <a:lstStyle/>
          <a:p>
            <a:r>
              <a:rPr lang="en-GB" dirty="0"/>
              <a:t>The government response…</a:t>
            </a:r>
          </a:p>
        </p:txBody>
      </p:sp>
      <p:sp>
        <p:nvSpPr>
          <p:cNvPr id="3" name="Content Placeholder 2">
            <a:extLst>
              <a:ext uri="{FF2B5EF4-FFF2-40B4-BE49-F238E27FC236}">
                <a16:creationId xmlns:a16="http://schemas.microsoft.com/office/drawing/2014/main" id="{FE1324AE-D8B5-9DD2-0AA5-991C8826B75C}"/>
              </a:ext>
            </a:extLst>
          </p:cNvPr>
          <p:cNvSpPr>
            <a:spLocks noGrp="1"/>
          </p:cNvSpPr>
          <p:nvPr>
            <p:ph idx="1"/>
          </p:nvPr>
        </p:nvSpPr>
        <p:spPr/>
        <p:txBody>
          <a:bodyPr>
            <a:normAutofit fontScale="77500" lnSpcReduction="20000"/>
          </a:bodyPr>
          <a:lstStyle/>
          <a:p>
            <a:r>
              <a:rPr lang="en-GB" sz="2900" dirty="0"/>
              <a:t>The government had originally set up Public Health England to manage the implementation of public health including health inequalities.</a:t>
            </a:r>
          </a:p>
          <a:p>
            <a:r>
              <a:rPr lang="en-GB" sz="2900" dirty="0"/>
              <a:t>New departments set up following covid and the evidence that it was not fit for purpose:</a:t>
            </a:r>
          </a:p>
          <a:p>
            <a:pPr lvl="1">
              <a:buFont typeface="Wingdings" panose="05000000000000000000" pitchFamily="2" charset="2"/>
              <a:buChar char="Ø"/>
            </a:pPr>
            <a:r>
              <a:rPr lang="en-GB" sz="2900" dirty="0">
                <a:latin typeface="Arial" panose="020B0604020202020204" pitchFamily="34" charset="0"/>
                <a:cs typeface="Arial" panose="020B0604020202020204" pitchFamily="34" charset="0"/>
              </a:rPr>
              <a:t>Office for health improvement and disparities (OHID)</a:t>
            </a:r>
          </a:p>
          <a:p>
            <a:pPr lvl="1">
              <a:buFont typeface="Wingdings" panose="05000000000000000000" pitchFamily="2" charset="2"/>
              <a:buChar char="Ø"/>
            </a:pPr>
            <a:r>
              <a:rPr lang="en-GB" sz="2900" dirty="0">
                <a:latin typeface="Arial" panose="020B0604020202020204" pitchFamily="34" charset="0"/>
                <a:cs typeface="Arial" panose="020B0604020202020204" pitchFamily="34" charset="0"/>
              </a:rPr>
              <a:t>UK health security agency (UKHSA)</a:t>
            </a:r>
            <a:endParaRPr lang="en-GB" sz="2900" dirty="0"/>
          </a:p>
          <a:p>
            <a:endParaRPr lang="en-GB" dirty="0"/>
          </a:p>
        </p:txBody>
      </p:sp>
    </p:spTree>
    <p:extLst>
      <p:ext uri="{BB962C8B-B14F-4D97-AF65-F5344CB8AC3E}">
        <p14:creationId xmlns:p14="http://schemas.microsoft.com/office/powerpoint/2010/main" val="28212028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30D273-A692-2C5F-2074-98B22F1E6082}"/>
              </a:ext>
            </a:extLst>
          </p:cNvPr>
          <p:cNvSpPr>
            <a:spLocks noGrp="1"/>
          </p:cNvSpPr>
          <p:nvPr>
            <p:ph type="title"/>
          </p:nvPr>
        </p:nvSpPr>
        <p:spPr/>
        <p:txBody>
          <a:bodyPr/>
          <a:lstStyle/>
          <a:p>
            <a:r>
              <a:rPr lang="en-GB"/>
              <a:t>Marmot cities and communities</a:t>
            </a:r>
            <a:endParaRPr lang="en-GB" dirty="0"/>
          </a:p>
        </p:txBody>
      </p:sp>
      <p:pic>
        <p:nvPicPr>
          <p:cNvPr id="4" name="Picture 3" descr="Diagram&#10;&#10;Description automatically generated">
            <a:extLst>
              <a:ext uri="{FF2B5EF4-FFF2-40B4-BE49-F238E27FC236}">
                <a16:creationId xmlns:a16="http://schemas.microsoft.com/office/drawing/2014/main" id="{AE08C59E-3C9B-0695-8F7C-391F7791A085}"/>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920240" y="1889232"/>
            <a:ext cx="6004560" cy="4788144"/>
          </a:xfrm>
          <a:prstGeom prst="rect">
            <a:avLst/>
          </a:prstGeom>
        </p:spPr>
      </p:pic>
      <p:sp>
        <p:nvSpPr>
          <p:cNvPr id="5" name="TextBox 4">
            <a:extLst>
              <a:ext uri="{FF2B5EF4-FFF2-40B4-BE49-F238E27FC236}">
                <a16:creationId xmlns:a16="http://schemas.microsoft.com/office/drawing/2014/main" id="{9611A3DA-6157-182B-24E3-36927EFF06F4}"/>
              </a:ext>
            </a:extLst>
          </p:cNvPr>
          <p:cNvSpPr txBox="1"/>
          <p:nvPr/>
        </p:nvSpPr>
        <p:spPr>
          <a:xfrm>
            <a:off x="6073128" y="7441307"/>
            <a:ext cx="2941075" cy="200055"/>
          </a:xfrm>
          <a:prstGeom prst="rect">
            <a:avLst/>
          </a:prstGeom>
          <a:solidFill>
            <a:srgbClr val="000000"/>
          </a:solidFill>
        </p:spPr>
        <p:txBody>
          <a:bodyPr wrap="square" rtlCol="0">
            <a:spAutoFit/>
          </a:bodyPr>
          <a:lstStyle/>
          <a:p>
            <a:pPr algn="r">
              <a:spcAft>
                <a:spcPts val="600"/>
              </a:spcAft>
            </a:pPr>
            <a:r>
              <a:rPr lang="en-GB" sz="700" dirty="0">
                <a:solidFill>
                  <a:srgbClr val="FFFFFF"/>
                </a:solidFill>
                <a:hlinkClick r:id="rId3" tooltip="https://www.flickr.com/photos/coventrycc/30975720493">
                  <a:extLst>
                    <a:ext uri="{A12FA001-AC4F-418D-AE19-62706E023703}">
                      <ahyp:hlinkClr xmlns:ahyp="http://schemas.microsoft.com/office/drawing/2018/hyperlinkcolor" val="tx"/>
                    </a:ext>
                  </a:extLst>
                </a:hlinkClick>
              </a:rPr>
              <a:t>This Photo</a:t>
            </a:r>
            <a:r>
              <a:rPr lang="en-GB" sz="700" dirty="0">
                <a:solidFill>
                  <a:srgbClr val="FFFFFF"/>
                </a:solidFill>
              </a:rPr>
              <a:t> by </a:t>
            </a:r>
            <a:r>
              <a:rPr lang="en-GB" sz="700" dirty="0" err="1">
                <a:solidFill>
                  <a:srgbClr val="FFFFFF"/>
                </a:solidFill>
              </a:rPr>
              <a:t>Unkwn</a:t>
            </a:r>
            <a:r>
              <a:rPr lang="en-GB" sz="700" dirty="0">
                <a:solidFill>
                  <a:srgbClr val="FFFFFF"/>
                </a:solidFill>
              </a:rPr>
              <a:t> Author is licensed under </a:t>
            </a:r>
            <a:r>
              <a:rPr lang="en-GB" sz="700" dirty="0">
                <a:solidFill>
                  <a:srgbClr val="FFFFFF"/>
                </a:solidFill>
                <a:hlinkClick r:id="rId4" tooltip="https://creativecommons.org/licenses/by-nc-nd/3.0/">
                  <a:extLst>
                    <a:ext uri="{A12FA001-AC4F-418D-AE19-62706E023703}">
                      <ahyp:hlinkClr xmlns:ahyp="http://schemas.microsoft.com/office/drawing/2018/hyperlinkcolor" val="tx"/>
                    </a:ext>
                  </a:extLst>
                </a:hlinkClick>
              </a:rPr>
              <a:t>CC BY-NC-ND</a:t>
            </a:r>
            <a:endParaRPr lang="en-GB" sz="700" dirty="0">
              <a:solidFill>
                <a:srgbClr val="FFFFFF"/>
              </a:solidFill>
            </a:endParaRPr>
          </a:p>
        </p:txBody>
      </p:sp>
    </p:spTree>
    <p:extLst>
      <p:ext uri="{BB962C8B-B14F-4D97-AF65-F5344CB8AC3E}">
        <p14:creationId xmlns:p14="http://schemas.microsoft.com/office/powerpoint/2010/main" val="30508851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FAA18C-61F9-7BA2-8C07-1DFF4DF4ACF0}"/>
              </a:ext>
            </a:extLst>
          </p:cNvPr>
          <p:cNvSpPr>
            <a:spLocks noGrp="1"/>
          </p:cNvSpPr>
          <p:nvPr>
            <p:ph type="title"/>
          </p:nvPr>
        </p:nvSpPr>
        <p:spPr/>
        <p:txBody>
          <a:bodyPr>
            <a:normAutofit fontScale="90000"/>
          </a:bodyPr>
          <a:lstStyle/>
          <a:p>
            <a:r>
              <a:rPr lang="en-GB" dirty="0"/>
              <a:t>How do social determinants impact on health?</a:t>
            </a:r>
          </a:p>
        </p:txBody>
      </p:sp>
      <p:sp>
        <p:nvSpPr>
          <p:cNvPr id="3" name="Content Placeholder 2">
            <a:extLst>
              <a:ext uri="{FF2B5EF4-FFF2-40B4-BE49-F238E27FC236}">
                <a16:creationId xmlns:a16="http://schemas.microsoft.com/office/drawing/2014/main" id="{6E2FB719-ABAB-6A1B-3737-29E52FCF2A4A}"/>
              </a:ext>
            </a:extLst>
          </p:cNvPr>
          <p:cNvSpPr>
            <a:spLocks noGrp="1"/>
          </p:cNvSpPr>
          <p:nvPr>
            <p:ph idx="1"/>
          </p:nvPr>
        </p:nvSpPr>
        <p:spPr>
          <a:xfrm>
            <a:off x="1920240" y="2312276"/>
            <a:ext cx="8770571" cy="4103504"/>
          </a:xfrm>
        </p:spPr>
        <p:txBody>
          <a:bodyPr>
            <a:normAutofit fontScale="92500" lnSpcReduction="20000"/>
          </a:bodyPr>
          <a:lstStyle/>
          <a:p>
            <a:pPr marL="285750" indent="-285750">
              <a:buFont typeface="Arial" panose="020B0604020202020204" pitchFamily="34" charset="0"/>
              <a:buChar char="•"/>
            </a:pPr>
            <a:r>
              <a:rPr lang="en-GB" dirty="0">
                <a:hlinkClick r:id="rId2"/>
              </a:rPr>
              <a:t>Social Determinants of Health Animation – YouTube</a:t>
            </a:r>
            <a:endParaRPr lang="en-GB" dirty="0"/>
          </a:p>
          <a:p>
            <a:pPr marL="285750" indent="-285750">
              <a:buFont typeface="Arial" panose="020B0604020202020204" pitchFamily="34" charset="0"/>
              <a:buChar char="•"/>
            </a:pPr>
            <a:r>
              <a:rPr lang="en-GB" dirty="0"/>
              <a:t>Environments in which we are born, grow, live, work and age impact on how healthy we are.</a:t>
            </a:r>
          </a:p>
          <a:p>
            <a:pPr marL="285750" indent="-285750">
              <a:buFont typeface="Arial" panose="020B0604020202020204" pitchFamily="34" charset="0"/>
              <a:buChar char="•"/>
            </a:pPr>
            <a:r>
              <a:rPr lang="en-GB" dirty="0"/>
              <a:t>Social and economic factors impact health (housing, healthy food, green spaces, transport, education, employment, ability to make choices).</a:t>
            </a:r>
          </a:p>
          <a:p>
            <a:pPr marL="285750" indent="-285750">
              <a:buFont typeface="Arial" panose="020B0604020202020204" pitchFamily="34" charset="0"/>
              <a:buChar char="•"/>
            </a:pPr>
            <a:r>
              <a:rPr lang="en-GB" dirty="0"/>
              <a:t>Stressful circumstances over a long period of time can lead to poor health.</a:t>
            </a:r>
          </a:p>
          <a:p>
            <a:pPr marL="285750" indent="-285750">
              <a:buFont typeface="Arial" panose="020B0604020202020204" pitchFamily="34" charset="0"/>
              <a:buChar char="•"/>
            </a:pPr>
            <a:r>
              <a:rPr lang="en-GB" dirty="0"/>
              <a:t>Diabetes, CV disease, depression, anxiety and mental illness.</a:t>
            </a:r>
          </a:p>
          <a:p>
            <a:pPr marL="285750" indent="-285750">
              <a:buFont typeface="Arial" panose="020B0604020202020204" pitchFamily="34" charset="0"/>
              <a:buChar char="•"/>
            </a:pPr>
            <a:r>
              <a:rPr lang="en-GB" dirty="0"/>
              <a:t>In the health sector we can change things.</a:t>
            </a:r>
          </a:p>
          <a:p>
            <a:endParaRPr lang="en-GB" dirty="0"/>
          </a:p>
        </p:txBody>
      </p:sp>
    </p:spTree>
    <p:extLst>
      <p:ext uri="{BB962C8B-B14F-4D97-AF65-F5344CB8AC3E}">
        <p14:creationId xmlns:p14="http://schemas.microsoft.com/office/powerpoint/2010/main" val="37640351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2F24225-0E3A-40A5-A927-CEFC144381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10" name="Freeform: Shape 9">
            <a:extLst>
              <a:ext uri="{FF2B5EF4-FFF2-40B4-BE49-F238E27FC236}">
                <a16:creationId xmlns:a16="http://schemas.microsoft.com/office/drawing/2014/main" id="{5B02B8FB-EF36-4677-B5B5-E9B989F25E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83796" cy="6858000"/>
          </a:xfrm>
          <a:custGeom>
            <a:avLst/>
            <a:gdLst>
              <a:gd name="connsiteX0" fmla="*/ 0 w 4583796"/>
              <a:gd name="connsiteY0" fmla="*/ 0 h 6858000"/>
              <a:gd name="connsiteX1" fmla="*/ 1087374 w 4583796"/>
              <a:gd name="connsiteY1" fmla="*/ 0 h 6858000"/>
              <a:gd name="connsiteX2" fmla="*/ 1598212 w 4583796"/>
              <a:gd name="connsiteY2" fmla="*/ 0 h 6858000"/>
              <a:gd name="connsiteX3" fmla="*/ 2960773 w 4583796"/>
              <a:gd name="connsiteY3" fmla="*/ 0 h 6858000"/>
              <a:gd name="connsiteX4" fmla="*/ 2982897 w 4583796"/>
              <a:gd name="connsiteY4" fmla="*/ 14997 h 6858000"/>
              <a:gd name="connsiteX5" fmla="*/ 4583796 w 4583796"/>
              <a:gd name="connsiteY5" fmla="*/ 3621656 h 6858000"/>
              <a:gd name="connsiteX6" fmla="*/ 2709446 w 4583796"/>
              <a:gd name="connsiteY6" fmla="*/ 6374814 h 6858000"/>
              <a:gd name="connsiteX7" fmla="*/ 2192798 w 4583796"/>
              <a:gd name="connsiteY7" fmla="*/ 6780599 h 6858000"/>
              <a:gd name="connsiteX8" fmla="*/ 2081042 w 4583796"/>
              <a:gd name="connsiteY8" fmla="*/ 6858000 h 6858000"/>
              <a:gd name="connsiteX9" fmla="*/ 1598212 w 4583796"/>
              <a:gd name="connsiteY9" fmla="*/ 6858000 h 6858000"/>
              <a:gd name="connsiteX10" fmla="*/ 1087374 w 4583796"/>
              <a:gd name="connsiteY10" fmla="*/ 6858000 h 6858000"/>
              <a:gd name="connsiteX11" fmla="*/ 0 w 4583796"/>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83796" h="6858000">
                <a:moveTo>
                  <a:pt x="0" y="0"/>
                </a:moveTo>
                <a:lnTo>
                  <a:pt x="1087374" y="0"/>
                </a:lnTo>
                <a:lnTo>
                  <a:pt x="1598212" y="0"/>
                </a:lnTo>
                <a:lnTo>
                  <a:pt x="2960773" y="0"/>
                </a:lnTo>
                <a:lnTo>
                  <a:pt x="2982897" y="14997"/>
                </a:lnTo>
                <a:cubicBezTo>
                  <a:pt x="4010060" y="754641"/>
                  <a:pt x="4583796" y="2093192"/>
                  <a:pt x="4583796" y="3621656"/>
                </a:cubicBezTo>
                <a:cubicBezTo>
                  <a:pt x="4583796" y="4969131"/>
                  <a:pt x="3655071" y="5602839"/>
                  <a:pt x="2709446" y="6374814"/>
                </a:cubicBezTo>
                <a:cubicBezTo>
                  <a:pt x="2537243" y="6515397"/>
                  <a:pt x="2366616" y="6653108"/>
                  <a:pt x="2192798" y="6780599"/>
                </a:cubicBezTo>
                <a:lnTo>
                  <a:pt x="2081042" y="6858000"/>
                </a:lnTo>
                <a:lnTo>
                  <a:pt x="1598212" y="6858000"/>
                </a:lnTo>
                <a:lnTo>
                  <a:pt x="1087374"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BE30D5C6-EC5C-4D78-8689-1B6822BFF7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00120"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4" name="Freeform: Shape 13">
            <a:extLst>
              <a:ext uri="{FF2B5EF4-FFF2-40B4-BE49-F238E27FC236}">
                <a16:creationId xmlns:a16="http://schemas.microsoft.com/office/drawing/2014/main" id="{12A73499-12A4-4080-B0DE-351867697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0113" y="0"/>
            <a:ext cx="2536434" cy="6858000"/>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6" name="Freeform: Shape 15">
            <a:extLst>
              <a:ext uri="{FF2B5EF4-FFF2-40B4-BE49-F238E27FC236}">
                <a16:creationId xmlns:a16="http://schemas.microsoft.com/office/drawing/2014/main" id="{60A52FE6-BB17-4BE4-BFA1-8896FD7CFA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48872" y="0"/>
            <a:ext cx="2261351" cy="6858000"/>
          </a:xfrm>
          <a:custGeom>
            <a:avLst/>
            <a:gdLst>
              <a:gd name="connsiteX0" fmla="*/ 879731 w 2521425"/>
              <a:gd name="connsiteY0" fmla="*/ 0 h 6858000"/>
              <a:gd name="connsiteX1" fmla="*/ 898402 w 2521425"/>
              <a:gd name="connsiteY1" fmla="*/ 0 h 6858000"/>
              <a:gd name="connsiteX2" fmla="*/ 920526 w 2521425"/>
              <a:gd name="connsiteY2" fmla="*/ 14997 h 6858000"/>
              <a:gd name="connsiteX3" fmla="*/ 2521425 w 2521425"/>
              <a:gd name="connsiteY3" fmla="*/ 3621656 h 6858000"/>
              <a:gd name="connsiteX4" fmla="*/ 647075 w 2521425"/>
              <a:gd name="connsiteY4" fmla="*/ 6374814 h 6858000"/>
              <a:gd name="connsiteX5" fmla="*/ 130427 w 2521425"/>
              <a:gd name="connsiteY5" fmla="*/ 6780599 h 6858000"/>
              <a:gd name="connsiteX6" fmla="*/ 18671 w 2521425"/>
              <a:gd name="connsiteY6" fmla="*/ 6858000 h 6858000"/>
              <a:gd name="connsiteX7" fmla="*/ 0 w 2521425"/>
              <a:gd name="connsiteY7" fmla="*/ 6858000 h 6858000"/>
              <a:gd name="connsiteX8" fmla="*/ 111756 w 2521425"/>
              <a:gd name="connsiteY8" fmla="*/ 6780599 h 6858000"/>
              <a:gd name="connsiteX9" fmla="*/ 628404 w 2521425"/>
              <a:gd name="connsiteY9" fmla="*/ 6374814 h 6858000"/>
              <a:gd name="connsiteX10" fmla="*/ 2502754 w 2521425"/>
              <a:gd name="connsiteY10" fmla="*/ 3621656 h 6858000"/>
              <a:gd name="connsiteX11" fmla="*/ 901855 w 2521425"/>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18" name="Freeform: Shape 17">
            <a:extLst>
              <a:ext uri="{FF2B5EF4-FFF2-40B4-BE49-F238E27FC236}">
                <a16:creationId xmlns:a16="http://schemas.microsoft.com/office/drawing/2014/main" id="{A7BBF837-70DD-4FFD-A87C-FAD1F5D8AB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00120"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0" name="Freeform: Shape 19">
            <a:extLst>
              <a:ext uri="{FF2B5EF4-FFF2-40B4-BE49-F238E27FC236}">
                <a16:creationId xmlns:a16="http://schemas.microsoft.com/office/drawing/2014/main" id="{CE5EB792-CB0B-44C0-9561-24A263D874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0113" y="0"/>
            <a:ext cx="2536434" cy="6858000"/>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2" name="Freeform: Shape 21">
            <a:extLst>
              <a:ext uri="{FF2B5EF4-FFF2-40B4-BE49-F238E27FC236}">
                <a16:creationId xmlns:a16="http://schemas.microsoft.com/office/drawing/2014/main" id="{C0FB4A96-0FD5-4642-8CE2-57623A3A42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48872" y="0"/>
            <a:ext cx="2261351" cy="6858000"/>
          </a:xfrm>
          <a:custGeom>
            <a:avLst/>
            <a:gdLst>
              <a:gd name="connsiteX0" fmla="*/ 879731 w 2521425"/>
              <a:gd name="connsiteY0" fmla="*/ 0 h 6858000"/>
              <a:gd name="connsiteX1" fmla="*/ 898402 w 2521425"/>
              <a:gd name="connsiteY1" fmla="*/ 0 h 6858000"/>
              <a:gd name="connsiteX2" fmla="*/ 920526 w 2521425"/>
              <a:gd name="connsiteY2" fmla="*/ 14997 h 6858000"/>
              <a:gd name="connsiteX3" fmla="*/ 2521425 w 2521425"/>
              <a:gd name="connsiteY3" fmla="*/ 3621656 h 6858000"/>
              <a:gd name="connsiteX4" fmla="*/ 647075 w 2521425"/>
              <a:gd name="connsiteY4" fmla="*/ 6374814 h 6858000"/>
              <a:gd name="connsiteX5" fmla="*/ 130427 w 2521425"/>
              <a:gd name="connsiteY5" fmla="*/ 6780599 h 6858000"/>
              <a:gd name="connsiteX6" fmla="*/ 18671 w 2521425"/>
              <a:gd name="connsiteY6" fmla="*/ 6858000 h 6858000"/>
              <a:gd name="connsiteX7" fmla="*/ 0 w 2521425"/>
              <a:gd name="connsiteY7" fmla="*/ 6858000 h 6858000"/>
              <a:gd name="connsiteX8" fmla="*/ 111756 w 2521425"/>
              <a:gd name="connsiteY8" fmla="*/ 6780599 h 6858000"/>
              <a:gd name="connsiteX9" fmla="*/ 628404 w 2521425"/>
              <a:gd name="connsiteY9" fmla="*/ 6374814 h 6858000"/>
              <a:gd name="connsiteX10" fmla="*/ 2502754 w 2521425"/>
              <a:gd name="connsiteY10" fmla="*/ 3621656 h 6858000"/>
              <a:gd name="connsiteX11" fmla="*/ 901855 w 2521425"/>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2" name="Title 1">
            <a:extLst>
              <a:ext uri="{FF2B5EF4-FFF2-40B4-BE49-F238E27FC236}">
                <a16:creationId xmlns:a16="http://schemas.microsoft.com/office/drawing/2014/main" id="{87528777-2893-C753-2ACC-05C80D994FF7}"/>
              </a:ext>
            </a:extLst>
          </p:cNvPr>
          <p:cNvSpPr>
            <a:spLocks noGrp="1"/>
          </p:cNvSpPr>
          <p:nvPr>
            <p:ph type="title"/>
          </p:nvPr>
        </p:nvSpPr>
        <p:spPr>
          <a:xfrm>
            <a:off x="830218" y="1833229"/>
            <a:ext cx="3161338" cy="2934031"/>
          </a:xfrm>
        </p:spPr>
        <p:txBody>
          <a:bodyPr anchor="ctr">
            <a:normAutofit/>
          </a:bodyPr>
          <a:lstStyle/>
          <a:p>
            <a:r>
              <a:rPr lang="en-GB" dirty="0"/>
              <a:t>This session will cover</a:t>
            </a:r>
          </a:p>
        </p:txBody>
      </p:sp>
      <p:sp>
        <p:nvSpPr>
          <p:cNvPr id="3" name="Content Placeholder 2">
            <a:extLst>
              <a:ext uri="{FF2B5EF4-FFF2-40B4-BE49-F238E27FC236}">
                <a16:creationId xmlns:a16="http://schemas.microsoft.com/office/drawing/2014/main" id="{B9CD826E-3CAA-ED15-AEC7-35A78C6B158F}"/>
              </a:ext>
            </a:extLst>
          </p:cNvPr>
          <p:cNvSpPr>
            <a:spLocks noGrp="1"/>
          </p:cNvSpPr>
          <p:nvPr>
            <p:ph idx="1"/>
          </p:nvPr>
        </p:nvSpPr>
        <p:spPr>
          <a:xfrm>
            <a:off x="6084834" y="1105306"/>
            <a:ext cx="4982452" cy="4337435"/>
          </a:xfrm>
        </p:spPr>
        <p:txBody>
          <a:bodyPr anchor="ctr">
            <a:normAutofit/>
          </a:bodyPr>
          <a:lstStyle/>
          <a:p>
            <a:pPr marL="285750" indent="-285750">
              <a:buFont typeface="Arial" panose="020B0604020202020204" pitchFamily="34" charset="0"/>
              <a:buChar char="•"/>
            </a:pPr>
            <a:r>
              <a:rPr lang="en-GB" sz="2000" dirty="0"/>
              <a:t>How we define health using different models and theories.</a:t>
            </a:r>
          </a:p>
          <a:p>
            <a:pPr marL="285750" indent="-285750">
              <a:buFont typeface="Arial" panose="020B0604020202020204" pitchFamily="34" charset="0"/>
              <a:buChar char="•"/>
            </a:pPr>
            <a:r>
              <a:rPr lang="en-GB" sz="2000" dirty="0"/>
              <a:t>What are health inequalities.</a:t>
            </a:r>
          </a:p>
          <a:p>
            <a:pPr marL="285750" indent="-285750">
              <a:buFont typeface="Arial" panose="020B0604020202020204" pitchFamily="34" charset="0"/>
              <a:buChar char="•"/>
            </a:pPr>
            <a:r>
              <a:rPr lang="en-GB" sz="2000" dirty="0"/>
              <a:t>Mental Health vs Mental Illness</a:t>
            </a:r>
          </a:p>
          <a:p>
            <a:pPr marL="285750" indent="-285750">
              <a:buFont typeface="Arial" panose="020B0604020202020204" pitchFamily="34" charset="0"/>
              <a:buChar char="•"/>
            </a:pPr>
            <a:r>
              <a:rPr lang="en-GB" sz="2000" dirty="0"/>
              <a:t>The wider determinants of health &amp; Group Activity</a:t>
            </a:r>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15839365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02EE51-67D6-E428-FFF4-FFBA450260DF}"/>
              </a:ext>
            </a:extLst>
          </p:cNvPr>
          <p:cNvSpPr>
            <a:spLocks noGrp="1"/>
          </p:cNvSpPr>
          <p:nvPr>
            <p:ph type="title"/>
          </p:nvPr>
        </p:nvSpPr>
        <p:spPr/>
        <p:txBody>
          <a:bodyPr>
            <a:normAutofit fontScale="90000"/>
          </a:bodyPr>
          <a:lstStyle/>
          <a:p>
            <a:r>
              <a:rPr lang="en-US" sz="3200">
                <a:latin typeface="+mj-lt"/>
                <a:cs typeface="+mj-cs"/>
              </a:rPr>
              <a:t>Dahlgren and Whitehead (1991 / 2021)</a:t>
            </a:r>
            <a:endParaRPr lang="en-GB" dirty="0"/>
          </a:p>
        </p:txBody>
      </p:sp>
      <p:pic>
        <p:nvPicPr>
          <p:cNvPr id="4" name="Picture 4" descr="Dahlgren and Whitehead&amp;#39;s model of determinants of health | Download  Scientific Diagram">
            <a:extLst>
              <a:ext uri="{FF2B5EF4-FFF2-40B4-BE49-F238E27FC236}">
                <a16:creationId xmlns:a16="http://schemas.microsoft.com/office/drawing/2014/main" id="{ABC01357-DC34-B908-4B50-1B55EF62036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190240" y="2312987"/>
            <a:ext cx="6441440" cy="41930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98814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378E83-F471-4F65-86EB-01E3B5441409}"/>
              </a:ext>
            </a:extLst>
          </p:cNvPr>
          <p:cNvSpPr>
            <a:spLocks noGrp="1"/>
          </p:cNvSpPr>
          <p:nvPr>
            <p:ph type="title"/>
          </p:nvPr>
        </p:nvSpPr>
        <p:spPr/>
        <p:txBody>
          <a:bodyPr/>
          <a:lstStyle/>
          <a:p>
            <a:r>
              <a:rPr lang="en-GB" dirty="0"/>
              <a:t>Mental Health v Mental Illness</a:t>
            </a:r>
          </a:p>
        </p:txBody>
      </p:sp>
      <p:sp>
        <p:nvSpPr>
          <p:cNvPr id="3" name="Content Placeholder 2">
            <a:extLst>
              <a:ext uri="{FF2B5EF4-FFF2-40B4-BE49-F238E27FC236}">
                <a16:creationId xmlns:a16="http://schemas.microsoft.com/office/drawing/2014/main" id="{9A2C187A-23B0-4266-9E58-93FC8261F8B6}"/>
              </a:ext>
            </a:extLst>
          </p:cNvPr>
          <p:cNvSpPr>
            <a:spLocks noGrp="1"/>
          </p:cNvSpPr>
          <p:nvPr>
            <p:ph idx="1"/>
          </p:nvPr>
        </p:nvSpPr>
        <p:spPr/>
        <p:txBody>
          <a:bodyPr/>
          <a:lstStyle/>
          <a:p>
            <a:pPr marL="285750" indent="-285750">
              <a:buFont typeface="Arial" panose="020B0604020202020204" pitchFamily="34" charset="0"/>
              <a:buChar char="•"/>
            </a:pPr>
            <a:r>
              <a:rPr lang="en-GB" dirty="0"/>
              <a:t>With a partner discuss the differences between Mental Health &amp; Mental Illness</a:t>
            </a:r>
          </a:p>
          <a:p>
            <a:pPr marL="285750" indent="-285750">
              <a:buFont typeface="Arial" panose="020B0604020202020204" pitchFamily="34" charset="0"/>
              <a:buChar char="•"/>
            </a:pPr>
            <a:r>
              <a:rPr lang="en-GB" dirty="0"/>
              <a:t>Consider some of the previous definitions</a:t>
            </a:r>
          </a:p>
          <a:p>
            <a:pPr marL="285750" indent="-285750">
              <a:buFont typeface="Arial" panose="020B0604020202020204" pitchFamily="34" charset="0"/>
              <a:buChar char="•"/>
            </a:pPr>
            <a:r>
              <a:rPr lang="en-GB" dirty="0"/>
              <a:t>Consider mental health awareness campaigns?</a:t>
            </a:r>
          </a:p>
          <a:p>
            <a:pPr marL="285750" indent="-285750">
              <a:buFont typeface="Arial" panose="020B0604020202020204" pitchFamily="34" charset="0"/>
              <a:buChar char="•"/>
            </a:pPr>
            <a:r>
              <a:rPr lang="en-GB" dirty="0"/>
              <a:t>What divides mental wellness from mental illness?</a:t>
            </a:r>
          </a:p>
          <a:p>
            <a:pPr marL="285750" indent="-285750">
              <a:buFont typeface="Arial" panose="020B0604020202020204" pitchFamily="34" charset="0"/>
              <a:buChar char="•"/>
            </a:pPr>
            <a:r>
              <a:rPr lang="en-GB" dirty="0"/>
              <a:t>2-3 minutes then feedback</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24602797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1D9D1-D4B3-ABA1-73C0-F3518AF9B2D3}"/>
              </a:ext>
            </a:extLst>
          </p:cNvPr>
          <p:cNvSpPr>
            <a:spLocks noGrp="1"/>
          </p:cNvSpPr>
          <p:nvPr>
            <p:ph type="title"/>
          </p:nvPr>
        </p:nvSpPr>
        <p:spPr/>
        <p:txBody>
          <a:bodyPr/>
          <a:lstStyle/>
          <a:p>
            <a:r>
              <a:rPr lang="en-GB" dirty="0"/>
              <a:t>References</a:t>
            </a:r>
          </a:p>
        </p:txBody>
      </p:sp>
      <p:sp>
        <p:nvSpPr>
          <p:cNvPr id="3" name="Content Placeholder 2">
            <a:extLst>
              <a:ext uri="{FF2B5EF4-FFF2-40B4-BE49-F238E27FC236}">
                <a16:creationId xmlns:a16="http://schemas.microsoft.com/office/drawing/2014/main" id="{FC0A8FAC-4C7D-1848-4D74-E49A17B6468C}"/>
              </a:ext>
            </a:extLst>
          </p:cNvPr>
          <p:cNvSpPr>
            <a:spLocks noGrp="1"/>
          </p:cNvSpPr>
          <p:nvPr>
            <p:ph idx="1"/>
          </p:nvPr>
        </p:nvSpPr>
        <p:spPr/>
        <p:txBody>
          <a:bodyPr>
            <a:normAutofit fontScale="92500" lnSpcReduction="20000"/>
          </a:bodyPr>
          <a:lstStyle/>
          <a:p>
            <a:r>
              <a:rPr lang="en-GB" dirty="0">
                <a:hlinkClick r:id="rId2"/>
              </a:rPr>
              <a:t>Health Equity in England: The Marmot Review 10 Years On - The Health Foundation</a:t>
            </a:r>
            <a:endParaRPr lang="en-GB" dirty="0"/>
          </a:p>
          <a:p>
            <a:r>
              <a:rPr lang="en-GB" dirty="0">
                <a:hlinkClick r:id="rId3"/>
              </a:rPr>
              <a:t>Fair Society Healthy Lives full report (parliament.uk)</a:t>
            </a:r>
            <a:endParaRPr lang="en-GB" dirty="0"/>
          </a:p>
          <a:p>
            <a:r>
              <a:rPr lang="en-GB" dirty="0">
                <a:hlinkClick r:id="rId4"/>
              </a:rPr>
              <a:t>What is happening to life expectancy in England? | The King's Fund (kingsfund.org.uk)</a:t>
            </a:r>
            <a:endParaRPr lang="en-GB" dirty="0"/>
          </a:p>
          <a:p>
            <a:r>
              <a:rPr lang="en-GB" dirty="0">
                <a:hlinkClick r:id="rId5"/>
              </a:rPr>
              <a:t>The Dahlgren-Whitehead model of health determinants: 30 years on and still chasing rainbows – ScienceDirect</a:t>
            </a:r>
            <a:endParaRPr lang="en-GB" dirty="0"/>
          </a:p>
          <a:p>
            <a:r>
              <a:rPr lang="en-GB" b="0" i="0" dirty="0">
                <a:solidFill>
                  <a:srgbClr val="000000"/>
                </a:solidFill>
                <a:effectLst/>
                <a:latin typeface="Times New Roman" panose="02020603050405020304" pitchFamily="18" charset="0"/>
              </a:rPr>
              <a:t>Dahlgren G, Whitehead M. 1991. Policies and Strategies to Promote Social Equity in Health. Stockholm, Sweden: Institute for Futures Studies.</a:t>
            </a:r>
          </a:p>
          <a:p>
            <a:endParaRPr lang="en-GB" dirty="0"/>
          </a:p>
        </p:txBody>
      </p:sp>
    </p:spTree>
    <p:extLst>
      <p:ext uri="{BB962C8B-B14F-4D97-AF65-F5344CB8AC3E}">
        <p14:creationId xmlns:p14="http://schemas.microsoft.com/office/powerpoint/2010/main" val="37438741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F8282-5F25-4813-8FA6-1EB4521491CD}"/>
              </a:ext>
            </a:extLst>
          </p:cNvPr>
          <p:cNvSpPr>
            <a:spLocks noGrp="1"/>
          </p:cNvSpPr>
          <p:nvPr>
            <p:ph type="title"/>
          </p:nvPr>
        </p:nvSpPr>
        <p:spPr/>
        <p:txBody>
          <a:bodyPr/>
          <a:lstStyle/>
          <a:p>
            <a:r>
              <a:rPr lang="en-GB" dirty="0"/>
              <a:t>MH Awareness Week 2022</a:t>
            </a:r>
          </a:p>
        </p:txBody>
      </p:sp>
      <p:pic>
        <p:nvPicPr>
          <p:cNvPr id="5" name="Content Placeholder 4">
            <a:extLst>
              <a:ext uri="{FF2B5EF4-FFF2-40B4-BE49-F238E27FC236}">
                <a16:creationId xmlns:a16="http://schemas.microsoft.com/office/drawing/2014/main" id="{AE4D8E53-E572-4759-9AD8-787E12A666CF}"/>
              </a:ext>
            </a:extLst>
          </p:cNvPr>
          <p:cNvPicPr>
            <a:picLocks noGrp="1" noChangeAspect="1"/>
          </p:cNvPicPr>
          <p:nvPr>
            <p:ph idx="1"/>
          </p:nvPr>
        </p:nvPicPr>
        <p:blipFill>
          <a:blip r:embed="rId3"/>
          <a:stretch>
            <a:fillRect/>
          </a:stretch>
        </p:blipFill>
        <p:spPr>
          <a:xfrm>
            <a:off x="3544866" y="2312988"/>
            <a:ext cx="4346532" cy="3651250"/>
          </a:xfrm>
        </p:spPr>
      </p:pic>
    </p:spTree>
    <p:extLst>
      <p:ext uri="{BB962C8B-B14F-4D97-AF65-F5344CB8AC3E}">
        <p14:creationId xmlns:p14="http://schemas.microsoft.com/office/powerpoint/2010/main" val="9185708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E9114-CF20-44C2-A647-595CAFF7A9BE}"/>
              </a:ext>
            </a:extLst>
          </p:cNvPr>
          <p:cNvSpPr>
            <a:spLocks noGrp="1"/>
          </p:cNvSpPr>
          <p:nvPr>
            <p:ph type="title"/>
          </p:nvPr>
        </p:nvSpPr>
        <p:spPr/>
        <p:txBody>
          <a:bodyPr/>
          <a:lstStyle/>
          <a:p>
            <a:r>
              <a:rPr lang="en-GB" dirty="0"/>
              <a:t>Facts and Figures</a:t>
            </a:r>
          </a:p>
        </p:txBody>
      </p:sp>
      <p:pic>
        <p:nvPicPr>
          <p:cNvPr id="7" name="Content Placeholder 6">
            <a:extLst>
              <a:ext uri="{FF2B5EF4-FFF2-40B4-BE49-F238E27FC236}">
                <a16:creationId xmlns:a16="http://schemas.microsoft.com/office/drawing/2014/main" id="{EEE8E980-9AAB-4EDF-A918-BB26682AABDF}"/>
              </a:ext>
            </a:extLst>
          </p:cNvPr>
          <p:cNvPicPr>
            <a:picLocks noGrp="1" noChangeAspect="1"/>
          </p:cNvPicPr>
          <p:nvPr>
            <p:ph idx="1"/>
          </p:nvPr>
        </p:nvPicPr>
        <p:blipFill>
          <a:blip r:embed="rId2"/>
          <a:stretch>
            <a:fillRect/>
          </a:stretch>
        </p:blipFill>
        <p:spPr>
          <a:xfrm>
            <a:off x="1920875" y="2671881"/>
            <a:ext cx="8769350" cy="2933464"/>
          </a:xfrm>
        </p:spPr>
      </p:pic>
      <p:sp>
        <p:nvSpPr>
          <p:cNvPr id="8" name="TextBox 7">
            <a:extLst>
              <a:ext uri="{FF2B5EF4-FFF2-40B4-BE49-F238E27FC236}">
                <a16:creationId xmlns:a16="http://schemas.microsoft.com/office/drawing/2014/main" id="{73983C92-DA59-431A-AB17-E142B3FC773E}"/>
              </a:ext>
            </a:extLst>
          </p:cNvPr>
          <p:cNvSpPr txBox="1"/>
          <p:nvPr/>
        </p:nvSpPr>
        <p:spPr>
          <a:xfrm>
            <a:off x="6338170" y="5899759"/>
            <a:ext cx="5285983" cy="646331"/>
          </a:xfrm>
          <a:prstGeom prst="rect">
            <a:avLst/>
          </a:prstGeom>
          <a:noFill/>
        </p:spPr>
        <p:txBody>
          <a:bodyPr wrap="square" rtlCol="0">
            <a:spAutoFit/>
          </a:bodyPr>
          <a:lstStyle/>
          <a:p>
            <a:r>
              <a:rPr lang="en-GB" dirty="0"/>
              <a:t>Data from </a:t>
            </a:r>
            <a:r>
              <a:rPr lang="en-GB" dirty="0">
                <a:hlinkClick r:id="rId3"/>
              </a:rPr>
              <a:t>How common are mental health problems? - Mind</a:t>
            </a:r>
            <a:endParaRPr lang="en-GB" dirty="0"/>
          </a:p>
        </p:txBody>
      </p:sp>
    </p:spTree>
    <p:extLst>
      <p:ext uri="{BB962C8B-B14F-4D97-AF65-F5344CB8AC3E}">
        <p14:creationId xmlns:p14="http://schemas.microsoft.com/office/powerpoint/2010/main" val="9973234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E9114-CF20-44C2-A647-595CAFF7A9BE}"/>
              </a:ext>
            </a:extLst>
          </p:cNvPr>
          <p:cNvSpPr>
            <a:spLocks noGrp="1"/>
          </p:cNvSpPr>
          <p:nvPr>
            <p:ph type="title"/>
          </p:nvPr>
        </p:nvSpPr>
        <p:spPr/>
        <p:txBody>
          <a:bodyPr/>
          <a:lstStyle/>
          <a:p>
            <a:r>
              <a:rPr lang="en-GB" dirty="0"/>
              <a:t>Facts and Figures</a:t>
            </a:r>
          </a:p>
        </p:txBody>
      </p:sp>
      <p:pic>
        <p:nvPicPr>
          <p:cNvPr id="5" name="Content Placeholder 4">
            <a:extLst>
              <a:ext uri="{FF2B5EF4-FFF2-40B4-BE49-F238E27FC236}">
                <a16:creationId xmlns:a16="http://schemas.microsoft.com/office/drawing/2014/main" id="{D04F9D58-8AB3-49BE-A553-713661139808}"/>
              </a:ext>
            </a:extLst>
          </p:cNvPr>
          <p:cNvPicPr>
            <a:picLocks noGrp="1" noChangeAspect="1"/>
          </p:cNvPicPr>
          <p:nvPr>
            <p:ph idx="1"/>
          </p:nvPr>
        </p:nvPicPr>
        <p:blipFill>
          <a:blip r:embed="rId2"/>
          <a:stretch>
            <a:fillRect/>
          </a:stretch>
        </p:blipFill>
        <p:spPr>
          <a:xfrm>
            <a:off x="3147883" y="2312988"/>
            <a:ext cx="6315333" cy="3651250"/>
          </a:xfrm>
        </p:spPr>
      </p:pic>
    </p:spTree>
    <p:extLst>
      <p:ext uri="{BB962C8B-B14F-4D97-AF65-F5344CB8AC3E}">
        <p14:creationId xmlns:p14="http://schemas.microsoft.com/office/powerpoint/2010/main" val="7315103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BEA27B-AF12-4A45-9F3F-8F37272ED8FB}"/>
              </a:ext>
            </a:extLst>
          </p:cNvPr>
          <p:cNvSpPr>
            <a:spLocks noGrp="1"/>
          </p:cNvSpPr>
          <p:nvPr>
            <p:ph type="title"/>
          </p:nvPr>
        </p:nvSpPr>
        <p:spPr/>
        <p:txBody>
          <a:bodyPr/>
          <a:lstStyle/>
          <a:p>
            <a:r>
              <a:rPr lang="en-GB" dirty="0"/>
              <a:t>Serious Mental Illness / SMI</a:t>
            </a:r>
          </a:p>
        </p:txBody>
      </p:sp>
      <p:pic>
        <p:nvPicPr>
          <p:cNvPr id="5" name="Content Placeholder 4">
            <a:extLst>
              <a:ext uri="{FF2B5EF4-FFF2-40B4-BE49-F238E27FC236}">
                <a16:creationId xmlns:a16="http://schemas.microsoft.com/office/drawing/2014/main" id="{C37CCE85-B7C1-4DA3-BC1C-990DFBC0816D}"/>
              </a:ext>
            </a:extLst>
          </p:cNvPr>
          <p:cNvPicPr>
            <a:picLocks noGrp="1" noChangeAspect="1"/>
          </p:cNvPicPr>
          <p:nvPr>
            <p:ph idx="1"/>
          </p:nvPr>
        </p:nvPicPr>
        <p:blipFill>
          <a:blip r:embed="rId2"/>
          <a:stretch>
            <a:fillRect/>
          </a:stretch>
        </p:blipFill>
        <p:spPr>
          <a:xfrm>
            <a:off x="1920875" y="2329841"/>
            <a:ext cx="8769350" cy="3970751"/>
          </a:xfrm>
        </p:spPr>
      </p:pic>
    </p:spTree>
    <p:extLst>
      <p:ext uri="{BB962C8B-B14F-4D97-AF65-F5344CB8AC3E}">
        <p14:creationId xmlns:p14="http://schemas.microsoft.com/office/powerpoint/2010/main" val="33793951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84E19E-F347-0374-7127-2E62B5700FEF}"/>
              </a:ext>
            </a:extLst>
          </p:cNvPr>
          <p:cNvSpPr>
            <a:spLocks noGrp="1"/>
          </p:cNvSpPr>
          <p:nvPr>
            <p:ph type="title"/>
          </p:nvPr>
        </p:nvSpPr>
        <p:spPr/>
        <p:txBody>
          <a:bodyPr/>
          <a:lstStyle/>
          <a:p>
            <a:r>
              <a:rPr lang="en-GB" dirty="0"/>
              <a:t>SMI</a:t>
            </a:r>
          </a:p>
        </p:txBody>
      </p:sp>
      <p:sp>
        <p:nvSpPr>
          <p:cNvPr id="3" name="Content Placeholder 2">
            <a:extLst>
              <a:ext uri="{FF2B5EF4-FFF2-40B4-BE49-F238E27FC236}">
                <a16:creationId xmlns:a16="http://schemas.microsoft.com/office/drawing/2014/main" id="{22A87AE7-D717-472A-3DFC-5EF72F5C38DB}"/>
              </a:ext>
            </a:extLst>
          </p:cNvPr>
          <p:cNvSpPr>
            <a:spLocks noGrp="1"/>
          </p:cNvSpPr>
          <p:nvPr>
            <p:ph idx="1"/>
          </p:nvPr>
        </p:nvSpPr>
        <p:spPr/>
        <p:txBody>
          <a:bodyPr/>
          <a:lstStyle/>
          <a:p>
            <a:r>
              <a:rPr lang="en-GB" dirty="0"/>
              <a:t>People with SMI die 15-20 years earlier than general population</a:t>
            </a:r>
          </a:p>
          <a:p>
            <a:r>
              <a:rPr lang="en-GB" dirty="0"/>
              <a:t>More likely to be isolated</a:t>
            </a:r>
          </a:p>
          <a:p>
            <a:r>
              <a:rPr lang="en-GB" dirty="0"/>
              <a:t>Co-morbidity</a:t>
            </a:r>
          </a:p>
          <a:p>
            <a:r>
              <a:rPr lang="en-GB" dirty="0"/>
              <a:t>Suicide</a:t>
            </a:r>
          </a:p>
          <a:p>
            <a:r>
              <a:rPr lang="en-GB" dirty="0"/>
              <a:t>Multiple negative associations with Rainbow model</a:t>
            </a:r>
          </a:p>
        </p:txBody>
      </p:sp>
    </p:spTree>
    <p:extLst>
      <p:ext uri="{BB962C8B-B14F-4D97-AF65-F5344CB8AC3E}">
        <p14:creationId xmlns:p14="http://schemas.microsoft.com/office/powerpoint/2010/main" val="25783392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9F4FE-B527-41DD-8FDC-F3517E415EBC}"/>
              </a:ext>
            </a:extLst>
          </p:cNvPr>
          <p:cNvSpPr>
            <a:spLocks noGrp="1"/>
          </p:cNvSpPr>
          <p:nvPr>
            <p:ph type="title"/>
          </p:nvPr>
        </p:nvSpPr>
        <p:spPr/>
        <p:txBody>
          <a:bodyPr/>
          <a:lstStyle/>
          <a:p>
            <a:endParaRPr lang="en-GB"/>
          </a:p>
        </p:txBody>
      </p:sp>
      <p:pic>
        <p:nvPicPr>
          <p:cNvPr id="5" name="Content Placeholder 4">
            <a:extLst>
              <a:ext uri="{FF2B5EF4-FFF2-40B4-BE49-F238E27FC236}">
                <a16:creationId xmlns:a16="http://schemas.microsoft.com/office/drawing/2014/main" id="{B82B9B4E-55B3-4992-AD67-1F13285A03AB}"/>
              </a:ext>
            </a:extLst>
          </p:cNvPr>
          <p:cNvPicPr>
            <a:picLocks noGrp="1" noChangeAspect="1"/>
          </p:cNvPicPr>
          <p:nvPr>
            <p:ph idx="1"/>
          </p:nvPr>
        </p:nvPicPr>
        <p:blipFill>
          <a:blip r:embed="rId3"/>
          <a:stretch>
            <a:fillRect/>
          </a:stretch>
        </p:blipFill>
        <p:spPr>
          <a:xfrm>
            <a:off x="1920240" y="442220"/>
            <a:ext cx="8770571" cy="6083840"/>
          </a:xfrm>
        </p:spPr>
      </p:pic>
    </p:spTree>
    <p:extLst>
      <p:ext uri="{BB962C8B-B14F-4D97-AF65-F5344CB8AC3E}">
        <p14:creationId xmlns:p14="http://schemas.microsoft.com/office/powerpoint/2010/main" val="5164441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13F71-B17D-9A2C-8C8A-27D2ECA8F4B4}"/>
              </a:ext>
            </a:extLst>
          </p:cNvPr>
          <p:cNvSpPr>
            <a:spLocks noGrp="1"/>
          </p:cNvSpPr>
          <p:nvPr>
            <p:ph type="title"/>
          </p:nvPr>
        </p:nvSpPr>
        <p:spPr>
          <a:xfrm>
            <a:off x="1920240" y="395926"/>
            <a:ext cx="8770571" cy="722260"/>
          </a:xfrm>
        </p:spPr>
        <p:txBody>
          <a:bodyPr>
            <a:normAutofit fontScale="90000"/>
          </a:bodyPr>
          <a:lstStyle/>
          <a:p>
            <a:r>
              <a:rPr lang="en-GB" dirty="0"/>
              <a:t>Group Exercise</a:t>
            </a:r>
          </a:p>
        </p:txBody>
      </p:sp>
      <p:sp>
        <p:nvSpPr>
          <p:cNvPr id="3" name="Content Placeholder 2">
            <a:extLst>
              <a:ext uri="{FF2B5EF4-FFF2-40B4-BE49-F238E27FC236}">
                <a16:creationId xmlns:a16="http://schemas.microsoft.com/office/drawing/2014/main" id="{E736A2C6-CF83-9EB6-404A-3A2A36A8DB11}"/>
              </a:ext>
            </a:extLst>
          </p:cNvPr>
          <p:cNvSpPr>
            <a:spLocks noGrp="1"/>
          </p:cNvSpPr>
          <p:nvPr>
            <p:ph idx="1"/>
          </p:nvPr>
        </p:nvSpPr>
        <p:spPr>
          <a:xfrm>
            <a:off x="1920240" y="937968"/>
            <a:ext cx="8770571" cy="5524106"/>
          </a:xfrm>
        </p:spPr>
        <p:txBody>
          <a:bodyPr>
            <a:normAutofit/>
          </a:bodyPr>
          <a:lstStyle/>
          <a:p>
            <a:r>
              <a:rPr lang="en-GB" dirty="0"/>
              <a:t>In small groups use the flip chart paper to consider some of the differences in health between people living in deprived areas and people living in affluent areas.</a:t>
            </a:r>
          </a:p>
          <a:p>
            <a:r>
              <a:rPr lang="en-GB" dirty="0"/>
              <a:t>List some of the factors which might influence health inequality</a:t>
            </a:r>
          </a:p>
          <a:p>
            <a:r>
              <a:rPr lang="en-GB" dirty="0"/>
              <a:t>Use the headings on the rainbow model to help structure your thoughts. E.g. housing, unemployment, working conditions, health care services, individual factors, lifestyle factors, education, access to quality food </a:t>
            </a:r>
          </a:p>
          <a:p>
            <a:r>
              <a:rPr lang="en-GB" dirty="0"/>
              <a:t>Also consider how a serious mental illness would impact on this. Would someone with an SMI have the same work / education opportunities? What would the knock on impact of this be?</a:t>
            </a:r>
          </a:p>
        </p:txBody>
      </p:sp>
    </p:spTree>
    <p:extLst>
      <p:ext uri="{BB962C8B-B14F-4D97-AF65-F5344CB8AC3E}">
        <p14:creationId xmlns:p14="http://schemas.microsoft.com/office/powerpoint/2010/main" val="36178343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7" name="Rectangle 8">
            <a:extLst>
              <a:ext uri="{FF2B5EF4-FFF2-40B4-BE49-F238E27FC236}">
                <a16:creationId xmlns:a16="http://schemas.microsoft.com/office/drawing/2014/main" id="{8181FC64-B306-4821-98E2-780662EFC4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 name="Title 1">
            <a:extLst>
              <a:ext uri="{FF2B5EF4-FFF2-40B4-BE49-F238E27FC236}">
                <a16:creationId xmlns:a16="http://schemas.microsoft.com/office/drawing/2014/main" id="{45BD6CE1-5C19-30DD-79D8-1B1D30397541}"/>
              </a:ext>
            </a:extLst>
          </p:cNvPr>
          <p:cNvSpPr>
            <a:spLocks noGrp="1"/>
          </p:cNvSpPr>
          <p:nvPr>
            <p:ph type="title"/>
          </p:nvPr>
        </p:nvSpPr>
        <p:spPr>
          <a:xfrm>
            <a:off x="992518" y="442913"/>
            <a:ext cx="5271804" cy="1639888"/>
          </a:xfrm>
        </p:spPr>
        <p:txBody>
          <a:bodyPr anchor="b">
            <a:normAutofit/>
          </a:bodyPr>
          <a:lstStyle/>
          <a:p>
            <a:r>
              <a:rPr lang="en-GB" dirty="0"/>
              <a:t>What is Health?</a:t>
            </a:r>
          </a:p>
        </p:txBody>
      </p:sp>
      <p:sp>
        <p:nvSpPr>
          <p:cNvPr id="3" name="Content Placeholder 2">
            <a:extLst>
              <a:ext uri="{FF2B5EF4-FFF2-40B4-BE49-F238E27FC236}">
                <a16:creationId xmlns:a16="http://schemas.microsoft.com/office/drawing/2014/main" id="{ECB14949-4647-0356-A9D0-65172D902FDE}"/>
              </a:ext>
            </a:extLst>
          </p:cNvPr>
          <p:cNvSpPr>
            <a:spLocks noGrp="1"/>
          </p:cNvSpPr>
          <p:nvPr>
            <p:ph idx="1"/>
          </p:nvPr>
        </p:nvSpPr>
        <p:spPr>
          <a:xfrm>
            <a:off x="992519" y="2312988"/>
            <a:ext cx="5271804" cy="3651250"/>
          </a:xfrm>
        </p:spPr>
        <p:txBody>
          <a:bodyPr>
            <a:normAutofit lnSpcReduction="10000"/>
          </a:bodyPr>
          <a:lstStyle/>
          <a:p>
            <a:r>
              <a:rPr lang="en-GB" sz="2800" dirty="0"/>
              <a:t>‘A</a:t>
            </a:r>
            <a:r>
              <a:rPr lang="en-GB" sz="2800" b="0" i="0" dirty="0">
                <a:effectLst/>
              </a:rPr>
              <a:t> state of complete physical, mental and social well-being and not merely the absence of disease and infirmity’.</a:t>
            </a:r>
          </a:p>
          <a:p>
            <a:pPr marL="0" indent="0">
              <a:buNone/>
            </a:pPr>
            <a:r>
              <a:rPr lang="en-GB" sz="2800" dirty="0"/>
              <a:t>(WHO 2020)</a:t>
            </a:r>
            <a:r>
              <a:rPr lang="en-GB" sz="2800" b="0" i="0" dirty="0">
                <a:effectLst/>
              </a:rPr>
              <a:t> </a:t>
            </a:r>
            <a:endParaRPr lang="en-GB" sz="2800" dirty="0"/>
          </a:p>
          <a:p>
            <a:endParaRPr lang="en-GB" b="1" dirty="0"/>
          </a:p>
        </p:txBody>
      </p:sp>
      <p:sp>
        <p:nvSpPr>
          <p:cNvPr id="18" name="Freeform: Shape 10">
            <a:extLst>
              <a:ext uri="{FF2B5EF4-FFF2-40B4-BE49-F238E27FC236}">
                <a16:creationId xmlns:a16="http://schemas.microsoft.com/office/drawing/2014/main" id="{5871FC61-DD4E-47D4-81FD-8A7E7D12B3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986049" y="0"/>
            <a:ext cx="5205951" cy="6858000"/>
          </a:xfrm>
          <a:custGeom>
            <a:avLst/>
            <a:gdLst>
              <a:gd name="connsiteX0" fmla="*/ 0 w 5205951"/>
              <a:gd name="connsiteY0" fmla="*/ 0 h 6858000"/>
              <a:gd name="connsiteX1" fmla="*/ 1709529 w 5205951"/>
              <a:gd name="connsiteY1" fmla="*/ 0 h 6858000"/>
              <a:gd name="connsiteX2" fmla="*/ 2489695 w 5205951"/>
              <a:gd name="connsiteY2" fmla="*/ 0 h 6858000"/>
              <a:gd name="connsiteX3" fmla="*/ 3582928 w 5205951"/>
              <a:gd name="connsiteY3" fmla="*/ 0 h 6858000"/>
              <a:gd name="connsiteX4" fmla="*/ 3605052 w 5205951"/>
              <a:gd name="connsiteY4" fmla="*/ 14997 h 6858000"/>
              <a:gd name="connsiteX5" fmla="*/ 5205951 w 5205951"/>
              <a:gd name="connsiteY5" fmla="*/ 3621656 h 6858000"/>
              <a:gd name="connsiteX6" fmla="*/ 3331601 w 5205951"/>
              <a:gd name="connsiteY6" fmla="*/ 6374814 h 6858000"/>
              <a:gd name="connsiteX7" fmla="*/ 2814953 w 5205951"/>
              <a:gd name="connsiteY7" fmla="*/ 6780599 h 6858000"/>
              <a:gd name="connsiteX8" fmla="*/ 2703197 w 5205951"/>
              <a:gd name="connsiteY8" fmla="*/ 6858000 h 6858000"/>
              <a:gd name="connsiteX9" fmla="*/ 2489695 w 5205951"/>
              <a:gd name="connsiteY9" fmla="*/ 6858000 h 6858000"/>
              <a:gd name="connsiteX10" fmla="*/ 1709529 w 5205951"/>
              <a:gd name="connsiteY10" fmla="*/ 6858000 h 6858000"/>
              <a:gd name="connsiteX11" fmla="*/ 0 w 5205951"/>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05951" h="6858000">
                <a:moveTo>
                  <a:pt x="0" y="0"/>
                </a:moveTo>
                <a:lnTo>
                  <a:pt x="1709529" y="0"/>
                </a:lnTo>
                <a:lnTo>
                  <a:pt x="2489695" y="0"/>
                </a:lnTo>
                <a:lnTo>
                  <a:pt x="3582928" y="0"/>
                </a:lnTo>
                <a:lnTo>
                  <a:pt x="3605052" y="14997"/>
                </a:lnTo>
                <a:cubicBezTo>
                  <a:pt x="4632215" y="754641"/>
                  <a:pt x="5205951" y="2093192"/>
                  <a:pt x="5205951" y="3621656"/>
                </a:cubicBezTo>
                <a:cubicBezTo>
                  <a:pt x="5205951" y="4969131"/>
                  <a:pt x="4277226" y="5602839"/>
                  <a:pt x="3331601" y="6374814"/>
                </a:cubicBezTo>
                <a:cubicBezTo>
                  <a:pt x="3159398" y="6515397"/>
                  <a:pt x="2988771" y="6653108"/>
                  <a:pt x="2814953" y="6780599"/>
                </a:cubicBezTo>
                <a:lnTo>
                  <a:pt x="2703197" y="6858000"/>
                </a:lnTo>
                <a:lnTo>
                  <a:pt x="2489695" y="6858000"/>
                </a:lnTo>
                <a:lnTo>
                  <a:pt x="1709529"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2">
            <a:extLst>
              <a:ext uri="{FF2B5EF4-FFF2-40B4-BE49-F238E27FC236}">
                <a16:creationId xmlns:a16="http://schemas.microsoft.com/office/drawing/2014/main" id="{829A1E2C-5AC8-40FC-99E9-832069D397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77485"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0" name="Freeform: Shape 14">
            <a:extLst>
              <a:ext uri="{FF2B5EF4-FFF2-40B4-BE49-F238E27FC236}">
                <a16:creationId xmlns:a16="http://schemas.microsoft.com/office/drawing/2014/main" id="{55C54A75-E44A-4147-B9D0-FF46CFD316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754925" y="0"/>
            <a:ext cx="2536434" cy="6858000"/>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21" name="Picture 4" descr="Adhesive bandages">
            <a:extLst>
              <a:ext uri="{FF2B5EF4-FFF2-40B4-BE49-F238E27FC236}">
                <a16:creationId xmlns:a16="http://schemas.microsoft.com/office/drawing/2014/main" id="{A3293C74-EA1B-99EC-9196-FF562F49DA11}"/>
              </a:ext>
            </a:extLst>
          </p:cNvPr>
          <p:cNvPicPr>
            <a:picLocks noChangeAspect="1"/>
          </p:cNvPicPr>
          <p:nvPr/>
        </p:nvPicPr>
        <p:blipFill rotWithShape="1">
          <a:blip r:embed="rId2"/>
          <a:srcRect l="11054" r="40395" b="-1"/>
          <a:stretch/>
        </p:blipFill>
        <p:spPr>
          <a:xfrm>
            <a:off x="7203882" y="10"/>
            <a:ext cx="4988118" cy="6857990"/>
          </a:xfrm>
          <a:custGeom>
            <a:avLst/>
            <a:gdLst/>
            <a:ahLst/>
            <a:cxnLst/>
            <a:rect l="l" t="t" r="r" b="b"/>
            <a:pathLst>
              <a:path w="4901771" h="6858000">
                <a:moveTo>
                  <a:pt x="1623023" y="0"/>
                </a:moveTo>
                <a:lnTo>
                  <a:pt x="2716256" y="0"/>
                </a:lnTo>
                <a:lnTo>
                  <a:pt x="3496422" y="0"/>
                </a:lnTo>
                <a:lnTo>
                  <a:pt x="4544484" y="0"/>
                </a:lnTo>
                <a:lnTo>
                  <a:pt x="4710787" y="0"/>
                </a:lnTo>
                <a:lnTo>
                  <a:pt x="4901771" y="0"/>
                </a:lnTo>
                <a:lnTo>
                  <a:pt x="4901771" y="6858000"/>
                </a:lnTo>
                <a:lnTo>
                  <a:pt x="4710787" y="6858000"/>
                </a:lnTo>
                <a:lnTo>
                  <a:pt x="4544484" y="6858000"/>
                </a:lnTo>
                <a:lnTo>
                  <a:pt x="3496422" y="6858000"/>
                </a:lnTo>
                <a:lnTo>
                  <a:pt x="2716256" y="6858000"/>
                </a:lnTo>
                <a:lnTo>
                  <a:pt x="2502754" y="6858000"/>
                </a:lnTo>
                <a:lnTo>
                  <a:pt x="2390998" y="6780599"/>
                </a:lnTo>
                <a:cubicBezTo>
                  <a:pt x="2217180" y="6653108"/>
                  <a:pt x="2046553" y="6515397"/>
                  <a:pt x="1874350" y="6374814"/>
                </a:cubicBezTo>
                <a:cubicBezTo>
                  <a:pt x="928725" y="5602839"/>
                  <a:pt x="0" y="4969131"/>
                  <a:pt x="0" y="3621656"/>
                </a:cubicBezTo>
                <a:cubicBezTo>
                  <a:pt x="0" y="2093192"/>
                  <a:pt x="573736" y="754641"/>
                  <a:pt x="1600899" y="14997"/>
                </a:cubicBezTo>
                <a:close/>
              </a:path>
            </a:pathLst>
          </a:custGeom>
        </p:spPr>
      </p:pic>
    </p:spTree>
    <p:extLst>
      <p:ext uri="{BB962C8B-B14F-4D97-AF65-F5344CB8AC3E}">
        <p14:creationId xmlns:p14="http://schemas.microsoft.com/office/powerpoint/2010/main" val="18462403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40800F-D9B5-4080-87CA-A63005897A1A}"/>
              </a:ext>
            </a:extLst>
          </p:cNvPr>
          <p:cNvSpPr>
            <a:spLocks noGrp="1"/>
          </p:cNvSpPr>
          <p:nvPr>
            <p:ph type="title"/>
          </p:nvPr>
        </p:nvSpPr>
        <p:spPr/>
        <p:txBody>
          <a:bodyPr/>
          <a:lstStyle/>
          <a:p>
            <a:r>
              <a:rPr lang="en-GB" dirty="0"/>
              <a:t>Physical Health Inequality</a:t>
            </a:r>
          </a:p>
        </p:txBody>
      </p:sp>
      <p:pic>
        <p:nvPicPr>
          <p:cNvPr id="1026" name="Picture 2" descr="The Dahlgren-Whitehead rainbow (1991) - Health inequalities - Patient  Safety Learning - the hub">
            <a:extLst>
              <a:ext uri="{FF2B5EF4-FFF2-40B4-BE49-F238E27FC236}">
                <a16:creationId xmlns:a16="http://schemas.microsoft.com/office/drawing/2014/main" id="{869DD22D-5521-4CBF-7B2D-0DBCFD05B0D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26375" y="1110343"/>
            <a:ext cx="9364436" cy="49116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91769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47B664-A932-2164-87EA-218542095869}"/>
              </a:ext>
            </a:extLst>
          </p:cNvPr>
          <p:cNvSpPr>
            <a:spLocks noGrp="1"/>
          </p:cNvSpPr>
          <p:nvPr>
            <p:ph type="title"/>
          </p:nvPr>
        </p:nvSpPr>
        <p:spPr/>
        <p:txBody>
          <a:bodyPr/>
          <a:lstStyle/>
          <a:p>
            <a:r>
              <a:rPr lang="en-GB" dirty="0"/>
              <a:t>Summary</a:t>
            </a:r>
          </a:p>
        </p:txBody>
      </p:sp>
      <p:sp>
        <p:nvSpPr>
          <p:cNvPr id="3" name="Content Placeholder 2">
            <a:extLst>
              <a:ext uri="{FF2B5EF4-FFF2-40B4-BE49-F238E27FC236}">
                <a16:creationId xmlns:a16="http://schemas.microsoft.com/office/drawing/2014/main" id="{2EAEA661-94B9-C1C2-7988-F1C699C053B8}"/>
              </a:ext>
            </a:extLst>
          </p:cNvPr>
          <p:cNvSpPr>
            <a:spLocks noGrp="1"/>
          </p:cNvSpPr>
          <p:nvPr>
            <p:ph idx="1"/>
          </p:nvPr>
        </p:nvSpPr>
        <p:spPr/>
        <p:txBody>
          <a:bodyPr/>
          <a:lstStyle/>
          <a:p>
            <a:r>
              <a:rPr lang="en-GB" dirty="0"/>
              <a:t>Many theories on health, but most agree that health is more than just the absence of disease.</a:t>
            </a:r>
          </a:p>
          <a:p>
            <a:r>
              <a:rPr lang="en-GB" dirty="0"/>
              <a:t>Health is significantly impacted by factors largely outside of the control of the individual. </a:t>
            </a:r>
          </a:p>
          <a:p>
            <a:r>
              <a:rPr lang="en-GB" dirty="0"/>
              <a:t>Lifestyle factors and genetics are important, but we need to focus on the wider societal picture.</a:t>
            </a:r>
          </a:p>
          <a:p>
            <a:r>
              <a:rPr lang="en-GB" dirty="0"/>
              <a:t>Mental illness is distinct from day to day discourse on MH / MH awareness</a:t>
            </a:r>
          </a:p>
          <a:p>
            <a:endParaRPr lang="en-GB" dirty="0"/>
          </a:p>
        </p:txBody>
      </p:sp>
    </p:spTree>
    <p:extLst>
      <p:ext uri="{BB962C8B-B14F-4D97-AF65-F5344CB8AC3E}">
        <p14:creationId xmlns:p14="http://schemas.microsoft.com/office/powerpoint/2010/main" val="2098299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40800F-D9B5-4080-87CA-A63005897A1A}"/>
              </a:ext>
            </a:extLst>
          </p:cNvPr>
          <p:cNvSpPr>
            <a:spLocks noGrp="1"/>
          </p:cNvSpPr>
          <p:nvPr>
            <p:ph type="title"/>
          </p:nvPr>
        </p:nvSpPr>
        <p:spPr/>
        <p:txBody>
          <a:bodyPr/>
          <a:lstStyle/>
          <a:p>
            <a:r>
              <a:rPr lang="en-GB" dirty="0"/>
              <a:t>Physical Health Inequality</a:t>
            </a:r>
          </a:p>
        </p:txBody>
      </p:sp>
      <p:sp>
        <p:nvSpPr>
          <p:cNvPr id="3" name="Content Placeholder 2">
            <a:extLst>
              <a:ext uri="{FF2B5EF4-FFF2-40B4-BE49-F238E27FC236}">
                <a16:creationId xmlns:a16="http://schemas.microsoft.com/office/drawing/2014/main" id="{8A529C88-215F-41F6-B1E1-EE9B80228BC3}"/>
              </a:ext>
            </a:extLst>
          </p:cNvPr>
          <p:cNvSpPr>
            <a:spLocks noGrp="1"/>
          </p:cNvSpPr>
          <p:nvPr>
            <p:ph idx="1"/>
          </p:nvPr>
        </p:nvSpPr>
        <p:spPr/>
        <p:txBody>
          <a:bodyPr/>
          <a:lstStyle/>
          <a:p>
            <a:endParaRPr lang="en-GB" dirty="0">
              <a:hlinkClick r:id="rId2"/>
            </a:endParaRPr>
          </a:p>
          <a:p>
            <a:r>
              <a:rPr lang="en-GB" dirty="0">
                <a:hlinkClick r:id="rId2"/>
              </a:rPr>
              <a:t>Severe mental illness (SMI) and physical health inequalities: briefing - GOV.UK (www.gov.uk)</a:t>
            </a:r>
            <a:endParaRPr lang="en-GB" dirty="0"/>
          </a:p>
          <a:p>
            <a:r>
              <a:rPr lang="en-GB" dirty="0">
                <a:hlinkClick r:id="rId3"/>
              </a:rPr>
              <a:t>What are health inequalities? | The King's Fund (kingsfund.org.uk)</a:t>
            </a:r>
            <a:endParaRPr lang="en-GB" dirty="0"/>
          </a:p>
        </p:txBody>
      </p:sp>
    </p:spTree>
    <p:extLst>
      <p:ext uri="{BB962C8B-B14F-4D97-AF65-F5344CB8AC3E}">
        <p14:creationId xmlns:p14="http://schemas.microsoft.com/office/powerpoint/2010/main" val="1192122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40800F-D9B5-4080-87CA-A63005897A1A}"/>
              </a:ext>
            </a:extLst>
          </p:cNvPr>
          <p:cNvSpPr>
            <a:spLocks noGrp="1"/>
          </p:cNvSpPr>
          <p:nvPr>
            <p:ph type="title"/>
          </p:nvPr>
        </p:nvSpPr>
        <p:spPr/>
        <p:txBody>
          <a:bodyPr/>
          <a:lstStyle/>
          <a:p>
            <a:r>
              <a:rPr lang="en-GB" dirty="0"/>
              <a:t>Physical Health Inequality</a:t>
            </a:r>
          </a:p>
        </p:txBody>
      </p:sp>
      <p:sp>
        <p:nvSpPr>
          <p:cNvPr id="3" name="Content Placeholder 2">
            <a:extLst>
              <a:ext uri="{FF2B5EF4-FFF2-40B4-BE49-F238E27FC236}">
                <a16:creationId xmlns:a16="http://schemas.microsoft.com/office/drawing/2014/main" id="{8A529C88-215F-41F6-B1E1-EE9B80228BC3}"/>
              </a:ext>
            </a:extLst>
          </p:cNvPr>
          <p:cNvSpPr>
            <a:spLocks noGrp="1"/>
          </p:cNvSpPr>
          <p:nvPr>
            <p:ph idx="1"/>
          </p:nvPr>
        </p:nvSpPr>
        <p:spPr/>
        <p:txBody>
          <a:bodyPr/>
          <a:lstStyle/>
          <a:p>
            <a:r>
              <a:rPr lang="en-GB" dirty="0">
                <a:hlinkClick r:id="rId2"/>
              </a:rPr>
              <a:t>(252) Reducing inequalities in mental illness </a:t>
            </a:r>
            <a:r>
              <a:rPr lang="en-GB" dirty="0">
                <a:hlinkClick r:id="rId3"/>
              </a:rPr>
              <a:t>–</a:t>
            </a:r>
            <a:r>
              <a:rPr lang="en-GB" dirty="0">
                <a:hlinkClick r:id="rId2"/>
              </a:rPr>
              <a:t> YouTube</a:t>
            </a:r>
            <a:endParaRPr lang="en-GB" dirty="0"/>
          </a:p>
          <a:p>
            <a:endParaRPr lang="en-GB" dirty="0">
              <a:hlinkClick r:id="rId3"/>
            </a:endParaRPr>
          </a:p>
          <a:p>
            <a:r>
              <a:rPr lang="en-GB" dirty="0">
                <a:hlinkClick r:id="rId3"/>
              </a:rPr>
              <a:t>Additional Reports</a:t>
            </a:r>
          </a:p>
          <a:p>
            <a:r>
              <a:rPr lang="en-GB" dirty="0">
                <a:hlinkClick r:id="rId3"/>
              </a:rPr>
              <a:t>Severe mental illness (SMI) and physical health inequalities: briefing - GOV.UK (www.gov.uk)</a:t>
            </a:r>
            <a:endParaRPr lang="en-GB" dirty="0"/>
          </a:p>
          <a:p>
            <a:r>
              <a:rPr lang="en-GB" dirty="0">
                <a:hlinkClick r:id="rId4"/>
              </a:rPr>
              <a:t>What are health inequalities? | The King's Fund (kingsfund.org.uk)</a:t>
            </a:r>
            <a:endParaRPr lang="en-GB" dirty="0"/>
          </a:p>
        </p:txBody>
      </p:sp>
    </p:spTree>
    <p:extLst>
      <p:ext uri="{BB962C8B-B14F-4D97-AF65-F5344CB8AC3E}">
        <p14:creationId xmlns:p14="http://schemas.microsoft.com/office/powerpoint/2010/main" val="33842634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86C132-B5C2-3034-15BF-35EB0A991C3F}"/>
              </a:ext>
            </a:extLst>
          </p:cNvPr>
          <p:cNvSpPr>
            <a:spLocks noGrp="1"/>
          </p:cNvSpPr>
          <p:nvPr>
            <p:ph type="title"/>
          </p:nvPr>
        </p:nvSpPr>
        <p:spPr/>
        <p:txBody>
          <a:bodyPr/>
          <a:lstStyle/>
          <a:p>
            <a:r>
              <a:rPr lang="en-GB" dirty="0"/>
              <a:t>Other perspectives..</a:t>
            </a:r>
          </a:p>
        </p:txBody>
      </p:sp>
      <p:sp>
        <p:nvSpPr>
          <p:cNvPr id="3" name="Content Placeholder 2">
            <a:extLst>
              <a:ext uri="{FF2B5EF4-FFF2-40B4-BE49-F238E27FC236}">
                <a16:creationId xmlns:a16="http://schemas.microsoft.com/office/drawing/2014/main" id="{01E8F2EC-762E-EA96-A352-132F15B991CF}"/>
              </a:ext>
            </a:extLst>
          </p:cNvPr>
          <p:cNvSpPr>
            <a:spLocks noGrp="1"/>
          </p:cNvSpPr>
          <p:nvPr>
            <p:ph idx="1"/>
          </p:nvPr>
        </p:nvSpPr>
        <p:spPr>
          <a:xfrm>
            <a:off x="1266826" y="2312276"/>
            <a:ext cx="9423986" cy="4103504"/>
          </a:xfrm>
        </p:spPr>
        <p:txBody>
          <a:bodyPr>
            <a:normAutofit fontScale="92500"/>
          </a:bodyPr>
          <a:lstStyle/>
          <a:p>
            <a:pPr marL="342900" indent="-342900">
              <a:buFont typeface="Arial" panose="020B0604020202020204" pitchFamily="34" charset="0"/>
              <a:buChar char="•"/>
            </a:pPr>
            <a:r>
              <a:rPr lang="en-GB" sz="2100" b="0" i="0" dirty="0">
                <a:solidFill>
                  <a:srgbClr val="121212"/>
                </a:solidFill>
                <a:effectLst/>
                <a:ea typeface="Lato" panose="020F0502020204030203" pitchFamily="34" charset="0"/>
                <a:cs typeface="Lato" panose="020F0502020204030203" pitchFamily="34" charset="0"/>
              </a:rPr>
              <a:t>In 1986, the Ottawa Charter for Health Promotion acknowledged that ‘health is created and lived by people within the settings of their everyday life; where they learn, work, play, and love.</a:t>
            </a:r>
          </a:p>
          <a:p>
            <a:pPr marL="342900" indent="-342900">
              <a:buFont typeface="Arial" panose="020B0604020202020204" pitchFamily="34" charset="0"/>
              <a:buChar char="•"/>
            </a:pPr>
            <a:r>
              <a:rPr lang="en-GB" sz="2100" dirty="0">
                <a:solidFill>
                  <a:srgbClr val="121212"/>
                </a:solidFill>
                <a:ea typeface="Lato" panose="020F0502020204030203" pitchFamily="34" charset="0"/>
                <a:cs typeface="Lato" panose="020F0502020204030203" pitchFamily="34" charset="0"/>
              </a:rPr>
              <a:t>What do you need to feel healthy? </a:t>
            </a:r>
          </a:p>
          <a:p>
            <a:pPr marL="342900" indent="-342900">
              <a:buFont typeface="Arial" panose="020B0604020202020204" pitchFamily="34" charset="0"/>
              <a:buChar char="•"/>
            </a:pPr>
            <a:r>
              <a:rPr lang="en-GB" sz="2100" dirty="0">
                <a:solidFill>
                  <a:srgbClr val="121212"/>
                </a:solidFill>
                <a:ea typeface="Lato" panose="020F0502020204030203" pitchFamily="34" charset="0"/>
                <a:cs typeface="Lato" panose="020F0502020204030203" pitchFamily="34" charset="0"/>
              </a:rPr>
              <a:t>Can we actually define health for all?</a:t>
            </a:r>
          </a:p>
          <a:p>
            <a:pPr marL="342900" indent="-342900">
              <a:buFont typeface="Arial" panose="020B0604020202020204" pitchFamily="34" charset="0"/>
              <a:buChar char="•"/>
            </a:pPr>
            <a:r>
              <a:rPr lang="en-GB" sz="2100" b="0" i="0" u="none" strike="noStrike" dirty="0" err="1">
                <a:solidFill>
                  <a:srgbClr val="337AB7"/>
                </a:solidFill>
                <a:effectLst/>
                <a:ea typeface="Lato" panose="020F0502020204030203" pitchFamily="34" charset="0"/>
                <a:cs typeface="Lato" panose="020F0502020204030203" pitchFamily="34" charset="0"/>
                <a:hlinkClick r:id="rId2"/>
              </a:rPr>
              <a:t>Svalastog</a:t>
            </a:r>
            <a:r>
              <a:rPr lang="en-GB" sz="2100" b="0" i="0" u="none" strike="noStrike" dirty="0">
                <a:solidFill>
                  <a:srgbClr val="337AB7"/>
                </a:solidFill>
                <a:effectLst/>
                <a:ea typeface="Lato" panose="020F0502020204030203" pitchFamily="34" charset="0"/>
                <a:cs typeface="Lato" panose="020F0502020204030203" pitchFamily="34" charset="0"/>
                <a:hlinkClick r:id="rId2"/>
              </a:rPr>
              <a:t> et al (2017)</a:t>
            </a:r>
            <a:r>
              <a:rPr lang="en-GB" sz="2100" b="0" i="0" dirty="0">
                <a:solidFill>
                  <a:srgbClr val="121212"/>
                </a:solidFill>
                <a:effectLst/>
                <a:ea typeface="Lato" panose="020F0502020204030203" pitchFamily="34" charset="0"/>
                <a:cs typeface="Lato" panose="020F0502020204030203" pitchFamily="34" charset="0"/>
              </a:rPr>
              <a:t> stated that this gradual development of the concept of health introduced an appreciation that health is determined by the everyday settings in which people live.</a:t>
            </a:r>
            <a:endParaRPr lang="en-GB" sz="2100" dirty="0">
              <a:ea typeface="Lato" panose="020F0502020204030203" pitchFamily="34" charset="0"/>
              <a:cs typeface="Lato" panose="020F0502020204030203" pitchFamily="34" charset="0"/>
            </a:endParaRPr>
          </a:p>
          <a:p>
            <a:endParaRPr lang="en-GB" dirty="0"/>
          </a:p>
        </p:txBody>
      </p:sp>
    </p:spTree>
    <p:extLst>
      <p:ext uri="{BB962C8B-B14F-4D97-AF65-F5344CB8AC3E}">
        <p14:creationId xmlns:p14="http://schemas.microsoft.com/office/powerpoint/2010/main" val="1347523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51806-D882-0EBE-A818-3980C01ADFEC}"/>
              </a:ext>
            </a:extLst>
          </p:cNvPr>
          <p:cNvSpPr>
            <a:spLocks noGrp="1"/>
          </p:cNvSpPr>
          <p:nvPr>
            <p:ph type="title"/>
          </p:nvPr>
        </p:nvSpPr>
        <p:spPr/>
        <p:txBody>
          <a:bodyPr/>
          <a:lstStyle/>
          <a:p>
            <a:r>
              <a:rPr lang="en-GB" dirty="0"/>
              <a:t>Medical model v Positive model</a:t>
            </a:r>
          </a:p>
        </p:txBody>
      </p:sp>
      <p:sp>
        <p:nvSpPr>
          <p:cNvPr id="3" name="Content Placeholder 2">
            <a:extLst>
              <a:ext uri="{FF2B5EF4-FFF2-40B4-BE49-F238E27FC236}">
                <a16:creationId xmlns:a16="http://schemas.microsoft.com/office/drawing/2014/main" id="{1FFC01B6-9B5B-FE96-37BB-C4D13E17A002}"/>
              </a:ext>
            </a:extLst>
          </p:cNvPr>
          <p:cNvSpPr>
            <a:spLocks noGrp="1"/>
          </p:cNvSpPr>
          <p:nvPr>
            <p:ph idx="1"/>
          </p:nvPr>
        </p:nvSpPr>
        <p:spPr/>
        <p:txBody>
          <a:bodyPr>
            <a:normAutofit lnSpcReduction="10000"/>
          </a:bodyPr>
          <a:lstStyle/>
          <a:p>
            <a:r>
              <a:rPr lang="en-GB" sz="2400" b="1" dirty="0"/>
              <a:t>Medical model:</a:t>
            </a:r>
          </a:p>
          <a:p>
            <a:pPr marL="285750" indent="-285750">
              <a:buFont typeface="Arial" panose="020B0604020202020204" pitchFamily="34" charset="0"/>
              <a:buChar char="•"/>
            </a:pPr>
            <a:r>
              <a:rPr lang="en-GB" sz="2400" dirty="0">
                <a:solidFill>
                  <a:srgbClr val="121212"/>
                </a:solidFill>
              </a:rPr>
              <a:t>H</a:t>
            </a:r>
            <a:r>
              <a:rPr lang="en-GB" sz="2400" b="0" i="0" dirty="0">
                <a:solidFill>
                  <a:srgbClr val="121212"/>
                </a:solidFill>
                <a:effectLst/>
              </a:rPr>
              <a:t>ealth is viewed in terms of an absence of illness, disease or disability. This is a narrow perspective focused primarily on people’s physiology, the mechanics of illness and how to ‘fix’ the body when people are unwell or sustain injury.</a:t>
            </a:r>
          </a:p>
          <a:p>
            <a:endParaRPr lang="en-GB" dirty="0"/>
          </a:p>
        </p:txBody>
      </p:sp>
    </p:spTree>
    <p:extLst>
      <p:ext uri="{BB962C8B-B14F-4D97-AF65-F5344CB8AC3E}">
        <p14:creationId xmlns:p14="http://schemas.microsoft.com/office/powerpoint/2010/main" val="28476497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374D1-2C2F-F2D0-27B1-AC295D6F6950}"/>
              </a:ext>
            </a:extLst>
          </p:cNvPr>
          <p:cNvSpPr>
            <a:spLocks noGrp="1"/>
          </p:cNvSpPr>
          <p:nvPr>
            <p:ph type="title"/>
          </p:nvPr>
        </p:nvSpPr>
        <p:spPr/>
        <p:txBody>
          <a:bodyPr/>
          <a:lstStyle/>
          <a:p>
            <a:r>
              <a:rPr lang="en-GB" dirty="0"/>
              <a:t>Medical model v positive model</a:t>
            </a:r>
          </a:p>
        </p:txBody>
      </p:sp>
      <p:sp>
        <p:nvSpPr>
          <p:cNvPr id="3" name="Content Placeholder 2">
            <a:extLst>
              <a:ext uri="{FF2B5EF4-FFF2-40B4-BE49-F238E27FC236}">
                <a16:creationId xmlns:a16="http://schemas.microsoft.com/office/drawing/2014/main" id="{4591DE55-10AF-D943-156E-FECFD09303B5}"/>
              </a:ext>
            </a:extLst>
          </p:cNvPr>
          <p:cNvSpPr>
            <a:spLocks noGrp="1"/>
          </p:cNvSpPr>
          <p:nvPr>
            <p:ph idx="1"/>
          </p:nvPr>
        </p:nvSpPr>
        <p:spPr/>
        <p:txBody>
          <a:bodyPr>
            <a:normAutofit fontScale="92500" lnSpcReduction="20000"/>
          </a:bodyPr>
          <a:lstStyle/>
          <a:p>
            <a:r>
              <a:rPr lang="en-GB" b="1" dirty="0"/>
              <a:t>Positive model:</a:t>
            </a:r>
          </a:p>
          <a:p>
            <a:pPr marL="285750" indent="-285750">
              <a:buFont typeface="Arial" panose="020B0604020202020204" pitchFamily="34" charset="0"/>
              <a:buChar char="•"/>
            </a:pPr>
            <a:r>
              <a:rPr lang="en-GB" dirty="0">
                <a:solidFill>
                  <a:srgbClr val="121212"/>
                </a:solidFill>
              </a:rPr>
              <a:t>P</a:t>
            </a:r>
            <a:r>
              <a:rPr lang="en-GB" b="0" i="0" dirty="0">
                <a:solidFill>
                  <a:srgbClr val="121212"/>
                </a:solidFill>
                <a:effectLst/>
              </a:rPr>
              <a:t>ositive approaches to defining health consider health as an asset and refer to it in terms such as </a:t>
            </a:r>
            <a:r>
              <a:rPr lang="en-GB" b="1" i="0" dirty="0">
                <a:solidFill>
                  <a:srgbClr val="121212"/>
                </a:solidFill>
                <a:effectLst/>
              </a:rPr>
              <a:t>well-being</a:t>
            </a:r>
            <a:r>
              <a:rPr lang="en-GB" b="0" i="0" dirty="0">
                <a:solidFill>
                  <a:srgbClr val="121212"/>
                </a:solidFill>
                <a:effectLst/>
              </a:rPr>
              <a:t>. </a:t>
            </a:r>
          </a:p>
          <a:p>
            <a:pPr marL="285750" indent="-285750">
              <a:buFont typeface="Arial" panose="020B0604020202020204" pitchFamily="34" charset="0"/>
              <a:buChar char="•"/>
            </a:pPr>
            <a:r>
              <a:rPr lang="en-GB" b="0" i="0" dirty="0">
                <a:solidFill>
                  <a:srgbClr val="121212"/>
                </a:solidFill>
                <a:effectLst/>
              </a:rPr>
              <a:t>When health is viewed positively, definitions tend to be broader and include concepts such as happiness. </a:t>
            </a:r>
          </a:p>
          <a:p>
            <a:pPr marL="285750" indent="-285750">
              <a:buFont typeface="Arial" panose="020B0604020202020204" pitchFamily="34" charset="0"/>
              <a:buChar char="•"/>
            </a:pPr>
            <a:r>
              <a:rPr lang="en-GB" b="0" i="0" dirty="0">
                <a:solidFill>
                  <a:srgbClr val="121212"/>
                </a:solidFill>
                <a:effectLst/>
              </a:rPr>
              <a:t>The WHO (2020a) definition is one example of a positive approach to health and the move away from a medical and primarily negative view of health.</a:t>
            </a:r>
          </a:p>
          <a:p>
            <a:pPr marL="285750" indent="-285750">
              <a:buFont typeface="Arial" panose="020B0604020202020204" pitchFamily="34" charset="0"/>
              <a:buChar char="•"/>
            </a:pPr>
            <a:r>
              <a:rPr lang="en-GB" dirty="0">
                <a:solidFill>
                  <a:srgbClr val="121212"/>
                </a:solidFill>
              </a:rPr>
              <a:t>What are the pros and cons of this approach?</a:t>
            </a:r>
            <a:endParaRPr lang="en-GB" dirty="0"/>
          </a:p>
          <a:p>
            <a:pPr marL="285750" indent="-285750">
              <a:buFont typeface="Arial" panose="020B0604020202020204" pitchFamily="34" charset="0"/>
              <a:buChar char="•"/>
            </a:pPr>
            <a:endParaRPr lang="en-GB" b="1" dirty="0"/>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30568822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89EAF-821C-6133-6024-7924324FCAA0}"/>
              </a:ext>
            </a:extLst>
          </p:cNvPr>
          <p:cNvSpPr>
            <a:spLocks noGrp="1"/>
          </p:cNvSpPr>
          <p:nvPr>
            <p:ph type="title"/>
          </p:nvPr>
        </p:nvSpPr>
        <p:spPr/>
        <p:txBody>
          <a:bodyPr>
            <a:normAutofit fontScale="90000"/>
          </a:bodyPr>
          <a:lstStyle/>
          <a:p>
            <a:r>
              <a:rPr lang="en-GB" dirty="0"/>
              <a:t>Maslow’s hierarchy of need- a theory of human motivation (1943)</a:t>
            </a:r>
          </a:p>
        </p:txBody>
      </p:sp>
      <p:sp>
        <p:nvSpPr>
          <p:cNvPr id="3" name="Content Placeholder 2">
            <a:extLst>
              <a:ext uri="{FF2B5EF4-FFF2-40B4-BE49-F238E27FC236}">
                <a16:creationId xmlns:a16="http://schemas.microsoft.com/office/drawing/2014/main" id="{E2E3528E-9E40-85DD-BA5B-74A2C80640BF}"/>
              </a:ext>
            </a:extLst>
          </p:cNvPr>
          <p:cNvSpPr>
            <a:spLocks noGrp="1"/>
          </p:cNvSpPr>
          <p:nvPr>
            <p:ph idx="1"/>
          </p:nvPr>
        </p:nvSpPr>
        <p:spPr>
          <a:xfrm>
            <a:off x="1920240" y="2312276"/>
            <a:ext cx="8770571" cy="4362844"/>
          </a:xfrm>
        </p:spPr>
        <p:txBody>
          <a:bodyPr/>
          <a:lstStyle/>
          <a:p>
            <a:endParaRPr lang="en-GB" dirty="0"/>
          </a:p>
        </p:txBody>
      </p:sp>
      <p:pic>
        <p:nvPicPr>
          <p:cNvPr id="4" name="Picture 2" descr="Maslow's Hierarchy of Needs | Simply Psychology">
            <a:extLst>
              <a:ext uri="{FF2B5EF4-FFF2-40B4-BE49-F238E27FC236}">
                <a16:creationId xmlns:a16="http://schemas.microsoft.com/office/drawing/2014/main" id="{D9D55A55-E44B-73C3-DC9C-354879BF94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65120" y="2870074"/>
            <a:ext cx="6756399" cy="34697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20876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6030394-91AD-4E62-A925-505F764100E1}"/>
              </a:ext>
            </a:extLst>
          </p:cNvPr>
          <p:cNvSpPr>
            <a:spLocks noGrp="1"/>
          </p:cNvSpPr>
          <p:nvPr>
            <p:ph type="title"/>
          </p:nvPr>
        </p:nvSpPr>
        <p:spPr>
          <a:xfrm>
            <a:off x="2005332" y="637524"/>
            <a:ext cx="2955840" cy="1386733"/>
          </a:xfrm>
        </p:spPr>
        <p:txBody>
          <a:bodyPr vert="horz" lIns="91440" tIns="45720" rIns="91440" bIns="45720" rtlCol="0" anchor="ctr">
            <a:normAutofit/>
          </a:bodyPr>
          <a:lstStyle/>
          <a:p>
            <a:r>
              <a:rPr lang="en-US" sz="3100" dirty="0">
                <a:solidFill>
                  <a:srgbClr val="FFFFFF"/>
                </a:solidFill>
                <a:latin typeface="+mj-lt"/>
                <a:cs typeface="+mj-cs"/>
              </a:rPr>
              <a:t>Health Inequalities</a:t>
            </a:r>
          </a:p>
        </p:txBody>
      </p:sp>
      <p:pic>
        <p:nvPicPr>
          <p:cNvPr id="11" name="Picture 10" descr="A group of people in a room&#10;&#10;Description automatically generated with medium confidence">
            <a:extLst>
              <a:ext uri="{FF2B5EF4-FFF2-40B4-BE49-F238E27FC236}">
                <a16:creationId xmlns:a16="http://schemas.microsoft.com/office/drawing/2014/main" id="{068A2B03-A0AB-49B7-8E69-FD522B02B46A}"/>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20964" r="1" b="1"/>
          <a:stretch/>
        </p:blipFill>
        <p:spPr>
          <a:xfrm>
            <a:off x="5250187" y="324472"/>
            <a:ext cx="3417572" cy="2012328"/>
          </a:xfrm>
          <a:prstGeom prst="rect">
            <a:avLst/>
          </a:prstGeom>
        </p:spPr>
      </p:pic>
      <p:pic>
        <p:nvPicPr>
          <p:cNvPr id="8" name="Content Placeholder 7" descr="A picture containing close, snack food&#10;&#10;Description automatically generated">
            <a:extLst>
              <a:ext uri="{FF2B5EF4-FFF2-40B4-BE49-F238E27FC236}">
                <a16:creationId xmlns:a16="http://schemas.microsoft.com/office/drawing/2014/main" id="{164DD8FF-7D5D-4E9E-A898-66D221F067D3}"/>
              </a:ext>
            </a:extLst>
          </p:cNvPr>
          <p:cNvPicPr>
            <a:picLocks noGrp="1" noChangeAspect="1"/>
          </p:cNvPicPr>
          <p:nvPr>
            <p:ph sz="quarter" idx="10"/>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l="17915" r="21092" b="-2"/>
          <a:stretch/>
        </p:blipFill>
        <p:spPr>
          <a:xfrm>
            <a:off x="8737308" y="333326"/>
            <a:ext cx="1688269" cy="2013766"/>
          </a:xfrm>
          <a:prstGeom prst="rect">
            <a:avLst/>
          </a:prstGeom>
        </p:spPr>
      </p:pic>
      <p:pic>
        <p:nvPicPr>
          <p:cNvPr id="1026" name="Picture 2" descr="1940 British National Health Insurance card for an employed woman">
            <a:extLst>
              <a:ext uri="{FF2B5EF4-FFF2-40B4-BE49-F238E27FC236}">
                <a16:creationId xmlns:a16="http://schemas.microsoft.com/office/drawing/2014/main" id="{42633660-DBDD-400B-BDB5-8067CB25FC02}"/>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3844" r="27402" b="2"/>
          <a:stretch/>
        </p:blipFill>
        <p:spPr bwMode="auto">
          <a:xfrm>
            <a:off x="1764034" y="2429124"/>
            <a:ext cx="3417571" cy="4100764"/>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a:extLst>
              <a:ext uri="{FF2B5EF4-FFF2-40B4-BE49-F238E27FC236}">
                <a16:creationId xmlns:a16="http://schemas.microsoft.com/office/drawing/2014/main" id="{5D6A1925-1AC6-4727-990F-75BD53CD3EE7}"/>
              </a:ext>
            </a:extLst>
          </p:cNvPr>
          <p:cNvSpPr txBox="1"/>
          <p:nvPr/>
        </p:nvSpPr>
        <p:spPr>
          <a:xfrm>
            <a:off x="5470620" y="2758931"/>
            <a:ext cx="2958007" cy="3455091"/>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sz="1700" dirty="0">
                <a:solidFill>
                  <a:srgbClr val="FFFFFF"/>
                </a:solidFill>
              </a:rPr>
              <a:t>As far back as 1840, Edwin Chadwick demonstrated mortality differentials between the social classes living in Liverpool. Chadwick thought that these differences were likely due to poverty and lifestyle factors common to the poorer ‘working classes’</a:t>
            </a:r>
          </a:p>
        </p:txBody>
      </p:sp>
      <p:pic>
        <p:nvPicPr>
          <p:cNvPr id="20" name="Picture 19" descr="A group of people in a hospital&#10;&#10;Description automatically generated with low confidence">
            <a:extLst>
              <a:ext uri="{FF2B5EF4-FFF2-40B4-BE49-F238E27FC236}">
                <a16:creationId xmlns:a16="http://schemas.microsoft.com/office/drawing/2014/main" id="{1BB1752E-6E28-49D8-9162-C9A4F1F1695E}"/>
              </a:ext>
            </a:extLst>
          </p:cNvPr>
          <p:cNvPicPr>
            <a:picLocks noChangeAspect="1"/>
          </p:cNvPicPr>
          <p:nvPr/>
        </p:nvPicPr>
        <p:blipFill rotWithShape="1">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rcRect l="19347" r="18613" b="1"/>
          <a:stretch/>
        </p:blipFill>
        <p:spPr>
          <a:xfrm>
            <a:off x="8737310" y="2426919"/>
            <a:ext cx="1688269" cy="1998429"/>
          </a:xfrm>
          <a:prstGeom prst="rect">
            <a:avLst/>
          </a:prstGeom>
        </p:spPr>
      </p:pic>
      <p:pic>
        <p:nvPicPr>
          <p:cNvPr id="14" name="Picture 13" descr="A picture containing person, outdoor, wearing, suit&#10;&#10;Description automatically generated">
            <a:extLst>
              <a:ext uri="{FF2B5EF4-FFF2-40B4-BE49-F238E27FC236}">
                <a16:creationId xmlns:a16="http://schemas.microsoft.com/office/drawing/2014/main" id="{FB0C9721-B200-4A3B-BEA0-1049BF618AD3}"/>
              </a:ext>
            </a:extLst>
          </p:cNvPr>
          <p:cNvPicPr>
            <a:picLocks noChangeAspect="1"/>
          </p:cNvPicPr>
          <p:nvPr/>
        </p:nvPicPr>
        <p:blipFill rotWithShape="1">
          <a:blip r:embed="rId9">
            <a:extLst>
              <a:ext uri="{28A0092B-C50C-407E-A947-70E740481C1C}">
                <a14:useLocalDpi xmlns:a14="http://schemas.microsoft.com/office/drawing/2010/main" val="0"/>
              </a:ext>
              <a:ext uri="{837473B0-CC2E-450A-ABE3-18F120FF3D39}">
                <a1611:picAttrSrcUrl xmlns:a1611="http://schemas.microsoft.com/office/drawing/2016/11/main" r:id="rId10"/>
              </a:ext>
            </a:extLst>
          </a:blip>
          <a:srcRect r="8" b="9543"/>
          <a:stretch/>
        </p:blipFill>
        <p:spPr>
          <a:xfrm>
            <a:off x="8737309" y="4499920"/>
            <a:ext cx="1688268" cy="2036361"/>
          </a:xfrm>
          <a:prstGeom prst="rect">
            <a:avLst/>
          </a:prstGeom>
        </p:spPr>
      </p:pic>
      <p:sp>
        <p:nvSpPr>
          <p:cNvPr id="9" name="TextBox 8">
            <a:extLst>
              <a:ext uri="{FF2B5EF4-FFF2-40B4-BE49-F238E27FC236}">
                <a16:creationId xmlns:a16="http://schemas.microsoft.com/office/drawing/2014/main" id="{908F639F-6D1C-47FF-9DEB-BD6975DA1468}"/>
              </a:ext>
            </a:extLst>
          </p:cNvPr>
          <p:cNvSpPr txBox="1"/>
          <p:nvPr/>
        </p:nvSpPr>
        <p:spPr>
          <a:xfrm>
            <a:off x="8056388" y="6870700"/>
            <a:ext cx="2611612" cy="200055"/>
          </a:xfrm>
          <a:prstGeom prst="rect">
            <a:avLst/>
          </a:prstGeom>
          <a:solidFill>
            <a:srgbClr val="000000"/>
          </a:solidFill>
        </p:spPr>
        <p:txBody>
          <a:bodyPr wrap="none" rtlCol="0">
            <a:spAutoFit/>
          </a:bodyPr>
          <a:lstStyle/>
          <a:p>
            <a:pPr algn="r">
              <a:spcAft>
                <a:spcPts val="600"/>
              </a:spcAft>
            </a:pPr>
            <a:r>
              <a:rPr lang="en-GB" sz="700">
                <a:solidFill>
                  <a:srgbClr val="FFFFFF"/>
                </a:solidFill>
                <a:hlinkClick r:id="rId5" tooltip="https://www.hindawi.com/journals/crid/2013/138248/">
                  <a:extLst>
                    <a:ext uri="{A12FA001-AC4F-418D-AE19-62706E023703}">
                      <ahyp:hlinkClr xmlns:ahyp="http://schemas.microsoft.com/office/drawing/2018/hyperlinkcolor" val="tx"/>
                    </a:ext>
                  </a:extLst>
                </a:hlinkClick>
              </a:rPr>
              <a:t>This Photo</a:t>
            </a:r>
            <a:r>
              <a:rPr lang="en-GB" sz="700">
                <a:solidFill>
                  <a:srgbClr val="FFFFFF"/>
                </a:solidFill>
              </a:rPr>
              <a:t> by Unknown Author is licensed under </a:t>
            </a:r>
            <a:r>
              <a:rPr lang="en-GB" sz="700">
                <a:solidFill>
                  <a:srgbClr val="FFFFFF"/>
                </a:solidFill>
                <a:hlinkClick r:id="rId11" tooltip="https://creativecommons.org/licenses/by/3.0/">
                  <a:extLst>
                    <a:ext uri="{A12FA001-AC4F-418D-AE19-62706E023703}">
                      <ahyp:hlinkClr xmlns:ahyp="http://schemas.microsoft.com/office/drawing/2018/hyperlinkcolor" val="tx"/>
                    </a:ext>
                  </a:extLst>
                </a:hlinkClick>
              </a:rPr>
              <a:t>CC BY</a:t>
            </a:r>
            <a:endParaRPr lang="en-GB" sz="700">
              <a:solidFill>
                <a:srgbClr val="FFFFFF"/>
              </a:solidFill>
            </a:endParaRPr>
          </a:p>
        </p:txBody>
      </p:sp>
      <p:sp>
        <p:nvSpPr>
          <p:cNvPr id="12" name="TextBox 11">
            <a:extLst>
              <a:ext uri="{FF2B5EF4-FFF2-40B4-BE49-F238E27FC236}">
                <a16:creationId xmlns:a16="http://schemas.microsoft.com/office/drawing/2014/main" id="{42393D20-8538-466B-8EB9-1B689F7A8321}"/>
              </a:ext>
            </a:extLst>
          </p:cNvPr>
          <p:cNvSpPr txBox="1"/>
          <p:nvPr/>
        </p:nvSpPr>
        <p:spPr>
          <a:xfrm>
            <a:off x="5897449" y="2136746"/>
            <a:ext cx="2770310" cy="200055"/>
          </a:xfrm>
          <a:prstGeom prst="rect">
            <a:avLst/>
          </a:prstGeom>
          <a:solidFill>
            <a:srgbClr val="000000"/>
          </a:solidFill>
        </p:spPr>
        <p:txBody>
          <a:bodyPr wrap="none" rtlCol="0">
            <a:spAutoFit/>
          </a:bodyPr>
          <a:lstStyle/>
          <a:p>
            <a:pPr algn="r">
              <a:spcAft>
                <a:spcPts val="600"/>
              </a:spcAft>
            </a:pPr>
            <a:r>
              <a:rPr lang="en-GB" sz="700">
                <a:solidFill>
                  <a:srgbClr val="FFFFFF"/>
                </a:solidFill>
                <a:hlinkClick r:id="rId3" tooltip="https://commons.wikimedia.org/wiki/File:Workroom_at_St_James_Workhouse.jpg">
                  <a:extLst>
                    <a:ext uri="{A12FA001-AC4F-418D-AE19-62706E023703}">
                      <ahyp:hlinkClr xmlns:ahyp="http://schemas.microsoft.com/office/drawing/2018/hyperlinkcolor" val="tx"/>
                    </a:ext>
                  </a:extLst>
                </a:hlinkClick>
              </a:rPr>
              <a:t>This Photo</a:t>
            </a:r>
            <a:r>
              <a:rPr lang="en-GB" sz="700">
                <a:solidFill>
                  <a:srgbClr val="FFFFFF"/>
                </a:solidFill>
              </a:rPr>
              <a:t> by Unknown Author is licensed under </a:t>
            </a:r>
            <a:r>
              <a:rPr lang="en-GB" sz="700">
                <a:solidFill>
                  <a:srgbClr val="FFFFFF"/>
                </a:solidFill>
                <a:hlinkClick r:id="rId12" tooltip="https://creativecommons.org/licenses/by-sa/3.0/">
                  <a:extLst>
                    <a:ext uri="{A12FA001-AC4F-418D-AE19-62706E023703}">
                      <ahyp:hlinkClr xmlns:ahyp="http://schemas.microsoft.com/office/drawing/2018/hyperlinkcolor" val="tx"/>
                    </a:ext>
                  </a:extLst>
                </a:hlinkClick>
              </a:rPr>
              <a:t>CC BY-SA</a:t>
            </a:r>
            <a:endParaRPr lang="en-GB" sz="700">
              <a:solidFill>
                <a:srgbClr val="FFFFFF"/>
              </a:solidFill>
            </a:endParaRPr>
          </a:p>
        </p:txBody>
      </p:sp>
      <p:sp>
        <p:nvSpPr>
          <p:cNvPr id="15" name="TextBox 14">
            <a:extLst>
              <a:ext uri="{FF2B5EF4-FFF2-40B4-BE49-F238E27FC236}">
                <a16:creationId xmlns:a16="http://schemas.microsoft.com/office/drawing/2014/main" id="{05B4716F-9B5C-4F79-A18C-99D102C6D63E}"/>
              </a:ext>
            </a:extLst>
          </p:cNvPr>
          <p:cNvSpPr txBox="1"/>
          <p:nvPr/>
        </p:nvSpPr>
        <p:spPr>
          <a:xfrm>
            <a:off x="5529857" y="6870700"/>
            <a:ext cx="2938626" cy="200055"/>
          </a:xfrm>
          <a:prstGeom prst="rect">
            <a:avLst/>
          </a:prstGeom>
          <a:solidFill>
            <a:srgbClr val="000000"/>
          </a:solidFill>
        </p:spPr>
        <p:txBody>
          <a:bodyPr wrap="none" rtlCol="0">
            <a:spAutoFit/>
          </a:bodyPr>
          <a:lstStyle/>
          <a:p>
            <a:pPr algn="r">
              <a:spcAft>
                <a:spcPts val="600"/>
              </a:spcAft>
            </a:pPr>
            <a:r>
              <a:rPr lang="en-GB" sz="700">
                <a:solidFill>
                  <a:srgbClr val="FFFFFF"/>
                </a:solidFill>
                <a:hlinkClick r:id="rId10" tooltip="https://doctorwhobrasil.com.br/2014/01/dossie-dwbr-com-que-roupa-eu-vou-revisitando-o-guarda-roupa-do-doutor/">
                  <a:extLst>
                    <a:ext uri="{A12FA001-AC4F-418D-AE19-62706E023703}">
                      <ahyp:hlinkClr xmlns:ahyp="http://schemas.microsoft.com/office/drawing/2018/hyperlinkcolor" val="tx"/>
                    </a:ext>
                  </a:extLst>
                </a:hlinkClick>
              </a:rPr>
              <a:t>This Photo</a:t>
            </a:r>
            <a:r>
              <a:rPr lang="en-GB" sz="700">
                <a:solidFill>
                  <a:srgbClr val="FFFFFF"/>
                </a:solidFill>
              </a:rPr>
              <a:t> by Unknown Author is licensed under </a:t>
            </a:r>
            <a:r>
              <a:rPr lang="en-GB" sz="700">
                <a:solidFill>
                  <a:srgbClr val="FFFFFF"/>
                </a:solidFill>
                <a:hlinkClick r:id="rId13" tooltip="https://creativecommons.org/licenses/by-nc-sa/3.0/">
                  <a:extLst>
                    <a:ext uri="{A12FA001-AC4F-418D-AE19-62706E023703}">
                      <ahyp:hlinkClr xmlns:ahyp="http://schemas.microsoft.com/office/drawing/2018/hyperlinkcolor" val="tx"/>
                    </a:ext>
                  </a:extLst>
                </a:hlinkClick>
              </a:rPr>
              <a:t>CC BY-SA-NC</a:t>
            </a:r>
            <a:endParaRPr lang="en-GB" sz="700">
              <a:solidFill>
                <a:srgbClr val="FFFFFF"/>
              </a:solidFill>
            </a:endParaRPr>
          </a:p>
        </p:txBody>
      </p:sp>
      <p:sp>
        <p:nvSpPr>
          <p:cNvPr id="21" name="TextBox 20">
            <a:extLst>
              <a:ext uri="{FF2B5EF4-FFF2-40B4-BE49-F238E27FC236}">
                <a16:creationId xmlns:a16="http://schemas.microsoft.com/office/drawing/2014/main" id="{BFBE2E72-1399-4C2B-94D6-91DFDF71324F}"/>
              </a:ext>
            </a:extLst>
          </p:cNvPr>
          <p:cNvSpPr txBox="1"/>
          <p:nvPr/>
        </p:nvSpPr>
        <p:spPr>
          <a:xfrm>
            <a:off x="3404079" y="6870700"/>
            <a:ext cx="2611612" cy="200055"/>
          </a:xfrm>
          <a:prstGeom prst="rect">
            <a:avLst/>
          </a:prstGeom>
          <a:solidFill>
            <a:srgbClr val="000000"/>
          </a:solidFill>
        </p:spPr>
        <p:txBody>
          <a:bodyPr wrap="none" rtlCol="0">
            <a:spAutoFit/>
          </a:bodyPr>
          <a:lstStyle/>
          <a:p>
            <a:pPr algn="r">
              <a:spcAft>
                <a:spcPts val="600"/>
              </a:spcAft>
            </a:pPr>
            <a:r>
              <a:rPr lang="en-GB" sz="700">
                <a:solidFill>
                  <a:srgbClr val="FFFFFF"/>
                </a:solidFill>
                <a:hlinkClick r:id="rId8" tooltip="https://www.flickr.com/photos/britishredcross/4397471329/">
                  <a:extLst>
                    <a:ext uri="{A12FA001-AC4F-418D-AE19-62706E023703}">
                      <ahyp:hlinkClr xmlns:ahyp="http://schemas.microsoft.com/office/drawing/2018/hyperlinkcolor" val="tx"/>
                    </a:ext>
                  </a:extLst>
                </a:hlinkClick>
              </a:rPr>
              <a:t>This Photo</a:t>
            </a:r>
            <a:r>
              <a:rPr lang="en-GB" sz="700">
                <a:solidFill>
                  <a:srgbClr val="FFFFFF"/>
                </a:solidFill>
              </a:rPr>
              <a:t> by Unknown Author is licensed under </a:t>
            </a:r>
            <a:r>
              <a:rPr lang="en-GB" sz="700">
                <a:solidFill>
                  <a:srgbClr val="FFFFFF"/>
                </a:solidFill>
                <a:hlinkClick r:id="rId11" tooltip="https://creativecommons.org/licenses/by/3.0/">
                  <a:extLst>
                    <a:ext uri="{A12FA001-AC4F-418D-AE19-62706E023703}">
                      <ahyp:hlinkClr xmlns:ahyp="http://schemas.microsoft.com/office/drawing/2018/hyperlinkcolor" val="tx"/>
                    </a:ext>
                  </a:extLst>
                </a:hlinkClick>
              </a:rPr>
              <a:t>CC BY</a:t>
            </a:r>
            <a:endParaRPr lang="en-GB" sz="700">
              <a:solidFill>
                <a:srgbClr val="FFFFFF"/>
              </a:solidFill>
            </a:endParaRPr>
          </a:p>
        </p:txBody>
      </p:sp>
    </p:spTree>
    <p:extLst>
      <p:ext uri="{BB962C8B-B14F-4D97-AF65-F5344CB8AC3E}">
        <p14:creationId xmlns:p14="http://schemas.microsoft.com/office/powerpoint/2010/main" val="38491872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picture containing text, indoor, furniture, person&#10;&#10;Description automatically generated">
            <a:extLst>
              <a:ext uri="{FF2B5EF4-FFF2-40B4-BE49-F238E27FC236}">
                <a16:creationId xmlns:a16="http://schemas.microsoft.com/office/drawing/2014/main" id="{5333BC21-E480-4446-887C-0C0A68060A3F}"/>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2604" b="622"/>
          <a:stretch/>
        </p:blipFill>
        <p:spPr>
          <a:xfrm>
            <a:off x="1524020" y="10"/>
            <a:ext cx="9143980" cy="6857990"/>
          </a:xfrm>
          <a:prstGeom prst="rect">
            <a:avLst/>
          </a:prstGeom>
        </p:spPr>
      </p:pic>
      <p:sp>
        <p:nvSpPr>
          <p:cNvPr id="3" name="Title 2">
            <a:extLst>
              <a:ext uri="{FF2B5EF4-FFF2-40B4-BE49-F238E27FC236}">
                <a16:creationId xmlns:a16="http://schemas.microsoft.com/office/drawing/2014/main" id="{D8DE92D7-4B35-40DC-9725-A8E05A84318C}"/>
              </a:ext>
            </a:extLst>
          </p:cNvPr>
          <p:cNvSpPr>
            <a:spLocks noGrp="1"/>
          </p:cNvSpPr>
          <p:nvPr>
            <p:ph type="title"/>
          </p:nvPr>
        </p:nvSpPr>
        <p:spPr>
          <a:xfrm>
            <a:off x="1891903" y="5496350"/>
            <a:ext cx="8408194" cy="744836"/>
          </a:xfrm>
        </p:spPr>
        <p:txBody>
          <a:bodyPr vert="horz" lIns="91440" tIns="45720" rIns="91440" bIns="45720" rtlCol="0" anchor="ctr">
            <a:normAutofit fontScale="90000"/>
          </a:bodyPr>
          <a:lstStyle/>
          <a:p>
            <a:pPr indent="-228600" algn="ctr"/>
            <a:r>
              <a:rPr lang="en-US" sz="1800" dirty="0">
                <a:solidFill>
                  <a:schemeClr val="bg1"/>
                </a:solidFill>
                <a:latin typeface="+mj-lt"/>
                <a:cs typeface="+mj-cs"/>
              </a:rPr>
              <a:t>The strongest influences on health are the circumstances in which we are born, grow, live, work and age. (The Health Foundation, 2019) </a:t>
            </a:r>
            <a:r>
              <a:rPr lang="en-US" sz="1800" dirty="0">
                <a:solidFill>
                  <a:schemeClr val="tx1"/>
                </a:solidFill>
                <a:latin typeface="+mj-lt"/>
                <a:cs typeface="+mj-cs"/>
              </a:rPr>
              <a:t>Foundation 2019)</a:t>
            </a:r>
            <a:br>
              <a:rPr lang="en-US" sz="1000" dirty="0">
                <a:solidFill>
                  <a:schemeClr val="tx1"/>
                </a:solidFill>
                <a:latin typeface="+mj-lt"/>
                <a:cs typeface="+mj-cs"/>
              </a:rPr>
            </a:br>
            <a:br>
              <a:rPr lang="en-US" sz="1000" dirty="0">
                <a:solidFill>
                  <a:schemeClr val="tx1">
                    <a:lumMod val="85000"/>
                    <a:lumOff val="15000"/>
                  </a:schemeClr>
                </a:solidFill>
                <a:latin typeface="+mj-lt"/>
                <a:cs typeface="+mj-cs"/>
              </a:rPr>
            </a:br>
            <a:endParaRPr lang="en-US" sz="1000" dirty="0">
              <a:solidFill>
                <a:schemeClr val="tx1">
                  <a:lumMod val="85000"/>
                  <a:lumOff val="15000"/>
                </a:schemeClr>
              </a:solidFill>
              <a:latin typeface="+mj-lt"/>
              <a:cs typeface="+mj-cs"/>
            </a:endParaRPr>
          </a:p>
        </p:txBody>
      </p:sp>
      <p:sp>
        <p:nvSpPr>
          <p:cNvPr id="12" name="TextBox 11">
            <a:extLst>
              <a:ext uri="{FF2B5EF4-FFF2-40B4-BE49-F238E27FC236}">
                <a16:creationId xmlns:a16="http://schemas.microsoft.com/office/drawing/2014/main" id="{7490A28E-84C1-42C1-84F5-171F4CA1627D}"/>
              </a:ext>
            </a:extLst>
          </p:cNvPr>
          <p:cNvSpPr txBox="1"/>
          <p:nvPr/>
        </p:nvSpPr>
        <p:spPr>
          <a:xfrm>
            <a:off x="7713344" y="6657946"/>
            <a:ext cx="2954656" cy="200055"/>
          </a:xfrm>
          <a:prstGeom prst="rect">
            <a:avLst/>
          </a:prstGeom>
          <a:solidFill>
            <a:srgbClr val="000000"/>
          </a:solidFill>
        </p:spPr>
        <p:txBody>
          <a:bodyPr wrap="none" rtlCol="0">
            <a:spAutoFit/>
          </a:bodyPr>
          <a:lstStyle/>
          <a:p>
            <a:pPr algn="r">
              <a:spcAft>
                <a:spcPts val="600"/>
              </a:spcAft>
            </a:pPr>
            <a:r>
              <a:rPr lang="en-GB" sz="700">
                <a:solidFill>
                  <a:srgbClr val="FFFFFF"/>
                </a:solidFill>
                <a:hlinkClick r:id="rId3" tooltip="http://myriammahiques.blogspot.com/2010/05/how-other-half-lives-studies-among.html">
                  <a:extLst>
                    <a:ext uri="{A12FA001-AC4F-418D-AE19-62706E023703}">
                      <ahyp:hlinkClr xmlns:ahyp="http://schemas.microsoft.com/office/drawing/2018/hyperlinkcolor" val="tx"/>
                    </a:ext>
                  </a:extLst>
                </a:hlinkClick>
              </a:rPr>
              <a:t>This Photo</a:t>
            </a:r>
            <a:r>
              <a:rPr lang="en-GB" sz="700">
                <a:solidFill>
                  <a:srgbClr val="FFFFFF"/>
                </a:solidFill>
              </a:rPr>
              <a:t> by Unknown Author is licensed under </a:t>
            </a:r>
            <a:r>
              <a:rPr lang="en-GB" sz="700">
                <a:solidFill>
                  <a:srgbClr val="FFFFFF"/>
                </a:solidFill>
                <a:hlinkClick r:id="rId4" tooltip="https://creativecommons.org/licenses/by-nc-nd/3.0/">
                  <a:extLst>
                    <a:ext uri="{A12FA001-AC4F-418D-AE19-62706E023703}">
                      <ahyp:hlinkClr xmlns:ahyp="http://schemas.microsoft.com/office/drawing/2018/hyperlinkcolor" val="tx"/>
                    </a:ext>
                  </a:extLst>
                </a:hlinkClick>
              </a:rPr>
              <a:t>CC BY-NC-ND</a:t>
            </a:r>
            <a:endParaRPr lang="en-GB" sz="700">
              <a:solidFill>
                <a:srgbClr val="FFFFFF"/>
              </a:solidFill>
            </a:endParaRPr>
          </a:p>
        </p:txBody>
      </p:sp>
    </p:spTree>
    <p:extLst>
      <p:ext uri="{BB962C8B-B14F-4D97-AF65-F5344CB8AC3E}">
        <p14:creationId xmlns:p14="http://schemas.microsoft.com/office/powerpoint/2010/main" val="486180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7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ags/tag1.xml><?xml version="1.0" encoding="utf-8"?>
<p:tagLst xmlns:a="http://schemas.openxmlformats.org/drawingml/2006/main" xmlns:r="http://schemas.openxmlformats.org/officeDocument/2006/relationships" xmlns:p="http://schemas.openxmlformats.org/presentationml/2006/main">
  <p:tag name="PRESGUID" val="34b3c3df-41ba-4d4c-9012-c9276bd489d5"/>
</p:tagLst>
</file>

<file path=ppt/theme/theme1.xml><?xml version="1.0" encoding="utf-8"?>
<a:theme xmlns:a="http://schemas.openxmlformats.org/drawingml/2006/main" name="SketchLinesVTI">
  <a:themeElements>
    <a:clrScheme name="AnalogousFromDarkSeedLeftStep">
      <a:dk1>
        <a:srgbClr val="000000"/>
      </a:dk1>
      <a:lt1>
        <a:srgbClr val="FFFFFF"/>
      </a:lt1>
      <a:dk2>
        <a:srgbClr val="251A2F"/>
      </a:dk2>
      <a:lt2>
        <a:srgbClr val="F0F3F3"/>
      </a:lt2>
      <a:accent1>
        <a:srgbClr val="C34D68"/>
      </a:accent1>
      <a:accent2>
        <a:srgbClr val="B13B87"/>
      </a:accent2>
      <a:accent3>
        <a:srgbClr val="BC4DC3"/>
      </a:accent3>
      <a:accent4>
        <a:srgbClr val="793BB1"/>
      </a:accent4>
      <a:accent5>
        <a:srgbClr val="594DC3"/>
      </a:accent5>
      <a:accent6>
        <a:srgbClr val="3B60B1"/>
      </a:accent6>
      <a:hlink>
        <a:srgbClr val="7354C6"/>
      </a:hlink>
      <a:folHlink>
        <a:srgbClr val="7F7F7F"/>
      </a:folHlink>
    </a:clrScheme>
    <a:fontScheme name="Custom 7">
      <a:majorFont>
        <a:latin typeface="Meiryo"/>
        <a:ea typeface=""/>
        <a:cs typeface=""/>
      </a:majorFont>
      <a:minorFont>
        <a:latin typeface="Meiryo"/>
        <a:ea typeface=""/>
        <a:cs typeface=""/>
      </a:minorFont>
    </a:fontScheme>
    <a:fmtScheme name="Feathered">
      <a:fillStyleLst>
        <a:solidFill>
          <a:schemeClr val="phClr"/>
        </a:solidFill>
        <a:solidFill>
          <a:schemeClr val="phClr">
            <a:tint val="67000"/>
            <a:satMod val="105000"/>
          </a:schemeClr>
        </a:solidFill>
        <a:gradFill rotWithShape="1">
          <a:gsLst>
            <a:gs pos="0">
              <a:schemeClr val="phClr">
                <a:tint val="94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tint val="50000"/>
              <a:shade val="83000"/>
            </a:schemeClr>
          </a:solidFill>
          <a:prstDash val="solid"/>
        </a:ln>
      </a:lnStyleLst>
      <a:effectStyleLst>
        <a:effectStyle>
          <a:effectLst/>
        </a:effectStyle>
        <a:effectStyle>
          <a:effectLst/>
        </a:effectStyle>
        <a:effectStyle>
          <a:effectLst>
            <a:outerShdw blurRad="57150" dist="25400" dir="5400000" algn="ctr" rotWithShape="0">
              <a:srgbClr val="000000">
                <a:alpha val="2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LinesVTI" id="{8C0B0F05-C8D0-4078-9615-83E590287484}" vid="{43A7BC57-C1E3-4EE6-BDBC-5422DD574AF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180</TotalTime>
  <Words>2065</Words>
  <Application>Microsoft Office PowerPoint</Application>
  <PresentationFormat>Widescreen</PresentationFormat>
  <Paragraphs>147</Paragraphs>
  <Slides>33</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33</vt:i4>
      </vt:variant>
    </vt:vector>
  </HeadingPairs>
  <TitlesOfParts>
    <vt:vector size="40" baseType="lpstr">
      <vt:lpstr>Meiryo</vt:lpstr>
      <vt:lpstr>Arial</vt:lpstr>
      <vt:lpstr>Calibri</vt:lpstr>
      <vt:lpstr>Corbel</vt:lpstr>
      <vt:lpstr>Times New Roman</vt:lpstr>
      <vt:lpstr>Wingdings</vt:lpstr>
      <vt:lpstr>SketchLinesVTI</vt:lpstr>
      <vt:lpstr>Health Inequality &amp; Mental Illness</vt:lpstr>
      <vt:lpstr>This session will cover</vt:lpstr>
      <vt:lpstr>What is Health?</vt:lpstr>
      <vt:lpstr>Other perspectives..</vt:lpstr>
      <vt:lpstr>Medical model v Positive model</vt:lpstr>
      <vt:lpstr>Medical model v positive model</vt:lpstr>
      <vt:lpstr>Maslow’s hierarchy of need- a theory of human motivation (1943)</vt:lpstr>
      <vt:lpstr>Health Inequalities</vt:lpstr>
      <vt:lpstr>The strongest influences on health are the circumstances in which we are born, grow, live, work and age. (The Health Foundation, 2019) Foundation 2019)  </vt:lpstr>
      <vt:lpstr>The history of health inequalities</vt:lpstr>
      <vt:lpstr>Beveridge Report (1942)</vt:lpstr>
      <vt:lpstr>The National Health Service- 5th of July, 1948</vt:lpstr>
      <vt:lpstr>The Black Report (1980)</vt:lpstr>
      <vt:lpstr>The Black Report recommendations</vt:lpstr>
      <vt:lpstr>The Black Report</vt:lpstr>
      <vt:lpstr>PowerPoint Presentation</vt:lpstr>
      <vt:lpstr>The government response…</vt:lpstr>
      <vt:lpstr>Marmot cities and communities</vt:lpstr>
      <vt:lpstr>How do social determinants impact on health?</vt:lpstr>
      <vt:lpstr>Dahlgren and Whitehead (1991 / 2021)</vt:lpstr>
      <vt:lpstr>Mental Health v Mental Illness</vt:lpstr>
      <vt:lpstr>References</vt:lpstr>
      <vt:lpstr>MH Awareness Week 2022</vt:lpstr>
      <vt:lpstr>Facts and Figures</vt:lpstr>
      <vt:lpstr>Facts and Figures</vt:lpstr>
      <vt:lpstr>Serious Mental Illness / SMI</vt:lpstr>
      <vt:lpstr>SMI</vt:lpstr>
      <vt:lpstr>PowerPoint Presentation</vt:lpstr>
      <vt:lpstr>Group Exercise</vt:lpstr>
      <vt:lpstr>Physical Health Inequality</vt:lpstr>
      <vt:lpstr>Summary</vt:lpstr>
      <vt:lpstr>Physical Health Inequality</vt:lpstr>
      <vt:lpstr>Physical Health Inequality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health and what are health inequalities?</dc:title>
  <dc:creator>Sarah Thompson-Cook</dc:creator>
  <cp:lastModifiedBy>Briony Spedding</cp:lastModifiedBy>
  <cp:revision>4</cp:revision>
  <dcterms:created xsi:type="dcterms:W3CDTF">2023-04-20T12:00:48Z</dcterms:created>
  <dcterms:modified xsi:type="dcterms:W3CDTF">2023-05-30T14:46:51Z</dcterms:modified>
</cp:coreProperties>
</file>