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9" r:id="rId3"/>
    <p:sldId id="269" r:id="rId4"/>
    <p:sldId id="258" r:id="rId5"/>
    <p:sldId id="261" r:id="rId6"/>
    <p:sldId id="271" r:id="rId7"/>
    <p:sldId id="264" r:id="rId8"/>
    <p:sldId id="279" r:id="rId9"/>
    <p:sldId id="278" r:id="rId10"/>
    <p:sldId id="280" r:id="rId11"/>
    <p:sldId id="266" r:id="rId12"/>
    <p:sldId id="263" r:id="rId13"/>
    <p:sldId id="257" r:id="rId14"/>
    <p:sldId id="262" r:id="rId15"/>
    <p:sldId id="268" r:id="rId16"/>
    <p:sldId id="260" r:id="rId17"/>
    <p:sldId id="277" r:id="rId18"/>
    <p:sldId id="276" r:id="rId19"/>
    <p:sldId id="267" r:id="rId20"/>
    <p:sldId id="281" r:id="rId21"/>
    <p:sldId id="282" r:id="rId22"/>
    <p:sldId id="275" r:id="rId23"/>
    <p:sldId id="272" r:id="rId24"/>
    <p:sldId id="273" r:id="rId25"/>
    <p:sldId id="274" r:id="rId26"/>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9437FF"/>
    <a:srgbClr val="FF7E79"/>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23286-535C-44F5-BE1D-A0A4B297F9AA}" type="datetimeFigureOut">
              <a:rPr lang="en-GB" smtClean="0"/>
              <a:t>08/02/2023</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24822D3-0AFA-48C1-91CA-A5EC3A0BA6B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191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23286-535C-44F5-BE1D-A0A4B297F9AA}" type="datetimeFigureOut">
              <a:rPr lang="en-GB" smtClean="0"/>
              <a:t>08/02/2023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4822D3-0AFA-48C1-91CA-A5EC3A0BA6B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727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23286-535C-44F5-BE1D-A0A4B297F9AA}" type="datetimeFigureOut">
              <a:rPr lang="en-GB" smtClean="0"/>
              <a:t>08/02/2023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4822D3-0AFA-48C1-91CA-A5EC3A0BA6B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867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23286-535C-44F5-BE1D-A0A4B297F9AA}" type="datetimeFigureOut">
              <a:rPr lang="en-GB" smtClean="0"/>
              <a:t>08/02/2023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4822D3-0AFA-48C1-91CA-A5EC3A0BA6B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522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23286-535C-44F5-BE1D-A0A4B297F9AA}" type="datetimeFigureOut">
              <a:rPr lang="en-GB" smtClean="0"/>
              <a:t>08/02/2023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4822D3-0AFA-48C1-91CA-A5EC3A0BA6B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497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23286-535C-44F5-BE1D-A0A4B297F9AA}" type="datetimeFigureOut">
              <a:rPr lang="en-GB" smtClean="0"/>
              <a:t>08/02/2023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4822D3-0AFA-48C1-91CA-A5EC3A0BA6B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571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23286-535C-44F5-BE1D-A0A4B297F9AA}" type="datetimeFigureOut">
              <a:rPr lang="en-GB" smtClean="0"/>
              <a:t>08/02/2023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4822D3-0AFA-48C1-91CA-A5EC3A0BA6B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411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23286-535C-44F5-BE1D-A0A4B297F9AA}" type="datetimeFigureOut">
              <a:rPr lang="en-GB" smtClean="0"/>
              <a:t>08/02/2023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4822D3-0AFA-48C1-91CA-A5EC3A0BA6B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671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23286-535C-44F5-BE1D-A0A4B297F9AA}" type="datetimeFigureOut">
              <a:rPr lang="en-GB" smtClean="0"/>
              <a:t>08/02/2023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4822D3-0AFA-48C1-91CA-A5EC3A0BA6BB}" type="slidenum">
              <a:rPr lang="en-GB" smtClean="0"/>
              <a:t>‹#›</a:t>
            </a:fld>
            <a:endParaRPr lang="en-GB"/>
          </a:p>
        </p:txBody>
      </p:sp>
    </p:spTree>
    <p:extLst>
      <p:ext uri="{BB962C8B-B14F-4D97-AF65-F5344CB8AC3E}">
        <p14:creationId xmlns:p14="http://schemas.microsoft.com/office/powerpoint/2010/main" val="171735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23286-535C-44F5-BE1D-A0A4B297F9AA}" type="datetimeFigureOut">
              <a:rPr lang="en-GB" smtClean="0"/>
              <a:t>08/02/2023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4822D3-0AFA-48C1-91CA-A5EC3A0BA6B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108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8223286-535C-44F5-BE1D-A0A4B297F9AA}" type="datetimeFigureOut">
              <a:rPr lang="en-GB" smtClean="0"/>
              <a:t>08/02/2023</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24822D3-0AFA-48C1-91CA-A5EC3A0BA6B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84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8223286-535C-44F5-BE1D-A0A4B297F9AA}" type="datetimeFigureOut">
              <a:rPr lang="en-GB" smtClean="0"/>
              <a:t>08/02/2023</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24822D3-0AFA-48C1-91CA-A5EC3A0BA6B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287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EHk9gJA_6k&amp;ab_channel=Fengjin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sites.google.com/a/nv.ccsd.net/level2/tes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a/nv.ccsd.net/level2/tes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7E90-7A43-2802-3C04-A2B537D13AA8}"/>
              </a:ext>
            </a:extLst>
          </p:cNvPr>
          <p:cNvSpPr>
            <a:spLocks noGrp="1"/>
          </p:cNvSpPr>
          <p:nvPr>
            <p:ph type="ctrTitle"/>
          </p:nvPr>
        </p:nvSpPr>
        <p:spPr>
          <a:xfrm>
            <a:off x="986319" y="802298"/>
            <a:ext cx="10068533" cy="2541431"/>
          </a:xfrm>
        </p:spPr>
        <p:txBody>
          <a:bodyPr/>
          <a:lstStyle/>
          <a:p>
            <a:r>
              <a:rPr lang="en-GB" sz="6600" dirty="0">
                <a:latin typeface="Adobe Gothic Std B" panose="020B0800000000000000" pitchFamily="34" charset="-128"/>
                <a:ea typeface="Adobe Gothic Std B" panose="020B0800000000000000" pitchFamily="34" charset="-128"/>
              </a:rPr>
              <a:t>Languages in the community</a:t>
            </a:r>
            <a:endParaRPr lang="en-GB" dirty="0"/>
          </a:p>
        </p:txBody>
      </p:sp>
      <p:sp>
        <p:nvSpPr>
          <p:cNvPr id="3" name="Subtitle 2">
            <a:extLst>
              <a:ext uri="{FF2B5EF4-FFF2-40B4-BE49-F238E27FC236}">
                <a16:creationId xmlns:a16="http://schemas.microsoft.com/office/drawing/2014/main" id="{289A80B3-ECFC-231D-32E7-F6346FC37F6F}"/>
              </a:ext>
            </a:extLst>
          </p:cNvPr>
          <p:cNvSpPr>
            <a:spLocks noGrp="1"/>
          </p:cNvSpPr>
          <p:nvPr>
            <p:ph type="subTitle" idx="1"/>
          </p:nvPr>
        </p:nvSpPr>
        <p:spPr>
          <a:xfrm>
            <a:off x="2417780" y="3531204"/>
            <a:ext cx="8637072" cy="1631515"/>
          </a:xfrm>
        </p:spPr>
        <p:txBody>
          <a:bodyPr/>
          <a:lstStyle/>
          <a:p>
            <a:r>
              <a:rPr lang="en-GB" dirty="0">
                <a:latin typeface="Adobe Gothic Std B" panose="020B0800000000000000" pitchFamily="34" charset="-128"/>
                <a:ea typeface="Adobe Gothic Std B" panose="020B0800000000000000" pitchFamily="34" charset="-128"/>
              </a:rPr>
              <a:t>Week 3</a:t>
            </a:r>
          </a:p>
          <a:p>
            <a:r>
              <a:rPr lang="en-GB" dirty="0">
                <a:latin typeface="Adobe Gothic Std B" panose="020B0800000000000000" pitchFamily="34" charset="-128"/>
                <a:ea typeface="Adobe Gothic Std B" panose="020B0800000000000000" pitchFamily="34" charset="-128"/>
              </a:rPr>
              <a:t>Karen HUMPHRIES  &amp; Shuwen Wang</a:t>
            </a:r>
          </a:p>
          <a:p>
            <a:endParaRPr lang="en-GB" dirty="0"/>
          </a:p>
        </p:txBody>
      </p:sp>
      <p:sp>
        <p:nvSpPr>
          <p:cNvPr id="10" name="Lightning Bolt 9">
            <a:extLst>
              <a:ext uri="{FF2B5EF4-FFF2-40B4-BE49-F238E27FC236}">
                <a16:creationId xmlns:a16="http://schemas.microsoft.com/office/drawing/2014/main" id="{F07737EF-8692-EE5D-55FA-59D24E6B8B4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ghtning Bolt 10">
            <a:extLst>
              <a:ext uri="{FF2B5EF4-FFF2-40B4-BE49-F238E27FC236}">
                <a16:creationId xmlns:a16="http://schemas.microsoft.com/office/drawing/2014/main" id="{84956DFE-73DE-448C-D820-A574D5A9EF4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ightning Bolt 11">
            <a:extLst>
              <a:ext uri="{FF2B5EF4-FFF2-40B4-BE49-F238E27FC236}">
                <a16:creationId xmlns:a16="http://schemas.microsoft.com/office/drawing/2014/main" id="{698A8073-E820-88D0-DE5A-5D40F30FA1C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ightning Bolt 12">
            <a:extLst>
              <a:ext uri="{FF2B5EF4-FFF2-40B4-BE49-F238E27FC236}">
                <a16:creationId xmlns:a16="http://schemas.microsoft.com/office/drawing/2014/main" id="{5B125ABB-6235-2030-A472-0F287D7508E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ghtning Bolt 13">
            <a:extLst>
              <a:ext uri="{FF2B5EF4-FFF2-40B4-BE49-F238E27FC236}">
                <a16:creationId xmlns:a16="http://schemas.microsoft.com/office/drawing/2014/main" id="{1B350D65-E82A-54A7-EE1C-A1F193B6CF0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ightning Bolt 14">
            <a:extLst>
              <a:ext uri="{FF2B5EF4-FFF2-40B4-BE49-F238E27FC236}">
                <a16:creationId xmlns:a16="http://schemas.microsoft.com/office/drawing/2014/main" id="{8CDFFD86-0C34-9766-455B-5AC5472715C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ightning Bolt 15">
            <a:extLst>
              <a:ext uri="{FF2B5EF4-FFF2-40B4-BE49-F238E27FC236}">
                <a16:creationId xmlns:a16="http://schemas.microsoft.com/office/drawing/2014/main" id="{02639787-EFA8-D97D-0E84-F38B24D57C8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ightning Bolt 16">
            <a:extLst>
              <a:ext uri="{FF2B5EF4-FFF2-40B4-BE49-F238E27FC236}">
                <a16:creationId xmlns:a16="http://schemas.microsoft.com/office/drawing/2014/main" id="{A69E05EF-C4A7-AEAD-93C5-9ACBC3B3B6D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a:extLst>
              <a:ext uri="{FF2B5EF4-FFF2-40B4-BE49-F238E27FC236}">
                <a16:creationId xmlns:a16="http://schemas.microsoft.com/office/drawing/2014/main" id="{6FFBA2A5-5EB2-467D-25F6-D1CBA4795F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7356" y="428878"/>
            <a:ext cx="2751292" cy="1561763"/>
          </a:xfrm>
          <a:prstGeom prst="rect">
            <a:avLst/>
          </a:prstGeom>
        </p:spPr>
      </p:pic>
    </p:spTree>
    <p:extLst>
      <p:ext uri="{BB962C8B-B14F-4D97-AF65-F5344CB8AC3E}">
        <p14:creationId xmlns:p14="http://schemas.microsoft.com/office/powerpoint/2010/main" val="10835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94EE-84A7-67A6-2FE2-1D6FFF8C3E47}"/>
              </a:ext>
            </a:extLst>
          </p:cNvPr>
          <p:cNvSpPr>
            <a:spLocks noGrp="1"/>
          </p:cNvSpPr>
          <p:nvPr>
            <p:ph type="title"/>
          </p:nvPr>
        </p:nvSpPr>
        <p:spPr/>
        <p:txBody>
          <a:bodyPr/>
          <a:lstStyle/>
          <a:p>
            <a:r>
              <a:rPr lang="en-GB" dirty="0"/>
              <a:t>Colours</a:t>
            </a:r>
          </a:p>
        </p:txBody>
      </p:sp>
      <p:sp>
        <p:nvSpPr>
          <p:cNvPr id="3" name="Content Placeholder 2">
            <a:extLst>
              <a:ext uri="{FF2B5EF4-FFF2-40B4-BE49-F238E27FC236}">
                <a16:creationId xmlns:a16="http://schemas.microsoft.com/office/drawing/2014/main" id="{D3B8D736-A332-8B37-B020-359A3B4E56A5}"/>
              </a:ext>
            </a:extLst>
          </p:cNvPr>
          <p:cNvSpPr>
            <a:spLocks noGrp="1"/>
          </p:cNvSpPr>
          <p:nvPr>
            <p:ph idx="1"/>
          </p:nvPr>
        </p:nvSpPr>
        <p:spPr/>
        <p:txBody>
          <a:bodyPr>
            <a:normAutofit fontScale="92500" lnSpcReduction="20000"/>
          </a:bodyPr>
          <a:lstStyle/>
          <a:p>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Red </a:t>
            </a:r>
            <a:r>
              <a:rPr lang="zh-CN" alt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红色</a:t>
            </a:r>
            <a:r>
              <a:rPr lang="en-GB" altLang="zh-CN" sz="1600" b="0" i="0" dirty="0" err="1">
                <a:solidFill>
                  <a:srgbClr val="202124"/>
                </a:solidFill>
                <a:effectLst/>
                <a:latin typeface="arial" panose="020B0604020202020204" pitchFamily="34" charset="0"/>
              </a:rPr>
              <a:t>hóng</a:t>
            </a:r>
            <a:r>
              <a:rPr lang="zh-CN" altLang="en-US" sz="1600" b="0" i="0" dirty="0">
                <a:solidFill>
                  <a:srgbClr val="202124"/>
                </a:solidFill>
                <a:effectLst/>
                <a:latin typeface="arial" panose="020B0604020202020204" pitchFamily="34" charset="0"/>
              </a:rPr>
              <a:t> </a:t>
            </a:r>
            <a:r>
              <a:rPr lang="en-GB" altLang="zh-CN" sz="1600" b="0" i="0" dirty="0" err="1">
                <a:solidFill>
                  <a:srgbClr val="202124"/>
                </a:solidFill>
                <a:effectLst/>
                <a:latin typeface="arial" panose="020B0604020202020204" pitchFamily="34" charset="0"/>
              </a:rPr>
              <a:t>sè</a:t>
            </a:r>
            <a:endParaRPr lang="en-GB" sz="1800" dirty="0">
              <a:effectLst/>
              <a:highlight>
                <a:srgbClr val="FF0000"/>
              </a:highlight>
              <a:latin typeface="SimSun" panose="02010600030101010101" pitchFamily="2" charset="-122"/>
              <a:ea typeface="SimSun" panose="02010600030101010101" pitchFamily="2" charset="-122"/>
              <a:cs typeface="SimSun" panose="02010600030101010101" pitchFamily="2" charset="-122"/>
            </a:endParaRPr>
          </a:p>
          <a:p>
            <a:r>
              <a:rPr lang="en-GB" sz="1800"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Blue</a:t>
            </a:r>
            <a:r>
              <a:rPr lang="zh-CN" altLang="en-US" sz="1800" dirty="0">
                <a:solidFill>
                  <a:schemeClr val="bg1"/>
                </a:solidFill>
                <a:highlight>
                  <a:srgbClr val="0000FF"/>
                </a:highlight>
                <a:latin typeface="Calibri" panose="020F0502020204030204" pitchFamily="34" charset="0"/>
                <a:ea typeface="Calibri" panose="020F0502020204030204" pitchFamily="34" charset="0"/>
                <a:cs typeface="Times New Roman" panose="02020603050405020304" pitchFamily="18" charset="0"/>
              </a:rPr>
              <a:t>    </a:t>
            </a:r>
            <a:r>
              <a:rPr lang="zh-CN" altLang="en-US" sz="1800"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蓝色</a:t>
            </a:r>
            <a:r>
              <a:rPr lang="en-GB" altLang="zh-CN" sz="1600" b="0" i="0" dirty="0" err="1">
                <a:solidFill>
                  <a:srgbClr val="202124"/>
                </a:solidFill>
                <a:effectLst/>
                <a:latin typeface="arial" panose="020B0604020202020204" pitchFamily="34" charset="0"/>
              </a:rPr>
              <a:t>lán</a:t>
            </a:r>
            <a:r>
              <a:rPr lang="zh-CN" altLang="en-US" sz="1600" b="0" i="0" dirty="0">
                <a:solidFill>
                  <a:srgbClr val="202124"/>
                </a:solidFill>
                <a:effectLst/>
                <a:latin typeface="arial" panose="020B0604020202020204" pitchFamily="34" charset="0"/>
              </a:rPr>
              <a:t> </a:t>
            </a:r>
            <a:r>
              <a:rPr lang="en-GB" altLang="zh-CN" sz="1600" b="0" i="0" dirty="0" err="1">
                <a:solidFill>
                  <a:srgbClr val="202124"/>
                </a:solidFill>
                <a:effectLst/>
                <a:latin typeface="arial" panose="020B0604020202020204" pitchFamily="34" charset="0"/>
              </a:rPr>
              <a:t>sè</a:t>
            </a:r>
            <a:endParaRPr lang="en-GB" sz="1800" dirty="0">
              <a:solidFill>
                <a:schemeClr val="bg1"/>
              </a:solidFill>
              <a:effectLst/>
              <a:highlight>
                <a:srgbClr val="0000FF"/>
              </a:highlight>
              <a:latin typeface="SimSun" panose="02010600030101010101" pitchFamily="2" charset="-122"/>
              <a:ea typeface="SimSun" panose="02010600030101010101" pitchFamily="2" charset="-122"/>
              <a:cs typeface="SimSun" panose="02010600030101010101" pitchFamily="2" charset="-122"/>
            </a:endParaRPr>
          </a:p>
          <a:p>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Yellow</a:t>
            </a:r>
            <a:r>
              <a:rPr lang="zh-CN" alt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黄色</a:t>
            </a:r>
            <a:r>
              <a:rPr lang="en-GB" altLang="zh-CN" sz="1600" b="0" i="0" dirty="0" err="1">
                <a:solidFill>
                  <a:srgbClr val="202124"/>
                </a:solidFill>
                <a:effectLst/>
                <a:latin typeface="arial" panose="020B0604020202020204" pitchFamily="34" charset="0"/>
              </a:rPr>
              <a:t>huáng</a:t>
            </a:r>
            <a:r>
              <a:rPr lang="zh-CN" altLang="en-US" sz="1600" b="0" i="0" dirty="0">
                <a:solidFill>
                  <a:srgbClr val="202124"/>
                </a:solidFill>
                <a:effectLst/>
                <a:latin typeface="arial" panose="020B0604020202020204" pitchFamily="34" charset="0"/>
              </a:rPr>
              <a:t> </a:t>
            </a:r>
            <a:r>
              <a:rPr lang="en-GB" altLang="zh-CN" sz="1600" b="0" i="0" dirty="0" err="1">
                <a:solidFill>
                  <a:srgbClr val="202124"/>
                </a:solidFill>
                <a:effectLst/>
                <a:latin typeface="arial" panose="020B0604020202020204" pitchFamily="34" charset="0"/>
              </a:rPr>
              <a:t>sè</a:t>
            </a:r>
            <a:endParaRPr lang="en-GB" sz="1800" dirty="0">
              <a:effectLst/>
              <a:highlight>
                <a:srgbClr val="FFFF00"/>
              </a:highlight>
              <a:latin typeface="SimSun" panose="02010600030101010101" pitchFamily="2" charset="-122"/>
              <a:ea typeface="SimSun" panose="02010600030101010101" pitchFamily="2" charset="-122"/>
              <a:cs typeface="SimSun" panose="02010600030101010101" pitchFamily="2" charset="-122"/>
            </a:endParaRPr>
          </a:p>
          <a:p>
            <a:r>
              <a:rPr lang="en-GB" sz="1800" dirty="0">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Green</a:t>
            </a:r>
            <a:r>
              <a:rPr lang="zh-CN" altLang="en-US" sz="1800" dirty="0">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     绿色</a:t>
            </a:r>
            <a:r>
              <a:rPr lang="en-GB" altLang="zh-CN" sz="1600" b="0" i="0" dirty="0" err="1">
                <a:solidFill>
                  <a:srgbClr val="202124"/>
                </a:solidFill>
                <a:effectLst/>
                <a:latin typeface="arial" panose="020B0604020202020204" pitchFamily="34" charset="0"/>
              </a:rPr>
              <a:t>lǜ</a:t>
            </a:r>
            <a:r>
              <a:rPr lang="en-GB" altLang="zh-CN" sz="1600" b="0" i="0">
                <a:solidFill>
                  <a:srgbClr val="202124"/>
                </a:solidFill>
                <a:effectLst/>
                <a:latin typeface="arial" panose="020B0604020202020204" pitchFamily="34" charset="0"/>
              </a:rPr>
              <a:t> sè</a:t>
            </a:r>
            <a:endParaRPr lang="en-GB" sz="1800" dirty="0">
              <a:effectLst/>
              <a:highlight>
                <a:srgbClr val="008000"/>
              </a:highlight>
              <a:latin typeface="SimSun" panose="02010600030101010101" pitchFamily="2" charset="-122"/>
              <a:ea typeface="SimSun" panose="02010600030101010101" pitchFamily="2" charset="-122"/>
              <a:cs typeface="SimSun" panose="02010600030101010101" pitchFamily="2" charset="-122"/>
            </a:endParaRPr>
          </a:p>
          <a:p>
            <a:r>
              <a:rPr lang="en-GB" sz="1800" dirty="0">
                <a:effectLst/>
                <a:highlight>
                  <a:srgbClr val="FF8AD8"/>
                </a:highlight>
                <a:latin typeface="Calibri" panose="020F0502020204030204" pitchFamily="34" charset="0"/>
                <a:ea typeface="Calibri" panose="020F0502020204030204" pitchFamily="34" charset="0"/>
                <a:cs typeface="Times New Roman" panose="02020603050405020304" pitchFamily="18" charset="0"/>
              </a:rPr>
              <a:t>Pink</a:t>
            </a:r>
            <a:r>
              <a:rPr lang="zh-CN" altLang="en-US" sz="1800" dirty="0">
                <a:effectLst/>
                <a:highlight>
                  <a:srgbClr val="FF8AD8"/>
                </a:highlight>
                <a:latin typeface="Calibri" panose="020F0502020204030204" pitchFamily="34" charset="0"/>
                <a:ea typeface="Calibri" panose="020F0502020204030204" pitchFamily="34" charset="0"/>
                <a:cs typeface="Times New Roman" panose="02020603050405020304" pitchFamily="18" charset="0"/>
              </a:rPr>
              <a:t>    粉红色</a:t>
            </a:r>
            <a:r>
              <a:rPr lang="en-GB" altLang="zh-CN" sz="1600" b="0" i="0" dirty="0" err="1">
                <a:solidFill>
                  <a:srgbClr val="4D5156"/>
                </a:solidFill>
                <a:effectLst/>
                <a:latin typeface="arial" panose="020B0604020202020204" pitchFamily="34" charset="0"/>
              </a:rPr>
              <a:t>fěn</a:t>
            </a:r>
            <a:r>
              <a:rPr lang="zh-CN" altLang="en-US" sz="1600" b="0" i="0" dirty="0">
                <a:solidFill>
                  <a:srgbClr val="4D5156"/>
                </a:solidFill>
                <a:effectLst/>
                <a:latin typeface="arial" panose="020B0604020202020204" pitchFamily="34" charset="0"/>
              </a:rPr>
              <a:t> </a:t>
            </a:r>
            <a:r>
              <a:rPr lang="en-GB" altLang="zh-CN" sz="1600" b="0" i="0" dirty="0" err="1">
                <a:solidFill>
                  <a:srgbClr val="4D5156"/>
                </a:solidFill>
                <a:effectLst/>
                <a:latin typeface="arial" panose="020B0604020202020204" pitchFamily="34" charset="0"/>
              </a:rPr>
              <a:t>hóng</a:t>
            </a:r>
            <a:r>
              <a:rPr lang="zh-CN" altLang="en-US" sz="1600" b="0" i="0" dirty="0">
                <a:solidFill>
                  <a:srgbClr val="4D5156"/>
                </a:solidFill>
                <a:effectLst/>
                <a:latin typeface="arial" panose="020B0604020202020204" pitchFamily="34" charset="0"/>
              </a:rPr>
              <a:t> </a:t>
            </a:r>
            <a:r>
              <a:rPr lang="en-GB" altLang="zh-CN" sz="1600" b="0" i="0" dirty="0" err="1">
                <a:solidFill>
                  <a:srgbClr val="4D5156"/>
                </a:solidFill>
                <a:effectLst/>
                <a:latin typeface="arial" panose="020B0604020202020204" pitchFamily="34" charset="0"/>
              </a:rPr>
              <a:t>sè</a:t>
            </a:r>
            <a:endParaRPr lang="en-GB" sz="1800" dirty="0">
              <a:effectLst/>
              <a:highlight>
                <a:srgbClr val="FF8AD8"/>
              </a:highlight>
              <a:latin typeface="SimSun" panose="02010600030101010101" pitchFamily="2" charset="-122"/>
              <a:ea typeface="SimSun" panose="02010600030101010101" pitchFamily="2" charset="-122"/>
              <a:cs typeface="SimSun" panose="02010600030101010101" pitchFamily="2" charset="-122"/>
            </a:endParaRPr>
          </a:p>
          <a:p>
            <a:r>
              <a:rPr lang="en-GB" sz="1800" dirty="0">
                <a:effectLst/>
                <a:highlight>
                  <a:srgbClr val="FF7E79"/>
                </a:highlight>
                <a:latin typeface="Calibri" panose="020F0502020204030204" pitchFamily="34" charset="0"/>
                <a:ea typeface="Calibri" panose="020F0502020204030204" pitchFamily="34" charset="0"/>
                <a:cs typeface="Times New Roman" panose="02020603050405020304" pitchFamily="18" charset="0"/>
              </a:rPr>
              <a:t>Orange</a:t>
            </a:r>
            <a:r>
              <a:rPr lang="zh-CN" altLang="en-US" sz="1800" dirty="0">
                <a:effectLst/>
                <a:highlight>
                  <a:srgbClr val="FF7E79"/>
                </a:highlight>
                <a:latin typeface="Calibri" panose="020F0502020204030204" pitchFamily="34" charset="0"/>
                <a:ea typeface="Calibri" panose="020F0502020204030204" pitchFamily="34" charset="0"/>
                <a:cs typeface="Times New Roman" panose="02020603050405020304" pitchFamily="18" charset="0"/>
              </a:rPr>
              <a:t>   橙色</a:t>
            </a:r>
            <a:r>
              <a:rPr lang="en-GB" altLang="zh-CN" sz="1600" b="0" i="0" dirty="0" err="1">
                <a:solidFill>
                  <a:srgbClr val="202124"/>
                </a:solidFill>
                <a:effectLst/>
                <a:latin typeface="arial" panose="020B0604020202020204" pitchFamily="34" charset="0"/>
              </a:rPr>
              <a:t>chéng</a:t>
            </a:r>
            <a:r>
              <a:rPr lang="zh-CN" altLang="en-US" sz="1600" b="0" i="0" dirty="0">
                <a:solidFill>
                  <a:srgbClr val="202124"/>
                </a:solidFill>
                <a:effectLst/>
                <a:latin typeface="arial" panose="020B0604020202020204" pitchFamily="34" charset="0"/>
              </a:rPr>
              <a:t> </a:t>
            </a:r>
            <a:r>
              <a:rPr lang="en-GB" altLang="zh-CN" sz="1600" b="0" i="0" dirty="0" err="1">
                <a:solidFill>
                  <a:srgbClr val="202124"/>
                </a:solidFill>
                <a:effectLst/>
                <a:latin typeface="arial" panose="020B0604020202020204" pitchFamily="34" charset="0"/>
              </a:rPr>
              <a:t>sè</a:t>
            </a:r>
            <a:endParaRPr lang="en-GB" sz="1800" dirty="0">
              <a:effectLst/>
              <a:highlight>
                <a:srgbClr val="FF7E79"/>
              </a:highlight>
              <a:latin typeface="SimSun" panose="02010600030101010101" pitchFamily="2" charset="-122"/>
              <a:ea typeface="SimSun" panose="02010600030101010101" pitchFamily="2" charset="-122"/>
              <a:cs typeface="SimSun" panose="02010600030101010101" pitchFamily="2" charset="-122"/>
            </a:endParaRPr>
          </a:p>
          <a:p>
            <a:r>
              <a:rPr lang="en-GB" sz="1800" dirty="0">
                <a:solidFill>
                  <a:schemeClr val="tx1">
                    <a:lumMod val="95000"/>
                    <a:lumOff val="5000"/>
                  </a:schemeClr>
                </a:solidFill>
                <a:effectLst/>
                <a:highlight>
                  <a:srgbClr val="9437FF"/>
                </a:highlight>
                <a:latin typeface="Calibri" panose="020F0502020204030204" pitchFamily="34" charset="0"/>
                <a:ea typeface="Calibri" panose="020F0502020204030204" pitchFamily="34" charset="0"/>
                <a:cs typeface="Times New Roman" panose="02020603050405020304" pitchFamily="18" charset="0"/>
              </a:rPr>
              <a:t>Purple</a:t>
            </a:r>
            <a:r>
              <a:rPr lang="zh-CN" altLang="en-US" sz="1800" dirty="0">
                <a:solidFill>
                  <a:schemeClr val="tx1">
                    <a:lumMod val="95000"/>
                    <a:lumOff val="5000"/>
                  </a:schemeClr>
                </a:solidFill>
                <a:effectLst/>
                <a:highlight>
                  <a:srgbClr val="9437FF"/>
                </a:highlight>
                <a:latin typeface="Calibri" panose="020F0502020204030204" pitchFamily="34" charset="0"/>
                <a:ea typeface="Calibri" panose="020F0502020204030204" pitchFamily="34" charset="0"/>
                <a:cs typeface="Times New Roman" panose="02020603050405020304" pitchFamily="18" charset="0"/>
              </a:rPr>
              <a:t>     紫色</a:t>
            </a:r>
            <a:r>
              <a:rPr lang="en-GB" altLang="zh-CN" sz="1600" b="0" i="0" dirty="0" err="1">
                <a:solidFill>
                  <a:srgbClr val="202124"/>
                </a:solidFill>
                <a:effectLst/>
                <a:latin typeface="arial" panose="020B0604020202020204" pitchFamily="34" charset="0"/>
              </a:rPr>
              <a:t>zǐ</a:t>
            </a:r>
            <a:r>
              <a:rPr lang="zh-CN" altLang="en-US" sz="1600" b="0" i="0" dirty="0">
                <a:solidFill>
                  <a:srgbClr val="202124"/>
                </a:solidFill>
                <a:effectLst/>
                <a:latin typeface="arial" panose="020B0604020202020204" pitchFamily="34" charset="0"/>
              </a:rPr>
              <a:t> </a:t>
            </a:r>
            <a:r>
              <a:rPr lang="en-GB" altLang="zh-CN" sz="1600" b="0" i="0" dirty="0" err="1">
                <a:solidFill>
                  <a:srgbClr val="202124"/>
                </a:solidFill>
                <a:effectLst/>
                <a:latin typeface="arial" panose="020B0604020202020204" pitchFamily="34" charset="0"/>
              </a:rPr>
              <a:t>sè</a:t>
            </a:r>
            <a:endParaRPr lang="en-GB" sz="1800" dirty="0">
              <a:solidFill>
                <a:schemeClr val="tx1">
                  <a:lumMod val="95000"/>
                  <a:lumOff val="5000"/>
                </a:schemeClr>
              </a:solidFill>
              <a:effectLst/>
              <a:highlight>
                <a:srgbClr val="9437FF"/>
              </a:highlight>
              <a:latin typeface="SimSun" panose="02010600030101010101" pitchFamily="2" charset="-122"/>
              <a:ea typeface="SimSun" panose="02010600030101010101" pitchFamily="2" charset="-122"/>
              <a:cs typeface="SimSun" panose="02010600030101010101" pitchFamily="2" charset="-122"/>
            </a:endParaRPr>
          </a:p>
          <a:p>
            <a:r>
              <a:rPr lang="en-GB" sz="1800" dirty="0">
                <a:effectLst/>
                <a:highlight>
                  <a:srgbClr val="945200"/>
                </a:highlight>
                <a:latin typeface="Calibri" panose="020F0502020204030204" pitchFamily="34" charset="0"/>
                <a:ea typeface="Calibri" panose="020F0502020204030204" pitchFamily="34" charset="0"/>
                <a:cs typeface="Times New Roman" panose="02020603050405020304" pitchFamily="18" charset="0"/>
              </a:rPr>
              <a:t>Brown</a:t>
            </a:r>
            <a:r>
              <a:rPr lang="zh-CN" altLang="en-US" sz="1800" dirty="0">
                <a:effectLst/>
                <a:highlight>
                  <a:srgbClr val="945200"/>
                </a:highlight>
                <a:latin typeface="Calibri" panose="020F0502020204030204" pitchFamily="34" charset="0"/>
                <a:ea typeface="Calibri" panose="020F0502020204030204" pitchFamily="34" charset="0"/>
                <a:cs typeface="Times New Roman" panose="02020603050405020304" pitchFamily="18" charset="0"/>
              </a:rPr>
              <a:t>     棕色</a:t>
            </a:r>
            <a:r>
              <a:rPr lang="en-GB" altLang="zh-CN" sz="1600" b="0" i="0" dirty="0" err="1">
                <a:solidFill>
                  <a:srgbClr val="202124"/>
                </a:solidFill>
                <a:effectLst/>
                <a:latin typeface="arial" panose="020B0604020202020204" pitchFamily="34" charset="0"/>
              </a:rPr>
              <a:t>zōng</a:t>
            </a:r>
            <a:r>
              <a:rPr lang="zh-CN" altLang="en-US" sz="1600" b="0" i="0" dirty="0">
                <a:solidFill>
                  <a:srgbClr val="202124"/>
                </a:solidFill>
                <a:effectLst/>
                <a:latin typeface="arial" panose="020B0604020202020204" pitchFamily="34" charset="0"/>
              </a:rPr>
              <a:t> </a:t>
            </a:r>
            <a:r>
              <a:rPr lang="en-GB" altLang="zh-CN" sz="1600" b="0" i="0" dirty="0" err="1">
                <a:solidFill>
                  <a:srgbClr val="202124"/>
                </a:solidFill>
                <a:effectLst/>
                <a:latin typeface="arial" panose="020B0604020202020204" pitchFamily="34" charset="0"/>
              </a:rPr>
              <a:t>sè</a:t>
            </a:r>
            <a:endParaRPr lang="en-GB" sz="1800" dirty="0">
              <a:effectLst/>
              <a:highlight>
                <a:srgbClr val="945200"/>
              </a:highlight>
              <a:latin typeface="SimSun" panose="02010600030101010101" pitchFamily="2" charset="-122"/>
              <a:ea typeface="SimSun" panose="02010600030101010101" pitchFamily="2" charset="-122"/>
              <a:cs typeface="SimSun" panose="02010600030101010101" pitchFamily="2" charset="-122"/>
            </a:endParaRPr>
          </a:p>
          <a:p>
            <a:r>
              <a:rPr lang="en-GB" sz="18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Black</a:t>
            </a:r>
            <a:r>
              <a:rPr lang="zh-CN" altLang="en-US" sz="18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       黑色</a:t>
            </a:r>
            <a:r>
              <a:rPr lang="en-GB" altLang="zh-CN" sz="1600" b="0" i="0" dirty="0" err="1">
                <a:solidFill>
                  <a:srgbClr val="202124"/>
                </a:solidFill>
                <a:effectLst/>
                <a:latin typeface="arial" panose="020B0604020202020204" pitchFamily="34" charset="0"/>
              </a:rPr>
              <a:t>hēi</a:t>
            </a:r>
            <a:r>
              <a:rPr lang="zh-CN" altLang="en-US" sz="1600" b="0" i="0" dirty="0">
                <a:solidFill>
                  <a:srgbClr val="202124"/>
                </a:solidFill>
                <a:effectLst/>
                <a:latin typeface="arial" panose="020B0604020202020204" pitchFamily="34" charset="0"/>
              </a:rPr>
              <a:t> </a:t>
            </a:r>
            <a:r>
              <a:rPr lang="en-GB" altLang="zh-CN" sz="1600" b="0" i="0" dirty="0" err="1">
                <a:solidFill>
                  <a:srgbClr val="202124"/>
                </a:solidFill>
                <a:effectLst/>
                <a:latin typeface="arial" panose="020B0604020202020204" pitchFamily="34" charset="0"/>
              </a:rPr>
              <a:t>sè</a:t>
            </a:r>
            <a:endParaRPr lang="en-GB" sz="1800" dirty="0">
              <a:solidFill>
                <a:schemeClr val="bg1"/>
              </a:solidFill>
              <a:effectLst/>
              <a:highlight>
                <a:srgbClr val="000000"/>
              </a:highlight>
              <a:latin typeface="SimSun" panose="02010600030101010101" pitchFamily="2" charset="-122"/>
              <a:ea typeface="SimSun" panose="02010600030101010101" pitchFamily="2" charset="-122"/>
              <a:cs typeface="SimSun" panose="02010600030101010101" pitchFamily="2" charset="-122"/>
            </a:endParaRPr>
          </a:p>
          <a:p>
            <a:endParaRPr lang="en-GB" dirty="0"/>
          </a:p>
        </p:txBody>
      </p:sp>
    </p:spTree>
    <p:extLst>
      <p:ext uri="{BB962C8B-B14F-4D97-AF65-F5344CB8AC3E}">
        <p14:creationId xmlns:p14="http://schemas.microsoft.com/office/powerpoint/2010/main" val="235230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D058-D8E6-EB3F-9A9B-0B4D4CE7D291}"/>
              </a:ext>
            </a:extLst>
          </p:cNvPr>
          <p:cNvSpPr>
            <a:spLocks noGrp="1"/>
          </p:cNvSpPr>
          <p:nvPr>
            <p:ph type="title"/>
          </p:nvPr>
        </p:nvSpPr>
        <p:spPr/>
        <p:txBody>
          <a:bodyPr>
            <a:normAutofit fontScale="90000"/>
          </a:bodyPr>
          <a:lstStyle/>
          <a:p>
            <a:r>
              <a:rPr lang="en-GB" sz="32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How  does Chinese compare to  </a:t>
            </a:r>
            <a:r>
              <a:rPr lang="en-GB" sz="3200" dirty="0">
                <a:solidFill>
                  <a:srgbClr val="000000"/>
                </a:solidFill>
                <a:effectLst/>
                <a:latin typeface="Adobe Gothic Std B" panose="020B0800000000000000" pitchFamily="34" charset="-128"/>
                <a:ea typeface="Adobe Gothic Std B" panose="020B0800000000000000" pitchFamily="34" charset="-128"/>
              </a:rPr>
              <a:t>English and the other  languages that have  been presented ?</a:t>
            </a:r>
            <a:br>
              <a:rPr lang="en-GB" dirty="0"/>
            </a:br>
            <a:endParaRPr lang="en-GB" dirty="0"/>
          </a:p>
        </p:txBody>
      </p:sp>
      <p:sp>
        <p:nvSpPr>
          <p:cNvPr id="3" name="Content Placeholder 2">
            <a:extLst>
              <a:ext uri="{FF2B5EF4-FFF2-40B4-BE49-F238E27FC236}">
                <a16:creationId xmlns:a16="http://schemas.microsoft.com/office/drawing/2014/main" id="{A505C9C3-94E8-E562-F594-E049588A4B85}"/>
              </a:ext>
            </a:extLst>
          </p:cNvPr>
          <p:cNvSpPr>
            <a:spLocks noGrp="1"/>
          </p:cNvSpPr>
          <p:nvPr>
            <p:ph idx="1"/>
          </p:nvPr>
        </p:nvSpPr>
        <p:spPr/>
        <p:txBody>
          <a:bodyPr/>
          <a:lstStyle/>
          <a:p>
            <a:r>
              <a:rPr lang="en-GB" dirty="0"/>
              <a:t>Discuss in groups</a:t>
            </a:r>
          </a:p>
          <a:p>
            <a:r>
              <a:rPr lang="en-GB" dirty="0"/>
              <a:t>Feedback</a:t>
            </a:r>
          </a:p>
          <a:p>
            <a:r>
              <a:rPr lang="en-GB" dirty="0"/>
              <a:t>1</a:t>
            </a:r>
          </a:p>
          <a:p>
            <a:r>
              <a:rPr lang="en-GB" dirty="0"/>
              <a:t>2</a:t>
            </a:r>
          </a:p>
          <a:p>
            <a:r>
              <a:rPr lang="en-GB" dirty="0"/>
              <a:t>3</a:t>
            </a:r>
          </a:p>
        </p:txBody>
      </p:sp>
    </p:spTree>
    <p:extLst>
      <p:ext uri="{BB962C8B-B14F-4D97-AF65-F5344CB8AC3E}">
        <p14:creationId xmlns:p14="http://schemas.microsoft.com/office/powerpoint/2010/main" val="313682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EA50-04F9-6CCA-0012-CC136E6D2C72}"/>
              </a:ext>
            </a:extLst>
          </p:cNvPr>
          <p:cNvSpPr>
            <a:spLocks noGrp="1"/>
          </p:cNvSpPr>
          <p:nvPr>
            <p:ph type="title"/>
          </p:nvPr>
        </p:nvSpPr>
        <p:spPr/>
        <p:txBody>
          <a:bodyPr/>
          <a:lstStyle/>
          <a:p>
            <a:r>
              <a:rPr lang="en-GB" dirty="0"/>
              <a:t>Let’s check the activity</a:t>
            </a:r>
          </a:p>
        </p:txBody>
      </p:sp>
      <p:sp>
        <p:nvSpPr>
          <p:cNvPr id="3" name="Content Placeholder 2">
            <a:extLst>
              <a:ext uri="{FF2B5EF4-FFF2-40B4-BE49-F238E27FC236}">
                <a16:creationId xmlns:a16="http://schemas.microsoft.com/office/drawing/2014/main" id="{BAEE4F5D-EAD3-A9DD-0556-3218EB14792F}"/>
              </a:ext>
            </a:extLst>
          </p:cNvPr>
          <p:cNvSpPr>
            <a:spLocks noGrp="1"/>
          </p:cNvSpPr>
          <p:nvPr>
            <p:ph idx="1"/>
          </p:nvPr>
        </p:nvSpPr>
        <p:spPr/>
        <p:txBody>
          <a:bodyPr/>
          <a:lstStyle/>
          <a:p>
            <a:pPr marL="74295" marR="141605" indent="-6985">
              <a:lnSpc>
                <a:spcPct val="107000"/>
              </a:lnSpc>
              <a:spcBef>
                <a:spcPts val="40"/>
              </a:spcBef>
              <a:spcAft>
                <a:spcPts val="800"/>
              </a:spcAft>
            </a:pPr>
            <a:r>
              <a:rPr lang="en-GB" sz="2400" b="1" u="sng"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Activity 2</a:t>
            </a:r>
            <a:r>
              <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 </a:t>
            </a:r>
          </a:p>
          <a:p>
            <a:pPr marL="74295" marR="141605" indent="-6985">
              <a:lnSpc>
                <a:spcPct val="107000"/>
              </a:lnSpc>
              <a:spcBef>
                <a:spcPts val="40"/>
              </a:spcBef>
              <a:spcAft>
                <a:spcPts val="800"/>
              </a:spcAft>
            </a:pPr>
            <a:r>
              <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Discuss the  ‘results’ of the  languages/voices  exercise.  </a:t>
            </a:r>
            <a:endParaRPr lang="en-GB" sz="24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p>
            <a:endParaRPr lang="en-GB" dirty="0"/>
          </a:p>
        </p:txBody>
      </p:sp>
    </p:spTree>
    <p:extLst>
      <p:ext uri="{BB962C8B-B14F-4D97-AF65-F5344CB8AC3E}">
        <p14:creationId xmlns:p14="http://schemas.microsoft.com/office/powerpoint/2010/main" val="246232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96A3-A763-4672-8FB9-8E5DC7DFC975}"/>
              </a:ext>
            </a:extLst>
          </p:cNvPr>
          <p:cNvSpPr>
            <a:spLocks noGrp="1"/>
          </p:cNvSpPr>
          <p:nvPr>
            <p:ph type="title"/>
          </p:nvPr>
        </p:nvSpPr>
        <p:spPr/>
        <p:txBody>
          <a:bodyPr/>
          <a:lstStyle/>
          <a:p>
            <a:r>
              <a:rPr lang="en-GB" dirty="0">
                <a:latin typeface="Adobe Gothic Std B" panose="020B0800000000000000" pitchFamily="34" charset="-128"/>
                <a:ea typeface="Adobe Gothic Std B" panose="020B0800000000000000" pitchFamily="34" charset="-128"/>
              </a:rPr>
              <a:t>A language portrait in multilingualism</a:t>
            </a:r>
            <a:endParaRPr lang="en-GB" dirty="0"/>
          </a:p>
        </p:txBody>
      </p:sp>
      <p:sp>
        <p:nvSpPr>
          <p:cNvPr id="3" name="Content Placeholder 2">
            <a:extLst>
              <a:ext uri="{FF2B5EF4-FFF2-40B4-BE49-F238E27FC236}">
                <a16:creationId xmlns:a16="http://schemas.microsoft.com/office/drawing/2014/main" id="{151F4191-E075-7E4C-6D98-C7B91D7FC0BF}"/>
              </a:ext>
            </a:extLst>
          </p:cNvPr>
          <p:cNvSpPr>
            <a:spLocks noGrp="1"/>
          </p:cNvSpPr>
          <p:nvPr>
            <p:ph idx="1"/>
          </p:nvPr>
        </p:nvSpPr>
        <p:spPr/>
        <p:txBody>
          <a:bodyPr>
            <a:normAutofit lnSpcReduction="10000"/>
          </a:bodyPr>
          <a:lstStyle/>
          <a:p>
            <a:r>
              <a:rPr lang="en-GB" dirty="0">
                <a:latin typeface="Adobe Gothic Std B" panose="020B0800000000000000" pitchFamily="34" charset="-128"/>
                <a:ea typeface="Adobe Gothic Std B" panose="020B0800000000000000" pitchFamily="34" charset="-128"/>
              </a:rPr>
              <a:t>For more than 25 years so-called language portraits (see below) graphic visualizations of the linguistic repertoire using the outline of a body silhouette – have been used, in schools and other educational institutions, to initiate processes of language reflection and to promote sensitivity in dealing with multilingualism</a:t>
            </a:r>
          </a:p>
          <a:p>
            <a:endParaRPr lang="en-GB" dirty="0">
              <a:latin typeface="Adobe Gothic Std B" panose="020B0800000000000000" pitchFamily="34" charset="-128"/>
              <a:ea typeface="Adobe Gothic Std B" panose="020B0800000000000000" pitchFamily="34" charset="-128"/>
            </a:endParaRPr>
          </a:p>
          <a:p>
            <a:r>
              <a:rPr lang="en-GB" dirty="0">
                <a:latin typeface="Adobe Gothic Std B" panose="020B0800000000000000" pitchFamily="34" charset="-128"/>
                <a:ea typeface="Adobe Gothic Std B" panose="020B0800000000000000" pitchFamily="34" charset="-128"/>
              </a:rPr>
              <a:t>They are now increasingly employed as a research tool investigating how speakers themselves experience and interpret their distinct  varieties of speaking in one language</a:t>
            </a:r>
          </a:p>
          <a:p>
            <a:endParaRPr lang="en-GB" dirty="0"/>
          </a:p>
        </p:txBody>
      </p:sp>
    </p:spTree>
    <p:extLst>
      <p:ext uri="{BB962C8B-B14F-4D97-AF65-F5344CB8AC3E}">
        <p14:creationId xmlns:p14="http://schemas.microsoft.com/office/powerpoint/2010/main" val="127478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6E54CE5-6163-AE9E-D603-68CE8A37E06D}"/>
              </a:ext>
            </a:extLst>
          </p:cNvPr>
          <p:cNvSpPr>
            <a:spLocks noGrp="1"/>
          </p:cNvSpPr>
          <p:nvPr>
            <p:ph type="title"/>
          </p:nvPr>
        </p:nvSpPr>
        <p:spPr>
          <a:xfrm>
            <a:off x="1451580" y="623088"/>
            <a:ext cx="5550355" cy="1230668"/>
          </a:xfrm>
        </p:spPr>
        <p:txBody>
          <a:bodyPr>
            <a:normAutofit fontScale="90000"/>
          </a:bodyPr>
          <a:lstStyle/>
          <a:p>
            <a:r>
              <a:rPr lang="en-GB" dirty="0">
                <a:latin typeface="Adobe Gothic Std B" panose="020B0800000000000000" pitchFamily="34" charset="-128"/>
                <a:ea typeface="Adobe Gothic Std B" panose="020B0800000000000000" pitchFamily="34" charset="-128"/>
              </a:rPr>
              <a:t>Why use a body ?</a:t>
            </a:r>
            <a:r>
              <a:rPr lang="en-GB" dirty="0"/>
              <a:t> </a:t>
            </a:r>
            <a:br>
              <a:rPr lang="en-GB" dirty="0"/>
            </a:br>
            <a:br>
              <a:rPr lang="en-GB" dirty="0"/>
            </a:br>
            <a:r>
              <a:rPr lang="en-GB" sz="2200" dirty="0">
                <a:latin typeface="Adobe Gothic Std B" panose="020B0800000000000000" pitchFamily="34" charset="-128"/>
                <a:ea typeface="Adobe Gothic Std B" panose="020B0800000000000000" pitchFamily="34" charset="-128"/>
              </a:rPr>
              <a:t>Body image as a frame for metaphors </a:t>
            </a:r>
          </a:p>
        </p:txBody>
      </p:sp>
      <p:sp>
        <p:nvSpPr>
          <p:cNvPr id="15" name="Rectangle 14">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BD1A66EF-E4D2-EDD4-45D4-D2B4EE2B5089}"/>
              </a:ext>
            </a:extLst>
          </p:cNvPr>
          <p:cNvSpPr>
            <a:spLocks noGrp="1"/>
          </p:cNvSpPr>
          <p:nvPr>
            <p:ph idx="1"/>
          </p:nvPr>
        </p:nvSpPr>
        <p:spPr>
          <a:xfrm>
            <a:off x="477429" y="1529396"/>
            <a:ext cx="6999655" cy="3936950"/>
          </a:xfrm>
        </p:spPr>
        <p:txBody>
          <a:bodyPr>
            <a:normAutofit fontScale="92500" lnSpcReduction="10000"/>
          </a:bodyPr>
          <a:lstStyle/>
          <a:p>
            <a:endParaRPr lang="en-GB" dirty="0"/>
          </a:p>
          <a:p>
            <a:r>
              <a:rPr lang="en-GB" dirty="0"/>
              <a:t>The success of the language portrait as a method is due not least to the fact that language is (also) a bodily phenomenon and that this dimension is addressed by the use of the silhouette. The art scholar Martin Schulz (2005) views the body as an important reference point in pictorial representations, because it is an interface between the inner and outer world, between subjects who see pictures and, in turn, objects that are seen as pictures. The metaphorical transformation of the body into a picture facilitates, in his opinion, a momentum of self-distancing, which makes it possible to </a:t>
            </a:r>
            <a:r>
              <a:rPr lang="en-GB" dirty="0">
                <a:solidFill>
                  <a:srgbClr val="FF0000"/>
                </a:solidFill>
              </a:rPr>
              <a:t>experience oneself as one’s counterpart</a:t>
            </a:r>
            <a:r>
              <a:rPr lang="en-GB" dirty="0"/>
              <a:t>.</a:t>
            </a:r>
            <a:endParaRPr lang="en-US" dirty="0"/>
          </a:p>
        </p:txBody>
      </p:sp>
      <p:grpSp>
        <p:nvGrpSpPr>
          <p:cNvPr id="17" name="Group 16">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8" name="Rectangle 17">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rawing of a question mark&#10;&#10;Description automatically generated with medium confidence">
            <a:extLst>
              <a:ext uri="{FF2B5EF4-FFF2-40B4-BE49-F238E27FC236}">
                <a16:creationId xmlns:a16="http://schemas.microsoft.com/office/drawing/2014/main" id="{9DD52AAB-2B41-8CCA-7B2A-166339275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56073" y="1116345"/>
            <a:ext cx="2319703" cy="3866172"/>
          </a:xfrm>
          <a:prstGeom prst="rect">
            <a:avLst/>
          </a:prstGeom>
          <a:noFill/>
        </p:spPr>
      </p:pic>
      <p:pic>
        <p:nvPicPr>
          <p:cNvPr id="23" name="Picture 22">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83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3C45B6-7105-8E6D-CD6C-BB8C86E3C2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007" y="356050"/>
            <a:ext cx="10454909" cy="5601711"/>
          </a:xfrm>
        </p:spPr>
      </p:pic>
    </p:spTree>
    <p:extLst>
      <p:ext uri="{BB962C8B-B14F-4D97-AF65-F5344CB8AC3E}">
        <p14:creationId xmlns:p14="http://schemas.microsoft.com/office/powerpoint/2010/main" val="174828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BAD5-4D3D-CA11-C2E2-D655AA877A73}"/>
              </a:ext>
            </a:extLst>
          </p:cNvPr>
          <p:cNvSpPr>
            <a:spLocks noGrp="1"/>
          </p:cNvSpPr>
          <p:nvPr>
            <p:ph type="title"/>
          </p:nvPr>
        </p:nvSpPr>
        <p:spPr/>
        <p:txBody>
          <a:bodyPr/>
          <a:lstStyle/>
          <a:p>
            <a:r>
              <a:rPr lang="en-GB" dirty="0">
                <a:latin typeface="Adobe Gothic Std B" panose="020B0800000000000000" pitchFamily="34" charset="-128"/>
                <a:ea typeface="Adobe Gothic Std B" panose="020B0800000000000000" pitchFamily="34" charset="-128"/>
              </a:rPr>
              <a:t>A language portrait in multilingualism</a:t>
            </a:r>
            <a:endParaRPr lang="en-GB" dirty="0"/>
          </a:p>
        </p:txBody>
      </p:sp>
      <p:sp>
        <p:nvSpPr>
          <p:cNvPr id="3" name="Content Placeholder 2">
            <a:extLst>
              <a:ext uri="{FF2B5EF4-FFF2-40B4-BE49-F238E27FC236}">
                <a16:creationId xmlns:a16="http://schemas.microsoft.com/office/drawing/2014/main" id="{068F4C18-38C1-E0BC-6CBA-3609E8A102C6}"/>
              </a:ext>
            </a:extLst>
          </p:cNvPr>
          <p:cNvSpPr>
            <a:spLocks noGrp="1"/>
          </p:cNvSpPr>
          <p:nvPr>
            <p:ph idx="1"/>
          </p:nvPr>
        </p:nvSpPr>
        <p:spPr>
          <a:xfrm>
            <a:off x="873941" y="1327094"/>
            <a:ext cx="10810958" cy="4652920"/>
          </a:xfrm>
        </p:spPr>
        <p:txBody>
          <a:bodyPr>
            <a:normAutofit fontScale="55000" lnSpcReduction="20000"/>
          </a:bodyPr>
          <a:lstStyle/>
          <a:p>
            <a:pPr rtl="0">
              <a:spcBef>
                <a:spcPts val="0"/>
              </a:spcBef>
              <a:spcAft>
                <a:spcPts val="0"/>
              </a:spcAft>
            </a:pPr>
            <a:r>
              <a:rPr lang="en-GB" sz="2900" b="0" i="0" u="none" strike="noStrike" dirty="0">
                <a:solidFill>
                  <a:srgbClr val="000000"/>
                </a:solidFill>
                <a:effectLst/>
                <a:latin typeface="Adobe Gothic Std B" panose="020B0800000000000000" pitchFamily="34" charset="-128"/>
                <a:ea typeface="Adobe Gothic Std B" panose="020B0800000000000000" pitchFamily="34" charset="-128"/>
              </a:rPr>
              <a:t>Choose colours/symbols that fit the different languages and </a:t>
            </a:r>
            <a:r>
              <a:rPr lang="en-GB" sz="2900" b="0" i="0" u="sng" strike="noStrike" dirty="0">
                <a:solidFill>
                  <a:srgbClr val="000000"/>
                </a:solidFill>
                <a:effectLst/>
                <a:latin typeface="Adobe Gothic Std B" panose="020B0800000000000000" pitchFamily="34" charset="-128"/>
                <a:ea typeface="Adobe Gothic Std B" panose="020B0800000000000000" pitchFamily="34" charset="-128"/>
              </a:rPr>
              <a:t>modes of speaking </a:t>
            </a:r>
            <a:r>
              <a:rPr lang="en-GB" sz="2900" b="0" i="0" u="none" strike="noStrike" dirty="0">
                <a:solidFill>
                  <a:srgbClr val="000000"/>
                </a:solidFill>
                <a:effectLst/>
                <a:latin typeface="Adobe Gothic Std B" panose="020B0800000000000000" pitchFamily="34" charset="-128"/>
                <a:ea typeface="Adobe Gothic Std B" panose="020B0800000000000000" pitchFamily="34" charset="-128"/>
              </a:rPr>
              <a:t>that have a particular meaning for you. </a:t>
            </a:r>
            <a:endParaRPr lang="en-GB" sz="2900" b="0" dirty="0">
              <a:effectLst/>
              <a:latin typeface="Adobe Gothic Std B" panose="020B0800000000000000" pitchFamily="34" charset="-128"/>
              <a:ea typeface="Adobe Gothic Std B" panose="020B0800000000000000" pitchFamily="34" charset="-128"/>
            </a:endParaRPr>
          </a:p>
          <a:p>
            <a:r>
              <a:rPr lang="en-GB" sz="2200" dirty="0">
                <a:latin typeface="Adobe Gothic Std B" panose="020B0800000000000000" pitchFamily="34" charset="-128"/>
                <a:ea typeface="Adobe Gothic Std B" panose="020B0800000000000000" pitchFamily="34" charset="-128"/>
              </a:rPr>
              <a:t>Head as the place of reason, </a:t>
            </a:r>
          </a:p>
          <a:p>
            <a:r>
              <a:rPr lang="en-GB" sz="2200" dirty="0">
                <a:latin typeface="Adobe Gothic Std B" panose="020B0800000000000000" pitchFamily="34" charset="-128"/>
                <a:ea typeface="Adobe Gothic Std B" panose="020B0800000000000000" pitchFamily="34" charset="-128"/>
              </a:rPr>
              <a:t>Stomach  as the place of emotions, </a:t>
            </a:r>
          </a:p>
          <a:p>
            <a:r>
              <a:rPr lang="en-GB" sz="2200" b="1" dirty="0">
                <a:latin typeface="Adobe Gothic Std B" panose="020B0800000000000000" pitchFamily="34" charset="-128"/>
                <a:ea typeface="Adobe Gothic Std B" panose="020B0800000000000000" pitchFamily="34" charset="-128"/>
              </a:rPr>
              <a:t>Heart </a:t>
            </a:r>
            <a:r>
              <a:rPr lang="en-GB" sz="2200" dirty="0">
                <a:latin typeface="Adobe Gothic Std B" panose="020B0800000000000000" pitchFamily="34" charset="-128"/>
                <a:ea typeface="Adobe Gothic Std B" panose="020B0800000000000000" pitchFamily="34" charset="-128"/>
              </a:rPr>
              <a:t>as the location of intimacy </a:t>
            </a:r>
          </a:p>
          <a:p>
            <a:r>
              <a:rPr lang="en-GB" sz="2200" dirty="0">
                <a:latin typeface="Adobe Gothic Std B" panose="020B0800000000000000" pitchFamily="34" charset="-128"/>
                <a:ea typeface="Adobe Gothic Std B" panose="020B0800000000000000" pitchFamily="34" charset="-128"/>
              </a:rPr>
              <a:t>Hand as the site of social activity. </a:t>
            </a:r>
          </a:p>
          <a:p>
            <a:r>
              <a:rPr lang="en-GB" sz="2200" dirty="0">
                <a:latin typeface="Adobe Gothic Std B" panose="020B0800000000000000" pitchFamily="34" charset="-128"/>
                <a:ea typeface="Adobe Gothic Std B" panose="020B0800000000000000" pitchFamily="34" charset="-128"/>
              </a:rPr>
              <a:t>Symbols (national flag) or ornaments are also frequently used. </a:t>
            </a:r>
          </a:p>
          <a:p>
            <a:r>
              <a:rPr lang="en-GB" sz="2200" dirty="0">
                <a:latin typeface="Adobe Gothic Std B" panose="020B0800000000000000" pitchFamily="34" charset="-128"/>
                <a:ea typeface="Adobe Gothic Std B" panose="020B0800000000000000" pitchFamily="34" charset="-128"/>
              </a:rPr>
              <a:t>Colours, common connotations (e.g. red for the emotional, blue as a ‘cool’ colour, light for what has a positive, dark for what has a negative connotation), but also because they are associated with personal preferences (favourite colours) or aversions. </a:t>
            </a:r>
          </a:p>
          <a:p>
            <a:r>
              <a:rPr lang="en-GB" sz="2200" dirty="0">
                <a:latin typeface="Adobe Gothic Std B" panose="020B0800000000000000" pitchFamily="34" charset="-128"/>
                <a:ea typeface="Adobe Gothic Std B" panose="020B0800000000000000" pitchFamily="34" charset="-128"/>
              </a:rPr>
              <a:t>The way in which a colour is experienced is up to a certain point historically-culturally contiguous but it is not possible to match colour meanings and preferences to individual ‘cultures’. </a:t>
            </a:r>
          </a:p>
          <a:p>
            <a:endParaRPr lang="en-GB" sz="2200" dirty="0">
              <a:latin typeface="Adobe Gothic Std B" panose="020B0800000000000000" pitchFamily="34" charset="-128"/>
              <a:ea typeface="Adobe Gothic Std B" panose="020B0800000000000000" pitchFamily="34" charset="-128"/>
            </a:endParaRPr>
          </a:p>
          <a:p>
            <a:r>
              <a:rPr lang="en-GB" sz="2200" dirty="0">
                <a:latin typeface="Adobe Gothic Std B" panose="020B0800000000000000" pitchFamily="34" charset="-128"/>
                <a:ea typeface="Adobe Gothic Std B" panose="020B0800000000000000" pitchFamily="34" charset="-128"/>
              </a:rPr>
              <a:t>For a single person one and the same colour may be associated with multiple connotations, green was simultaneously associated by several participants with hopeful, poisonous, bitter and soothing. </a:t>
            </a:r>
          </a:p>
          <a:p>
            <a:r>
              <a:rPr lang="en-GB" sz="2200" dirty="0">
                <a:latin typeface="Adobe Gothic Std B" panose="020B0800000000000000" pitchFamily="34" charset="-128"/>
                <a:ea typeface="Adobe Gothic Std B" panose="020B0800000000000000" pitchFamily="34" charset="-128"/>
              </a:rPr>
              <a:t>What individual elements of visualization represent and what relationship they have to one another can, in the case of language portraits, not immediately be discerned from the picture, </a:t>
            </a:r>
            <a:r>
              <a:rPr lang="en-GB" sz="2200" b="1" u="sng" dirty="0">
                <a:solidFill>
                  <a:srgbClr val="FF0000"/>
                </a:solidFill>
                <a:latin typeface="Adobe Gothic Std B" panose="020B0800000000000000" pitchFamily="34" charset="-128"/>
                <a:ea typeface="Adobe Gothic Std B" panose="020B0800000000000000" pitchFamily="34" charset="-128"/>
              </a:rPr>
              <a:t>but only be revealed through the interpretation that is given by the author</a:t>
            </a:r>
            <a:br>
              <a:rPr lang="en-GB" sz="2200" b="0" dirty="0">
                <a:effectLst/>
                <a:latin typeface="Adobe Gothic Std B" panose="020B0800000000000000" pitchFamily="34" charset="-128"/>
                <a:ea typeface="Adobe Gothic Std B" panose="020B0800000000000000" pitchFamily="34" charset="-128"/>
              </a:rPr>
            </a:br>
            <a:endParaRPr lang="en-GB" sz="22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0386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7330-5028-E666-1DCA-353F8FAF5804}"/>
              </a:ext>
            </a:extLst>
          </p:cNvPr>
          <p:cNvSpPr>
            <a:spLocks noGrp="1"/>
          </p:cNvSpPr>
          <p:nvPr>
            <p:ph type="title"/>
          </p:nvPr>
        </p:nvSpPr>
        <p:spPr/>
        <p:txBody>
          <a:bodyPr/>
          <a:lstStyle/>
          <a:p>
            <a:r>
              <a:rPr lang="en-GB" dirty="0"/>
              <a:t>Complete now the body  (10 MINUTES)</a:t>
            </a:r>
          </a:p>
        </p:txBody>
      </p:sp>
      <p:sp>
        <p:nvSpPr>
          <p:cNvPr id="3" name="Content Placeholder 2">
            <a:extLst>
              <a:ext uri="{FF2B5EF4-FFF2-40B4-BE49-F238E27FC236}">
                <a16:creationId xmlns:a16="http://schemas.microsoft.com/office/drawing/2014/main" id="{BB70906B-7427-B004-D0D6-44936B0B0CCB}"/>
              </a:ext>
            </a:extLst>
          </p:cNvPr>
          <p:cNvSpPr>
            <a:spLocks noGrp="1"/>
          </p:cNvSpPr>
          <p:nvPr>
            <p:ph idx="1"/>
          </p:nvPr>
        </p:nvSpPr>
        <p:spPr/>
        <p:txBody>
          <a:bodyPr/>
          <a:lstStyle/>
          <a:p>
            <a:r>
              <a:rPr lang="en-GB" dirty="0"/>
              <a:t>Pens PROVIDED</a:t>
            </a:r>
          </a:p>
        </p:txBody>
      </p:sp>
    </p:spTree>
    <p:extLst>
      <p:ext uri="{BB962C8B-B14F-4D97-AF65-F5344CB8AC3E}">
        <p14:creationId xmlns:p14="http://schemas.microsoft.com/office/powerpoint/2010/main" val="338729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8AB6-9DA1-DF6F-A6E5-6112ED45B557}"/>
              </a:ext>
            </a:extLst>
          </p:cNvPr>
          <p:cNvSpPr>
            <a:spLocks noGrp="1"/>
          </p:cNvSpPr>
          <p:nvPr>
            <p:ph type="title"/>
          </p:nvPr>
        </p:nvSpPr>
        <p:spPr>
          <a:xfrm>
            <a:off x="1451579" y="226577"/>
            <a:ext cx="9603275" cy="1796431"/>
          </a:xfrm>
        </p:spPr>
        <p:txBody>
          <a:bodyPr>
            <a:normAutofit fontScale="90000"/>
          </a:bodyPr>
          <a:lstStyle/>
          <a:p>
            <a:r>
              <a:rPr lang="en-GB" dirty="0"/>
              <a:t>In groups discuss your picture</a:t>
            </a:r>
            <a:br>
              <a:rPr lang="en-GB" dirty="0"/>
            </a:br>
            <a:br>
              <a:rPr lang="en-GB" dirty="0"/>
            </a:br>
            <a:r>
              <a:rPr lang="en-GB" sz="1800" dirty="0">
                <a:latin typeface="Adobe Gothic Std B" panose="020B0800000000000000" pitchFamily="34" charset="-128"/>
                <a:ea typeface="Adobe Gothic Std B" panose="020B0800000000000000" pitchFamily="34" charset="-128"/>
              </a:rPr>
              <a:t>individual elements cannot immediately be discerned from the picture, </a:t>
            </a:r>
            <a:r>
              <a:rPr lang="en-GB" sz="1800" b="1" u="sng" dirty="0">
                <a:solidFill>
                  <a:srgbClr val="FF0000"/>
                </a:solidFill>
                <a:latin typeface="Adobe Gothic Std B" panose="020B0800000000000000" pitchFamily="34" charset="-128"/>
                <a:ea typeface="Adobe Gothic Std B" panose="020B0800000000000000" pitchFamily="34" charset="-128"/>
              </a:rPr>
              <a:t>but can only be revealed through the interpretation that is given by the author</a:t>
            </a:r>
            <a:br>
              <a:rPr lang="en-GB" sz="3200" b="0" dirty="0">
                <a:effectLst/>
                <a:latin typeface="Adobe Gothic Std B" panose="020B0800000000000000" pitchFamily="34" charset="-128"/>
                <a:ea typeface="Adobe Gothic Std B" panose="020B0800000000000000" pitchFamily="34" charset="-128"/>
              </a:rPr>
            </a:br>
            <a:br>
              <a:rPr lang="en-GB" sz="3200" dirty="0">
                <a:latin typeface="Adobe Gothic Std B" panose="020B0800000000000000" pitchFamily="34" charset="-128"/>
                <a:ea typeface="Adobe Gothic Std B" panose="020B0800000000000000" pitchFamily="34" charset="-128"/>
              </a:rPr>
            </a:br>
            <a:br>
              <a:rPr lang="en-GB" dirty="0"/>
            </a:br>
            <a:endParaRPr lang="en-GB" dirty="0"/>
          </a:p>
        </p:txBody>
      </p:sp>
      <p:sp>
        <p:nvSpPr>
          <p:cNvPr id="3" name="Content Placeholder 2">
            <a:extLst>
              <a:ext uri="{FF2B5EF4-FFF2-40B4-BE49-F238E27FC236}">
                <a16:creationId xmlns:a16="http://schemas.microsoft.com/office/drawing/2014/main" id="{B4DF9BD8-124C-67BD-92E1-79FADD11E515}"/>
              </a:ext>
            </a:extLst>
          </p:cNvPr>
          <p:cNvSpPr>
            <a:spLocks noGrp="1"/>
          </p:cNvSpPr>
          <p:nvPr>
            <p:ph idx="1"/>
          </p:nvPr>
        </p:nvSpPr>
        <p:spPr>
          <a:xfrm>
            <a:off x="1451579" y="2459979"/>
            <a:ext cx="9603275" cy="3006366"/>
          </a:xfrm>
        </p:spPr>
        <p:txBody>
          <a:bodyPr>
            <a:normAutofit/>
          </a:bodyPr>
          <a:lstStyle/>
          <a:p>
            <a:pPr marL="0" indent="0">
              <a:buNone/>
            </a:pPr>
            <a:r>
              <a:rPr lang="en-GB" dirty="0"/>
              <a:t>FINDINGS????</a:t>
            </a:r>
          </a:p>
          <a:p>
            <a:r>
              <a:rPr lang="en-GB" dirty="0"/>
              <a:t>1</a:t>
            </a:r>
          </a:p>
          <a:p>
            <a:r>
              <a:rPr lang="en-GB" dirty="0"/>
              <a:t>2</a:t>
            </a:r>
          </a:p>
          <a:p>
            <a:r>
              <a:rPr lang="en-GB" dirty="0"/>
              <a:t>3</a:t>
            </a:r>
          </a:p>
          <a:p>
            <a:r>
              <a:rPr lang="en-GB" dirty="0"/>
              <a:t>4</a:t>
            </a:r>
          </a:p>
          <a:p>
            <a:endParaRPr lang="en-GB" dirty="0"/>
          </a:p>
        </p:txBody>
      </p:sp>
    </p:spTree>
    <p:extLst>
      <p:ext uri="{BB962C8B-B14F-4D97-AF65-F5344CB8AC3E}">
        <p14:creationId xmlns:p14="http://schemas.microsoft.com/office/powerpoint/2010/main" val="190473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DB72-4CA0-388D-44A9-CD895E5F0081}"/>
              </a:ext>
            </a:extLst>
          </p:cNvPr>
          <p:cNvSpPr>
            <a:spLocks noGrp="1"/>
          </p:cNvSpPr>
          <p:nvPr>
            <p:ph type="title"/>
          </p:nvPr>
        </p:nvSpPr>
        <p:spPr/>
        <p:txBody>
          <a:bodyPr/>
          <a:lstStyle/>
          <a:p>
            <a:r>
              <a:rPr lang="en-GB" dirty="0"/>
              <a:t>Features of your own accent   </a:t>
            </a:r>
            <a:r>
              <a:rPr lang="en-GB" sz="1800" dirty="0">
                <a:latin typeface="Adobe Gothic Std B" panose="020B0800000000000000" pitchFamily="34" charset="-128"/>
                <a:ea typeface="Adobe Gothic Std B" panose="020B0800000000000000" pitchFamily="34" charset="-128"/>
              </a:rPr>
              <a:t>(Preparation task)</a:t>
            </a:r>
          </a:p>
        </p:txBody>
      </p:sp>
      <p:sp>
        <p:nvSpPr>
          <p:cNvPr id="3" name="Content Placeholder 2">
            <a:extLst>
              <a:ext uri="{FF2B5EF4-FFF2-40B4-BE49-F238E27FC236}">
                <a16:creationId xmlns:a16="http://schemas.microsoft.com/office/drawing/2014/main" id="{351A3C9D-A3FE-B4D7-DED8-DF9D7C133DFD}"/>
              </a:ext>
            </a:extLst>
          </p:cNvPr>
          <p:cNvSpPr>
            <a:spLocks noGrp="1"/>
          </p:cNvSpPr>
          <p:nvPr>
            <p:ph idx="1"/>
          </p:nvPr>
        </p:nvSpPr>
        <p:spPr/>
        <p:txBody>
          <a:bodyPr>
            <a:normAutofit/>
          </a:bodyPr>
          <a:lstStyle/>
          <a:p>
            <a:pPr marL="74295">
              <a:lnSpc>
                <a:spcPct val="107000"/>
              </a:lnSpc>
              <a:spcBef>
                <a:spcPts val="55"/>
              </a:spcBef>
              <a:spcAft>
                <a:spcPts val="800"/>
              </a:spcAft>
            </a:pPr>
            <a:r>
              <a:rPr lang="en-GB" sz="2400" b="1" u="sng"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Activity 3</a:t>
            </a:r>
            <a:r>
              <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 </a:t>
            </a:r>
          </a:p>
          <a:p>
            <a:pPr marL="74295">
              <a:lnSpc>
                <a:spcPct val="107000"/>
              </a:lnSpc>
              <a:spcBef>
                <a:spcPts val="55"/>
              </a:spcBef>
              <a:spcAft>
                <a:spcPts val="800"/>
              </a:spcAft>
            </a:pPr>
            <a:endParaRPr lang="en-GB" sz="2400" dirty="0">
              <a:solidFill>
                <a:srgbClr val="000000"/>
              </a:solidFill>
              <a:latin typeface="Adobe Gothic Std B" panose="020B0800000000000000" pitchFamily="34" charset="-128"/>
              <a:ea typeface="Adobe Gothic Std B" panose="020B0800000000000000" pitchFamily="34" charset="-128"/>
              <a:cs typeface="Calibri" panose="020F0502020204030204" pitchFamily="34" charset="0"/>
            </a:endParaRPr>
          </a:p>
          <a:p>
            <a:pPr marL="74295">
              <a:lnSpc>
                <a:spcPct val="107000"/>
              </a:lnSpc>
              <a:spcBef>
                <a:spcPts val="55"/>
              </a:spcBef>
              <a:spcAft>
                <a:spcPts val="800"/>
              </a:spcAft>
            </a:pPr>
            <a:r>
              <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Discuss IN GROUPS  features of your own  accent.</a:t>
            </a:r>
          </a:p>
          <a:p>
            <a:pPr marL="74295">
              <a:lnSpc>
                <a:spcPct val="107000"/>
              </a:lnSpc>
              <a:spcBef>
                <a:spcPts val="55"/>
              </a:spcBef>
              <a:spcAft>
                <a:spcPts val="800"/>
              </a:spcAft>
            </a:pPr>
            <a:r>
              <a:rPr lang="en-GB" sz="2400" dirty="0">
                <a:solidFill>
                  <a:srgbClr val="000000"/>
                </a:solidFill>
                <a:latin typeface="Adobe Gothic Std B" panose="020B0800000000000000" pitchFamily="34" charset="-128"/>
                <a:ea typeface="Adobe Gothic Std B" panose="020B0800000000000000" pitchFamily="34" charset="-128"/>
                <a:cs typeface="Calibri" panose="020F0502020204030204" pitchFamily="34" charset="0"/>
              </a:rPr>
              <a:t>Modifying your </a:t>
            </a:r>
            <a:r>
              <a:rPr lang="en-GB" sz="2400" dirty="0" err="1">
                <a:solidFill>
                  <a:srgbClr val="000000"/>
                </a:solidFill>
                <a:latin typeface="Adobe Gothic Std B" panose="020B0800000000000000" pitchFamily="34" charset="-128"/>
                <a:ea typeface="Adobe Gothic Std B" panose="020B0800000000000000" pitchFamily="34" charset="-128"/>
                <a:cs typeface="Calibri" panose="020F0502020204030204" pitchFamily="34" charset="0"/>
              </a:rPr>
              <a:t>accent..why</a:t>
            </a:r>
            <a:r>
              <a:rPr lang="en-GB" sz="2400" dirty="0">
                <a:solidFill>
                  <a:srgbClr val="000000"/>
                </a:solidFill>
                <a:latin typeface="Adobe Gothic Std B" panose="020B0800000000000000" pitchFamily="34" charset="-128"/>
                <a:ea typeface="Adobe Gothic Std B" panose="020B0800000000000000" pitchFamily="34" charset="-128"/>
                <a:cs typeface="Calibri" panose="020F0502020204030204" pitchFamily="34" charset="0"/>
              </a:rPr>
              <a:t>?</a:t>
            </a:r>
            <a:endPar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endParaRPr>
          </a:p>
          <a:p>
            <a:pPr marL="74295">
              <a:lnSpc>
                <a:spcPct val="107000"/>
              </a:lnSpc>
              <a:spcBef>
                <a:spcPts val="55"/>
              </a:spcBef>
              <a:spcAft>
                <a:spcPts val="800"/>
              </a:spcAft>
            </a:pPr>
            <a:endParaRPr lang="en-GB" sz="2400" dirty="0">
              <a:solidFill>
                <a:srgbClr val="000000"/>
              </a:solidFill>
              <a:latin typeface="Adobe Gothic Std B" panose="020B0800000000000000" pitchFamily="34" charset="-128"/>
              <a:ea typeface="Adobe Gothic Std B" panose="020B0800000000000000" pitchFamily="34" charset="-128"/>
              <a:cs typeface="Calibri" panose="020F0502020204030204" pitchFamily="34" charset="0"/>
            </a:endParaRPr>
          </a:p>
          <a:p>
            <a:pPr marL="74295">
              <a:lnSpc>
                <a:spcPct val="107000"/>
              </a:lnSpc>
              <a:spcBef>
                <a:spcPts val="55"/>
              </a:spcBef>
              <a:spcAft>
                <a:spcPts val="800"/>
              </a:spcAft>
            </a:pPr>
            <a:endParaRPr lang="en-GB" sz="24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p>
            <a:endParaRPr lang="en-GB" dirty="0"/>
          </a:p>
        </p:txBody>
      </p:sp>
    </p:spTree>
    <p:extLst>
      <p:ext uri="{BB962C8B-B14F-4D97-AF65-F5344CB8AC3E}">
        <p14:creationId xmlns:p14="http://schemas.microsoft.com/office/powerpoint/2010/main" val="168830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F63A-F77D-D30E-280B-E377B8D72E71}"/>
              </a:ext>
            </a:extLst>
          </p:cNvPr>
          <p:cNvSpPr>
            <a:spLocks noGrp="1"/>
          </p:cNvSpPr>
          <p:nvPr>
            <p:ph type="title"/>
          </p:nvPr>
        </p:nvSpPr>
        <p:spPr/>
        <p:txBody>
          <a:bodyPr/>
          <a:lstStyle/>
          <a:p>
            <a:r>
              <a:rPr lang="en-GB" dirty="0"/>
              <a:t>Brief introduction</a:t>
            </a:r>
          </a:p>
        </p:txBody>
      </p:sp>
      <p:sp>
        <p:nvSpPr>
          <p:cNvPr id="3" name="Content Placeholder 2">
            <a:extLst>
              <a:ext uri="{FF2B5EF4-FFF2-40B4-BE49-F238E27FC236}">
                <a16:creationId xmlns:a16="http://schemas.microsoft.com/office/drawing/2014/main" id="{F400993C-851A-7D31-8ED0-9DF5CAF9F833}"/>
              </a:ext>
            </a:extLst>
          </p:cNvPr>
          <p:cNvSpPr>
            <a:spLocks noGrp="1"/>
          </p:cNvSpPr>
          <p:nvPr>
            <p:ph idx="1"/>
          </p:nvPr>
        </p:nvSpPr>
        <p:spPr/>
        <p:txBody>
          <a:bodyPr/>
          <a:lstStyle/>
          <a:p>
            <a:r>
              <a:rPr lang="en-GB" dirty="0"/>
              <a:t>Karen</a:t>
            </a:r>
          </a:p>
          <a:p>
            <a:r>
              <a:rPr lang="en-GB" dirty="0"/>
              <a:t>Shuwen</a:t>
            </a:r>
          </a:p>
          <a:p>
            <a:endParaRPr lang="en-GB" dirty="0"/>
          </a:p>
        </p:txBody>
      </p:sp>
    </p:spTree>
    <p:extLst>
      <p:ext uri="{BB962C8B-B14F-4D97-AF65-F5344CB8AC3E}">
        <p14:creationId xmlns:p14="http://schemas.microsoft.com/office/powerpoint/2010/main" val="249105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A69-C8F4-040E-7723-AA8DA523A44D}"/>
              </a:ext>
            </a:extLst>
          </p:cNvPr>
          <p:cNvSpPr>
            <a:spLocks noGrp="1"/>
          </p:cNvSpPr>
          <p:nvPr>
            <p:ph type="title"/>
          </p:nvPr>
        </p:nvSpPr>
        <p:spPr>
          <a:xfrm>
            <a:off x="1451579" y="405518"/>
            <a:ext cx="9603275" cy="1144986"/>
          </a:xfrm>
        </p:spPr>
        <p:txBody>
          <a:bodyPr>
            <a:normAutofit fontScale="90000"/>
          </a:bodyPr>
          <a:lstStyle/>
          <a:p>
            <a:pPr>
              <a:lnSpc>
                <a:spcPct val="106000"/>
              </a:lnSpc>
              <a:spcAft>
                <a:spcPts val="800"/>
              </a:spcAft>
            </a:pPr>
            <a:r>
              <a:rPr lang="en-GB" dirty="0"/>
              <a:t>Activity from prepare</a:t>
            </a:r>
            <a:br>
              <a:rPr lang="en-GB" sz="3200" dirty="0">
                <a:effectLst/>
                <a:latin typeface="Arial" panose="020B0604020202020204" pitchFamily="34" charset="0"/>
                <a:ea typeface="Arial" panose="020B0604020202020204" pitchFamily="34" charset="0"/>
              </a:rPr>
            </a:br>
            <a:r>
              <a:rPr lang="en-GB" sz="2000" dirty="0">
                <a:effectLst/>
                <a:latin typeface="Calibri" panose="020F0502020204030204" pitchFamily="34" charset="0"/>
                <a:ea typeface="Calibri" panose="020F0502020204030204" pitchFamily="34" charset="0"/>
              </a:rPr>
              <a:t>Listen to a presentation which offers insight into how culture and  personality can affect how Chinese students learn the English language</a:t>
            </a:r>
            <a:endParaRPr lang="en-GB" sz="2000" dirty="0"/>
          </a:p>
        </p:txBody>
      </p:sp>
      <p:sp>
        <p:nvSpPr>
          <p:cNvPr id="3" name="Content Placeholder 2">
            <a:extLst>
              <a:ext uri="{FF2B5EF4-FFF2-40B4-BE49-F238E27FC236}">
                <a16:creationId xmlns:a16="http://schemas.microsoft.com/office/drawing/2014/main" id="{A8BB0480-1C9B-9D77-F913-A378C1E9B322}"/>
              </a:ext>
            </a:extLst>
          </p:cNvPr>
          <p:cNvSpPr>
            <a:spLocks noGrp="1"/>
          </p:cNvSpPr>
          <p:nvPr>
            <p:ph idx="1"/>
          </p:nvPr>
        </p:nvSpPr>
        <p:spPr>
          <a:xfrm>
            <a:off x="866693" y="1820849"/>
            <a:ext cx="10654748" cy="5677231"/>
          </a:xfrm>
        </p:spPr>
        <p:txBody>
          <a:bodyPr>
            <a:normAutofit fontScale="32500" lnSpcReduction="20000"/>
          </a:bodyPr>
          <a:lstStyle/>
          <a:p>
            <a:pPr marL="0" indent="0">
              <a:lnSpc>
                <a:spcPct val="106000"/>
              </a:lnSpc>
              <a:spcAft>
                <a:spcPts val="800"/>
              </a:spcAft>
              <a:buNone/>
            </a:pPr>
            <a:r>
              <a:rPr lang="en-GB" sz="6400" dirty="0">
                <a:latin typeface="Arial" panose="020B0604020202020204" pitchFamily="34" charset="0"/>
                <a:ea typeface="Calibri" panose="020F0502020204030204" pitchFamily="34" charset="0"/>
              </a:rPr>
              <a:t>   </a:t>
            </a:r>
            <a:r>
              <a:rPr lang="en-GB" sz="6400" b="1" dirty="0">
                <a:effectLst/>
                <a:latin typeface="Calibri" panose="020F0502020204030204" pitchFamily="34" charset="0"/>
                <a:ea typeface="Calibri" panose="020F0502020204030204" pitchFamily="34" charset="0"/>
              </a:rPr>
              <a:t>Purpose</a:t>
            </a:r>
            <a:endParaRPr lang="en-GB" sz="6400" dirty="0">
              <a:effectLst/>
              <a:latin typeface="Arial" panose="020B0604020202020204" pitchFamily="34" charset="0"/>
              <a:ea typeface="Arial" panose="020B0604020202020204" pitchFamily="34" charset="0"/>
            </a:endParaRPr>
          </a:p>
          <a:p>
            <a:pPr>
              <a:lnSpc>
                <a:spcPct val="106000"/>
              </a:lnSpc>
              <a:spcAft>
                <a:spcPts val="800"/>
              </a:spcAft>
            </a:pPr>
            <a:r>
              <a:rPr lang="en-GB" sz="6400" dirty="0">
                <a:effectLst/>
                <a:latin typeface="Calibri" panose="020F0502020204030204" pitchFamily="34" charset="0"/>
                <a:ea typeface="Calibri" panose="020F0502020204030204" pitchFamily="34" charset="0"/>
              </a:rPr>
              <a:t>By completing this activity , you should have a better understanding of how to communicate with Chinese students.</a:t>
            </a:r>
            <a:endParaRPr lang="en-GB" sz="6400" dirty="0">
              <a:effectLst/>
              <a:latin typeface="Arial" panose="020B0604020202020204" pitchFamily="34" charset="0"/>
              <a:ea typeface="Arial" panose="020B0604020202020204" pitchFamily="34" charset="0"/>
            </a:endParaRPr>
          </a:p>
          <a:p>
            <a:pPr>
              <a:lnSpc>
                <a:spcPct val="106000"/>
              </a:lnSpc>
              <a:spcAft>
                <a:spcPts val="800"/>
              </a:spcAft>
            </a:pPr>
            <a:r>
              <a:rPr lang="en-GB" sz="6400" b="1" dirty="0">
                <a:effectLst/>
                <a:latin typeface="Calibri" panose="020F0502020204030204" pitchFamily="34" charset="0"/>
                <a:ea typeface="Calibri" panose="020F0502020204030204" pitchFamily="34" charset="0"/>
              </a:rPr>
              <a:t>Questions</a:t>
            </a:r>
            <a:r>
              <a:rPr lang="en-GB" sz="6400" b="1" dirty="0">
                <a:latin typeface="Arial" panose="020B0604020202020204" pitchFamily="34" charset="0"/>
                <a:ea typeface="Calibri" panose="020F0502020204030204" pitchFamily="34" charset="0"/>
              </a:rPr>
              <a:t> </a:t>
            </a:r>
            <a:r>
              <a:rPr lang="en-GB" sz="6400" dirty="0">
                <a:effectLst/>
                <a:latin typeface="Calibri" panose="020F0502020204030204" pitchFamily="34" charset="0"/>
                <a:ea typeface="Calibri" panose="020F0502020204030204" pitchFamily="34" charset="0"/>
              </a:rPr>
              <a:t>Listen to the video and complete a written task</a:t>
            </a:r>
            <a:endParaRPr lang="en-GB" sz="6400" dirty="0">
              <a:effectLst/>
              <a:latin typeface="Arial" panose="020B0604020202020204" pitchFamily="34" charset="0"/>
              <a:ea typeface="Arial" panose="020B0604020202020204" pitchFamily="34" charset="0"/>
            </a:endParaRPr>
          </a:p>
          <a:p>
            <a:pPr>
              <a:lnSpc>
                <a:spcPct val="106000"/>
              </a:lnSpc>
              <a:spcAft>
                <a:spcPts val="800"/>
              </a:spcAft>
            </a:pPr>
            <a:r>
              <a:rPr lang="en-GB" sz="6400" b="1" dirty="0">
                <a:effectLst/>
                <a:latin typeface="Calibri" panose="020F0502020204030204" pitchFamily="34" charset="0"/>
                <a:ea typeface="Calibri" panose="020F0502020204030204" pitchFamily="34" charset="0"/>
              </a:rPr>
              <a:t>Spark</a:t>
            </a:r>
            <a:r>
              <a:rPr lang="en-GB" sz="6400" b="1" dirty="0">
                <a:latin typeface="Arial" panose="020B0604020202020204" pitchFamily="34" charset="0"/>
                <a:ea typeface="Calibri" panose="020F0502020204030204" pitchFamily="34" charset="0"/>
              </a:rPr>
              <a:t>  </a:t>
            </a:r>
            <a:r>
              <a:rPr lang="en-GB" sz="6400" dirty="0">
                <a:effectLst/>
                <a:latin typeface="Calibri" panose="020F0502020204030204" pitchFamily="34" charset="0"/>
                <a:ea typeface="Calibri" panose="020F0502020204030204" pitchFamily="34" charset="0"/>
              </a:rPr>
              <a:t>Culture is a major aspect of Chinese life and it reflects in their personalities and consequently how they learn and communicate with users of other languages. Strategies can be developed to assist Chinese learners to develop their communication skills here in England.</a:t>
            </a:r>
            <a:endParaRPr lang="en-GB" sz="6400" dirty="0">
              <a:effectLst/>
              <a:latin typeface="Arial" panose="020B0604020202020204" pitchFamily="34" charset="0"/>
              <a:ea typeface="Arial" panose="020B0604020202020204" pitchFamily="34" charset="0"/>
            </a:endParaRPr>
          </a:p>
          <a:p>
            <a:pPr>
              <a:lnSpc>
                <a:spcPct val="106000"/>
              </a:lnSpc>
              <a:spcAft>
                <a:spcPts val="800"/>
              </a:spcAft>
            </a:pPr>
            <a:r>
              <a:rPr lang="en-GB" sz="6400" b="1" dirty="0">
                <a:effectLst/>
                <a:latin typeface="Calibri" panose="020F0502020204030204" pitchFamily="34" charset="0"/>
                <a:ea typeface="Calibri" panose="020F0502020204030204" pitchFamily="34" charset="0"/>
              </a:rPr>
              <a:t>Individual Contribution</a:t>
            </a:r>
            <a:r>
              <a:rPr lang="en-GB" sz="6400" b="1" dirty="0">
                <a:latin typeface="Arial" panose="020B0604020202020204" pitchFamily="34" charset="0"/>
                <a:ea typeface="Calibri" panose="020F0502020204030204" pitchFamily="34" charset="0"/>
              </a:rPr>
              <a:t>  </a:t>
            </a:r>
            <a:r>
              <a:rPr lang="en-GB" sz="6400" dirty="0">
                <a:effectLst/>
                <a:latin typeface="Calibri" panose="020F0502020204030204" pitchFamily="34" charset="0"/>
                <a:ea typeface="Calibri" panose="020F0502020204030204" pitchFamily="34" charset="0"/>
              </a:rPr>
              <a:t>After listening to the video the task to complete is</a:t>
            </a:r>
            <a:endParaRPr lang="en-GB" sz="6400" dirty="0">
              <a:effectLst/>
              <a:latin typeface="Arial" panose="020B0604020202020204" pitchFamily="34" charset="0"/>
              <a:ea typeface="Arial" panose="020B0604020202020204" pitchFamily="34" charset="0"/>
            </a:endParaRPr>
          </a:p>
          <a:p>
            <a:pPr marL="342900" lvl="0" indent="-342900">
              <a:lnSpc>
                <a:spcPct val="106000"/>
              </a:lnSpc>
              <a:buFont typeface="Arial" panose="020B0604020202020204" pitchFamily="34" charset="0"/>
              <a:buChar char="●"/>
            </a:pPr>
            <a:r>
              <a:rPr lang="en-GB" sz="6400" u="none" strike="noStrike" dirty="0">
                <a:effectLst/>
                <a:latin typeface="Calibri" panose="020F0502020204030204" pitchFamily="34" charset="0"/>
                <a:ea typeface="Calibri" panose="020F0502020204030204" pitchFamily="34" charset="0"/>
              </a:rPr>
              <a:t>Write 150 discussing what you can do to facilitate communication with Chinese language learners</a:t>
            </a:r>
            <a:endParaRPr lang="en-GB" sz="6400" u="none" strike="noStrike" dirty="0">
              <a:effectLst/>
              <a:latin typeface="Arial" panose="020B0604020202020204" pitchFamily="34" charset="0"/>
              <a:ea typeface="Arial" panose="020B0604020202020204" pitchFamily="34" charset="0"/>
            </a:endParaRPr>
          </a:p>
          <a:p>
            <a:pPr marL="342900" lvl="0" indent="-342900">
              <a:lnSpc>
                <a:spcPct val="106000"/>
              </a:lnSpc>
              <a:spcAft>
                <a:spcPts val="800"/>
              </a:spcAft>
              <a:buFont typeface="Arial" panose="020B0604020202020204" pitchFamily="34" charset="0"/>
              <a:buChar char="●"/>
            </a:pPr>
            <a:r>
              <a:rPr lang="en-GB" sz="6400" b="1" u="sng" strike="noStrike" dirty="0">
                <a:effectLst/>
                <a:latin typeface="Calibri" panose="020F0502020204030204" pitchFamily="34" charset="0"/>
                <a:ea typeface="Calibri" panose="020F0502020204030204" pitchFamily="34" charset="0"/>
              </a:rPr>
              <a:t>Or </a:t>
            </a:r>
            <a:r>
              <a:rPr lang="en-GB" sz="6400" u="none" strike="noStrike" dirty="0">
                <a:effectLst/>
                <a:latin typeface="Calibri" panose="020F0502020204030204" pitchFamily="34" charset="0"/>
                <a:ea typeface="Calibri" panose="020F0502020204030204" pitchFamily="34" charset="0"/>
              </a:rPr>
              <a:t>Produce a leaflet showing advice on how to communicate with Chinese language learners</a:t>
            </a:r>
            <a:endParaRPr lang="en-GB" sz="6400" u="none" strike="noStrike" dirty="0">
              <a:effectLst/>
              <a:latin typeface="Arial" panose="020B0604020202020204" pitchFamily="34" charset="0"/>
              <a:ea typeface="Arial" panose="020B0604020202020204" pitchFamily="34" charset="0"/>
            </a:endParaRPr>
          </a:p>
          <a:p>
            <a:endParaRPr lang="en-GB" dirty="0"/>
          </a:p>
        </p:txBody>
      </p:sp>
    </p:spTree>
    <p:extLst>
      <p:ext uri="{BB962C8B-B14F-4D97-AF65-F5344CB8AC3E}">
        <p14:creationId xmlns:p14="http://schemas.microsoft.com/office/powerpoint/2010/main" val="15838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C770-23B7-1613-F900-E3A85D480EED}"/>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4C075C51-0E2E-7372-3CA3-7D814EBEE3A0}"/>
              </a:ext>
            </a:extLst>
          </p:cNvPr>
          <p:cNvSpPr>
            <a:spLocks noGrp="1"/>
          </p:cNvSpPr>
          <p:nvPr>
            <p:ph idx="1"/>
          </p:nvPr>
        </p:nvSpPr>
        <p:spPr/>
        <p:txBody>
          <a:bodyPr/>
          <a:lstStyle/>
          <a:p>
            <a:r>
              <a:rPr lang="en-GB" dirty="0"/>
              <a:t>Comments/ discussion</a:t>
            </a:r>
          </a:p>
          <a:p>
            <a:endParaRPr lang="en-GB" dirty="0"/>
          </a:p>
          <a:p>
            <a:endParaRPr lang="en-GB" dirty="0"/>
          </a:p>
        </p:txBody>
      </p:sp>
    </p:spTree>
    <p:extLst>
      <p:ext uri="{BB962C8B-B14F-4D97-AF65-F5344CB8AC3E}">
        <p14:creationId xmlns:p14="http://schemas.microsoft.com/office/powerpoint/2010/main" val="278999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9A42-EE8E-CB29-3496-F0A955CEAB66}"/>
              </a:ext>
            </a:extLst>
          </p:cNvPr>
          <p:cNvSpPr>
            <a:spLocks noGrp="1"/>
          </p:cNvSpPr>
          <p:nvPr>
            <p:ph type="title"/>
          </p:nvPr>
        </p:nvSpPr>
        <p:spPr/>
        <p:txBody>
          <a:bodyPr>
            <a:normAutofit/>
          </a:bodyPr>
          <a:lstStyle/>
          <a:p>
            <a:r>
              <a:rPr lang="en-GB" sz="32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Practice  delivering  instructions/giving  </a:t>
            </a:r>
            <a:br>
              <a:rPr lang="en-GB" sz="32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br>
            <a:r>
              <a:rPr lang="en-GB" sz="32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information using  ‘new’ voice</a:t>
            </a:r>
            <a:endParaRPr lang="en-GB" dirty="0"/>
          </a:p>
        </p:txBody>
      </p:sp>
      <p:sp>
        <p:nvSpPr>
          <p:cNvPr id="3" name="Content Placeholder 2">
            <a:extLst>
              <a:ext uri="{FF2B5EF4-FFF2-40B4-BE49-F238E27FC236}">
                <a16:creationId xmlns:a16="http://schemas.microsoft.com/office/drawing/2014/main" id="{52C5CACE-A141-0252-67EB-475748D2616E}"/>
              </a:ext>
            </a:extLst>
          </p:cNvPr>
          <p:cNvSpPr>
            <a:spLocks noGrp="1"/>
          </p:cNvSpPr>
          <p:nvPr>
            <p:ph idx="1"/>
          </p:nvPr>
        </p:nvSpPr>
        <p:spPr>
          <a:xfrm>
            <a:off x="1537855" y="3046294"/>
            <a:ext cx="14506273" cy="2420051"/>
          </a:xfrm>
        </p:spPr>
        <p:txBody>
          <a:bodyPr/>
          <a:lstStyle/>
          <a:p>
            <a:r>
              <a:rPr lang="en-GB" dirty="0"/>
              <a:t>Modifying regional accents to ensure understanding</a:t>
            </a:r>
          </a:p>
        </p:txBody>
      </p:sp>
    </p:spTree>
    <p:extLst>
      <p:ext uri="{BB962C8B-B14F-4D97-AF65-F5344CB8AC3E}">
        <p14:creationId xmlns:p14="http://schemas.microsoft.com/office/powerpoint/2010/main" val="95496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43F28B-17DB-C7FA-4E96-3A45FBE14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8475" y="145657"/>
            <a:ext cx="8601834" cy="5721069"/>
          </a:xfrm>
        </p:spPr>
      </p:pic>
    </p:spTree>
    <p:extLst>
      <p:ext uri="{BB962C8B-B14F-4D97-AF65-F5344CB8AC3E}">
        <p14:creationId xmlns:p14="http://schemas.microsoft.com/office/powerpoint/2010/main" val="271097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049B-EF39-A1BB-E871-2E959FC56D0F}"/>
              </a:ext>
            </a:extLst>
          </p:cNvPr>
          <p:cNvSpPr>
            <a:spLocks noGrp="1"/>
          </p:cNvSpPr>
          <p:nvPr>
            <p:ph type="title"/>
          </p:nvPr>
        </p:nvSpPr>
        <p:spPr/>
        <p:txBody>
          <a:bodyPr/>
          <a:lstStyle/>
          <a:p>
            <a:r>
              <a:rPr lang="en-GB" dirty="0"/>
              <a:t>Give instructions on how to do…</a:t>
            </a:r>
          </a:p>
        </p:txBody>
      </p:sp>
      <p:sp>
        <p:nvSpPr>
          <p:cNvPr id="3" name="Content Placeholder 2">
            <a:extLst>
              <a:ext uri="{FF2B5EF4-FFF2-40B4-BE49-F238E27FC236}">
                <a16:creationId xmlns:a16="http://schemas.microsoft.com/office/drawing/2014/main" id="{D168E5F8-A5F3-28EC-B566-0CA97EADAACB}"/>
              </a:ext>
            </a:extLst>
          </p:cNvPr>
          <p:cNvSpPr>
            <a:spLocks noGrp="1"/>
          </p:cNvSpPr>
          <p:nvPr>
            <p:ph idx="1"/>
          </p:nvPr>
        </p:nvSpPr>
        <p:spPr/>
        <p:txBody>
          <a:bodyPr/>
          <a:lstStyle/>
          <a:p>
            <a:r>
              <a:rPr lang="en-GB" dirty="0"/>
              <a:t>With the context ……your work place….</a:t>
            </a:r>
          </a:p>
          <a:p>
            <a:endParaRPr lang="en-GB" dirty="0"/>
          </a:p>
          <a:p>
            <a:r>
              <a:rPr lang="en-GB" dirty="0"/>
              <a:t>give typical instructions of how to do something to your partner with your new ‘voice’</a:t>
            </a:r>
          </a:p>
          <a:p>
            <a:endParaRPr lang="en-GB" dirty="0"/>
          </a:p>
          <a:p>
            <a:r>
              <a:rPr lang="en-GB" dirty="0"/>
              <a:t>FEEDBACK</a:t>
            </a:r>
          </a:p>
          <a:p>
            <a:r>
              <a:rPr lang="en-GB" dirty="0"/>
              <a:t>How did you feel? </a:t>
            </a:r>
          </a:p>
          <a:p>
            <a:endParaRPr lang="en-GB" dirty="0"/>
          </a:p>
          <a:p>
            <a:endParaRPr lang="en-GB" dirty="0"/>
          </a:p>
        </p:txBody>
      </p:sp>
    </p:spTree>
    <p:extLst>
      <p:ext uri="{BB962C8B-B14F-4D97-AF65-F5344CB8AC3E}">
        <p14:creationId xmlns:p14="http://schemas.microsoft.com/office/powerpoint/2010/main" val="300958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ECFD-8CC5-61D6-CD6A-6635FDB1915B}"/>
              </a:ext>
            </a:extLst>
          </p:cNvPr>
          <p:cNvSpPr>
            <a:spLocks noGrp="1"/>
          </p:cNvSpPr>
          <p:nvPr>
            <p:ph type="title"/>
          </p:nvPr>
        </p:nvSpPr>
        <p:spPr/>
        <p:txBody>
          <a:bodyPr>
            <a:normAutofit/>
          </a:bodyPr>
          <a:lstStyle/>
          <a:p>
            <a:r>
              <a:rPr lang="en-GB" sz="2800" dirty="0">
                <a:solidFill>
                  <a:srgbClr val="000000"/>
                </a:solidFill>
                <a:effectLst/>
                <a:latin typeface="Adobe Gothic Std B" panose="020B0800000000000000" pitchFamily="34" charset="-128"/>
                <a:ea typeface="Adobe Gothic Std B" panose="020B0800000000000000" pitchFamily="34" charset="-128"/>
              </a:rPr>
              <a:t>Conclude:</a:t>
            </a:r>
            <a:endParaRPr lang="en-GB" sz="2800" dirty="0">
              <a:latin typeface="Adobe Gothic Std B" panose="020B0800000000000000" pitchFamily="34" charset="-128"/>
              <a:ea typeface="Adobe Gothic Std B" panose="020B0800000000000000" pitchFamily="34" charset="-128"/>
            </a:endParaRPr>
          </a:p>
        </p:txBody>
      </p:sp>
      <p:sp>
        <p:nvSpPr>
          <p:cNvPr id="3" name="Content Placeholder 2">
            <a:extLst>
              <a:ext uri="{FF2B5EF4-FFF2-40B4-BE49-F238E27FC236}">
                <a16:creationId xmlns:a16="http://schemas.microsoft.com/office/drawing/2014/main" id="{F0AB0589-1F03-60D6-C4D5-BB45589F89D8}"/>
              </a:ext>
            </a:extLst>
          </p:cNvPr>
          <p:cNvSpPr>
            <a:spLocks noGrp="1"/>
          </p:cNvSpPr>
          <p:nvPr>
            <p:ph idx="1"/>
          </p:nvPr>
        </p:nvSpPr>
        <p:spPr/>
        <p:txBody>
          <a:bodyPr/>
          <a:lstStyle/>
          <a:p>
            <a:r>
              <a:rPr lang="en-GB" dirty="0"/>
              <a:t>Feedback from session</a:t>
            </a:r>
          </a:p>
          <a:p>
            <a:r>
              <a:rPr lang="en-GB" dirty="0"/>
              <a:t>How do you feel now about the Chinese language?</a:t>
            </a:r>
          </a:p>
          <a:p>
            <a:r>
              <a:rPr lang="en-GB" dirty="0"/>
              <a:t>How do you feel about communicating with Chinese people?</a:t>
            </a:r>
          </a:p>
          <a:p>
            <a:r>
              <a:rPr lang="en-GB" dirty="0"/>
              <a:t>How do you feel about your own ‘voice’?</a:t>
            </a:r>
          </a:p>
          <a:p>
            <a:r>
              <a:rPr lang="en-GB" dirty="0"/>
              <a:t>After this session will you make any changes?</a:t>
            </a:r>
          </a:p>
        </p:txBody>
      </p:sp>
    </p:spTree>
    <p:extLst>
      <p:ext uri="{BB962C8B-B14F-4D97-AF65-F5344CB8AC3E}">
        <p14:creationId xmlns:p14="http://schemas.microsoft.com/office/powerpoint/2010/main" val="273832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3D4E-EC08-8BE9-0A1C-3D1D088CEA48}"/>
              </a:ext>
            </a:extLst>
          </p:cNvPr>
          <p:cNvSpPr>
            <a:spLocks noGrp="1"/>
          </p:cNvSpPr>
          <p:nvPr>
            <p:ph type="title"/>
          </p:nvPr>
        </p:nvSpPr>
        <p:spPr/>
        <p:txBody>
          <a:bodyPr/>
          <a:lstStyle/>
          <a:p>
            <a:r>
              <a:rPr lang="en-GB" dirty="0"/>
              <a:t>Chinese language</a:t>
            </a:r>
          </a:p>
        </p:txBody>
      </p:sp>
      <p:sp>
        <p:nvSpPr>
          <p:cNvPr id="3" name="Content Placeholder 2">
            <a:extLst>
              <a:ext uri="{FF2B5EF4-FFF2-40B4-BE49-F238E27FC236}">
                <a16:creationId xmlns:a16="http://schemas.microsoft.com/office/drawing/2014/main" id="{A340704E-3447-4A47-DBAD-EEEC0C0454BE}"/>
              </a:ext>
            </a:extLst>
          </p:cNvPr>
          <p:cNvSpPr>
            <a:spLocks noGrp="1"/>
          </p:cNvSpPr>
          <p:nvPr>
            <p:ph idx="1"/>
          </p:nvPr>
        </p:nvSpPr>
        <p:spPr/>
        <p:txBody>
          <a:bodyPr/>
          <a:lstStyle/>
          <a:p>
            <a:pPr marL="74295" marR="196215">
              <a:lnSpc>
                <a:spcPct val="107000"/>
              </a:lnSpc>
              <a:spcBef>
                <a:spcPts val="55"/>
              </a:spcBef>
              <a:spcAft>
                <a:spcPts val="800"/>
              </a:spcAft>
            </a:pPr>
            <a:r>
              <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How did it  feel to learn a new  language in the  environment it is  spoken? </a:t>
            </a:r>
          </a:p>
          <a:p>
            <a:pPr marL="74295" marR="196215">
              <a:lnSpc>
                <a:spcPct val="107000"/>
              </a:lnSpc>
              <a:spcBef>
                <a:spcPts val="55"/>
              </a:spcBef>
              <a:spcAft>
                <a:spcPts val="800"/>
              </a:spcAft>
            </a:pPr>
            <a:endPar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endParaRPr>
          </a:p>
          <a:p>
            <a:pPr marL="77470" marR="73660" indent="-635">
              <a:lnSpc>
                <a:spcPct val="107000"/>
              </a:lnSpc>
              <a:spcBef>
                <a:spcPts val="55"/>
              </a:spcBef>
              <a:spcAft>
                <a:spcPts val="800"/>
              </a:spcAft>
            </a:pPr>
            <a:r>
              <a:rPr lang="en-GB" sz="2400" b="1" u="sng" dirty="0">
                <a:solidFill>
                  <a:srgbClr val="000000"/>
                </a:solidFill>
                <a:latin typeface="Adobe Gothic Std B" panose="020B0800000000000000" pitchFamily="34" charset="-128"/>
                <a:ea typeface="Adobe Gothic Std B" panose="020B0800000000000000" pitchFamily="34" charset="-128"/>
                <a:cs typeface="Calibri" panose="020F0502020204030204" pitchFamily="34" charset="0"/>
              </a:rPr>
              <a:t>Activity 1: </a:t>
            </a:r>
            <a:endParaRPr lang="en-GB" sz="2400" dirty="0">
              <a:solidFill>
                <a:srgbClr val="000000"/>
              </a:solidFill>
              <a:latin typeface="Adobe Gothic Std B" panose="020B0800000000000000" pitchFamily="34" charset="-128"/>
              <a:ea typeface="Adobe Gothic Std B" panose="020B0800000000000000" pitchFamily="34" charset="-128"/>
              <a:cs typeface="Calibri" panose="020F0502020204030204" pitchFamily="34" charset="0"/>
            </a:endParaRPr>
          </a:p>
          <a:p>
            <a:pPr marL="77470" marR="73660" indent="-635">
              <a:lnSpc>
                <a:spcPct val="107000"/>
              </a:lnSpc>
              <a:spcBef>
                <a:spcPts val="55"/>
              </a:spcBef>
              <a:spcAft>
                <a:spcPts val="800"/>
              </a:spcAft>
            </a:pPr>
            <a:r>
              <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rPr>
              <a:t>Practice some  of the Chinese. (Shuwen)</a:t>
            </a:r>
          </a:p>
          <a:p>
            <a:pPr marL="77470" marR="73660" indent="-635">
              <a:lnSpc>
                <a:spcPct val="107000"/>
              </a:lnSpc>
              <a:spcBef>
                <a:spcPts val="55"/>
              </a:spcBef>
              <a:spcAft>
                <a:spcPts val="800"/>
              </a:spcAft>
            </a:pPr>
            <a:endParaRPr lang="en-GB" sz="2400" dirty="0">
              <a:solidFill>
                <a:srgbClr val="000000"/>
              </a:solidFill>
              <a:effectLst/>
              <a:latin typeface="Adobe Gothic Std B" panose="020B0800000000000000" pitchFamily="34" charset="-128"/>
              <a:ea typeface="Adobe Gothic Std B" panose="020B0800000000000000" pitchFamily="34" charset="-128"/>
              <a:cs typeface="Calibri" panose="020F0502020204030204" pitchFamily="34" charset="0"/>
            </a:endParaRPr>
          </a:p>
        </p:txBody>
      </p:sp>
    </p:spTree>
    <p:extLst>
      <p:ext uri="{BB962C8B-B14F-4D97-AF65-F5344CB8AC3E}">
        <p14:creationId xmlns:p14="http://schemas.microsoft.com/office/powerpoint/2010/main" val="92166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 name="Rectangle 2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Picture 2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2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30">
            <a:extLst>
              <a:ext uri="{FF2B5EF4-FFF2-40B4-BE49-F238E27FC236}">
                <a16:creationId xmlns:a16="http://schemas.microsoft.com/office/drawing/2014/main" id="{7F0FC757-0FB0-43DC-8A8C-A60D55175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2">
            <a:extLst>
              <a:ext uri="{FF2B5EF4-FFF2-40B4-BE49-F238E27FC236}">
                <a16:creationId xmlns:a16="http://schemas.microsoft.com/office/drawing/2014/main" id="{B078FCAE-E8BE-4215-8F37-55B5EE72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107439-DDCA-54C2-1FFA-B204EDA69A54}"/>
              </a:ext>
            </a:extLst>
          </p:cNvPr>
          <p:cNvSpPr>
            <a:spLocks noGrp="1"/>
          </p:cNvSpPr>
          <p:nvPr>
            <p:ph type="title"/>
          </p:nvPr>
        </p:nvSpPr>
        <p:spPr>
          <a:xfrm>
            <a:off x="1452616" y="962902"/>
            <a:ext cx="3525640" cy="2380828"/>
          </a:xfrm>
        </p:spPr>
        <p:txBody>
          <a:bodyPr vert="horz" lIns="91440" tIns="45720" rIns="91440" bIns="0" rtlCol="0" anchor="b">
            <a:normAutofit/>
          </a:bodyPr>
          <a:lstStyle/>
          <a:p>
            <a:r>
              <a:rPr lang="en-US" sz="2600"/>
              <a:t>Speaking Chinese…..Shuwen</a:t>
            </a:r>
          </a:p>
        </p:txBody>
      </p:sp>
      <p:cxnSp>
        <p:nvCxnSpPr>
          <p:cNvPr id="52" name="Straight Connector 34">
            <a:extLst>
              <a:ext uri="{FF2B5EF4-FFF2-40B4-BE49-F238E27FC236}">
                <a16:creationId xmlns:a16="http://schemas.microsoft.com/office/drawing/2014/main" id="{3AAF1CF6-A2E3-40FC-975A-E8E573D232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352149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3" name="Group 36">
            <a:extLst>
              <a:ext uri="{FF2B5EF4-FFF2-40B4-BE49-F238E27FC236}">
                <a16:creationId xmlns:a16="http://schemas.microsoft.com/office/drawing/2014/main" id="{4907A2B9-67D8-42FB-A373-67076DE4D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54" name="Rectangle 37">
              <a:extLst>
                <a:ext uri="{FF2B5EF4-FFF2-40B4-BE49-F238E27FC236}">
                  <a16:creationId xmlns:a16="http://schemas.microsoft.com/office/drawing/2014/main" id="{341EDF98-4415-4462-AEA7-82AEA1205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38">
              <a:extLst>
                <a:ext uri="{FF2B5EF4-FFF2-40B4-BE49-F238E27FC236}">
                  <a16:creationId xmlns:a16="http://schemas.microsoft.com/office/drawing/2014/main" id="{E744230B-ABEB-48BC-A302-410B6FBD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Rectangle 40">
            <a:extLst>
              <a:ext uri="{FF2B5EF4-FFF2-40B4-BE49-F238E27FC236}">
                <a16:creationId xmlns:a16="http://schemas.microsoft.com/office/drawing/2014/main" id="{A88BBAE4-1AA8-4249-AB11-FEFFDB51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28689"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descr="文本&#10;&#10;描述已自动生成">
            <a:extLst>
              <a:ext uri="{FF2B5EF4-FFF2-40B4-BE49-F238E27FC236}">
                <a16:creationId xmlns:a16="http://schemas.microsoft.com/office/drawing/2014/main" id="{A987B3E0-C565-0C33-4A66-F7BBC046D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786" y="1116345"/>
            <a:ext cx="4787830" cy="3866172"/>
          </a:xfrm>
          <a:prstGeom prst="rect">
            <a:avLst/>
          </a:prstGeom>
        </p:spPr>
      </p:pic>
      <p:pic>
        <p:nvPicPr>
          <p:cNvPr id="57" name="Picture 42">
            <a:extLst>
              <a:ext uri="{FF2B5EF4-FFF2-40B4-BE49-F238E27FC236}">
                <a16:creationId xmlns:a16="http://schemas.microsoft.com/office/drawing/2014/main" id="{FF48ABDD-EC14-4852-8085-531535B95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AF4E9326-7C69-4A33-9A45-62F659E4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5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8" name="Picture 87">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0" name="Straight Connector 89">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 name="Rectangle 93">
            <a:extLst>
              <a:ext uri="{FF2B5EF4-FFF2-40B4-BE49-F238E27FC236}">
                <a16:creationId xmlns:a16="http://schemas.microsoft.com/office/drawing/2014/main" id="{F172B0D7-6709-466E-A145-AEA4267F2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5FF7151-9DEA-4E5B-9294-2D36AAD33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文本框 1">
            <a:extLst>
              <a:ext uri="{FF2B5EF4-FFF2-40B4-BE49-F238E27FC236}">
                <a16:creationId xmlns:a16="http://schemas.microsoft.com/office/drawing/2014/main" id="{933C672A-17F2-0E6F-05FE-4E9613CD3BC6}"/>
              </a:ext>
            </a:extLst>
          </p:cNvPr>
          <p:cNvSpPr txBox="1"/>
          <p:nvPr/>
        </p:nvSpPr>
        <p:spPr>
          <a:xfrm>
            <a:off x="1451579" y="1474970"/>
            <a:ext cx="5611923" cy="315274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zh-CN" sz="2000" cap="all" dirty="0">
                <a:latin typeface="+mj-ea"/>
                <a:ea typeface="+mj-ea"/>
                <a:cs typeface="+mj-cs"/>
                <a:hlinkClick r:id="rId3"/>
              </a:rPr>
              <a:t>https://www.youtube.com/watch?v=WEHk9gJA_6k&amp;ab_channel=Fengjing</a:t>
            </a:r>
            <a:endParaRPr lang="en-US" altLang="zh-CN" sz="2000" cap="all" dirty="0">
              <a:latin typeface="+mj-ea"/>
              <a:ea typeface="+mj-ea"/>
              <a:cs typeface="+mj-cs"/>
            </a:endParaRPr>
          </a:p>
        </p:txBody>
      </p:sp>
      <p:pic>
        <p:nvPicPr>
          <p:cNvPr id="5" name="内容占位符 4">
            <a:extLst>
              <a:ext uri="{FF2B5EF4-FFF2-40B4-BE49-F238E27FC236}">
                <a16:creationId xmlns:a16="http://schemas.microsoft.com/office/drawing/2014/main" id="{7B55A69F-35FF-4909-AAE1-0114A6EF9E8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9943" t="13684" r="12981" b="10589"/>
          <a:stretch/>
        </p:blipFill>
        <p:spPr>
          <a:xfrm>
            <a:off x="7626231" y="805583"/>
            <a:ext cx="3356228" cy="4660762"/>
          </a:xfrm>
          <a:prstGeom prst="rect">
            <a:avLst/>
          </a:prstGeom>
        </p:spPr>
      </p:pic>
      <p:pic>
        <p:nvPicPr>
          <p:cNvPr id="98" name="Picture 97">
            <a:extLst>
              <a:ext uri="{FF2B5EF4-FFF2-40B4-BE49-F238E27FC236}">
                <a16:creationId xmlns:a16="http://schemas.microsoft.com/office/drawing/2014/main" id="{9F735B68-7B50-4B28-B680-79A194AFDD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0" name="Straight Connector 99">
            <a:extLst>
              <a:ext uri="{FF2B5EF4-FFF2-40B4-BE49-F238E27FC236}">
                <a16:creationId xmlns:a16="http://schemas.microsoft.com/office/drawing/2014/main" id="{48D6540B-669D-4156-A31F-C1697D3E80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95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FDB1AC2-AEB6-AF00-B8DA-551AE7012EAB}"/>
              </a:ext>
            </a:extLst>
          </p:cNvPr>
          <p:cNvSpPr>
            <a:spLocks noGrp="1"/>
          </p:cNvSpPr>
          <p:nvPr>
            <p:ph type="title"/>
          </p:nvPr>
        </p:nvSpPr>
        <p:spPr>
          <a:xfrm>
            <a:off x="1451580" y="804520"/>
            <a:ext cx="4176511" cy="1049235"/>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zh-CN" altLang="zh-CN" b="1" i="0" u="none" strike="noStrike" cap="none" normalizeH="0" baseline="0" dirty="0">
                <a:ln>
                  <a:noFill/>
                </a:ln>
                <a:effectLst/>
                <a:latin typeface="+mj-ea"/>
                <a:hlinkClick r:id="rId2">
                  <a:extLst>
                    <a:ext uri="{A12FA001-AC4F-418D-AE19-62706E023703}">
                      <ahyp:hlinkClr xmlns:ahyp="http://schemas.microsoft.com/office/drawing/2018/hyperlinkcolor" val="tx"/>
                    </a:ext>
                  </a:extLst>
                </a:hlinkClick>
              </a:rPr>
              <a:t>Greetings</a:t>
            </a:r>
            <a:r>
              <a:rPr kumimoji="0" lang="zh-CN" altLang="zh-CN" b="1" i="0" u="none" strike="noStrike" cap="none" normalizeH="0" baseline="0" dirty="0">
                <a:ln>
                  <a:noFill/>
                </a:ln>
                <a:effectLst/>
                <a:latin typeface="+mj-ea"/>
              </a:rPr>
              <a:t>‎ </a:t>
            </a:r>
            <a:endParaRPr kumimoji="0" lang="zh-CN" altLang="zh-CN" b="1" i="0" u="none" strike="noStrike" cap="none" normalizeH="0" baseline="0" dirty="0">
              <a:ln>
                <a:noFill/>
              </a:ln>
              <a:effectLst/>
              <a:latin typeface="+mj-ea"/>
              <a:cs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zh-CN" altLang="zh-CN" b="1" i="0" u="none" strike="noStrike" cap="none" normalizeH="0" baseline="0" dirty="0">
                <a:ln>
                  <a:noFill/>
                </a:ln>
                <a:effectLst/>
                <a:latin typeface="+mj-ea"/>
                <a:cs typeface="Arial" panose="020B0604020202020204" pitchFamily="34" charset="0"/>
              </a:rPr>
              <a:t>1</a:t>
            </a:r>
            <a:r>
              <a:rPr kumimoji="0" lang="en-GB" altLang="zh-CN" b="1" i="0" u="none" strike="noStrike" cap="none" normalizeH="0" baseline="0" dirty="0">
                <a:ln>
                  <a:noFill/>
                </a:ln>
                <a:effectLst/>
                <a:latin typeface="+mj-ea"/>
                <a:cs typeface="Arial" panose="020B0604020202020204" pitchFamily="34" charset="0"/>
              </a:rPr>
              <a:t>. </a:t>
            </a:r>
            <a:r>
              <a:rPr kumimoji="0" lang="zh-CN" altLang="zh-CN" b="1" i="0" u="none" strike="noStrike" cap="none" normalizeH="0" baseline="0" dirty="0">
                <a:ln>
                  <a:noFill/>
                </a:ln>
                <a:effectLst/>
                <a:latin typeface="+mj-ea"/>
                <a:cs typeface="Arial" panose="020B0604020202020204" pitchFamily="34" charset="0"/>
              </a:rPr>
              <a:t>Hello!Nǐ hǎo 你好！</a:t>
            </a:r>
          </a:p>
          <a:p>
            <a:pPr marL="0" marR="0" lvl="0" indent="0" defTabSz="914400" rtl="0" eaLnBrk="0" fontAlgn="base" latinLnBrk="0" hangingPunct="0">
              <a:spcBef>
                <a:spcPct val="0"/>
              </a:spcBef>
              <a:spcAft>
                <a:spcPct val="0"/>
              </a:spcAft>
              <a:buClrTx/>
              <a:buSzTx/>
              <a:buFontTx/>
              <a:buNone/>
              <a:tabLst/>
            </a:pPr>
            <a:endParaRPr kumimoji="0" lang="zh-CN" altLang="zh-CN" sz="3000" b="0" i="0" u="none" strike="noStrike" cap="none" normalizeH="0" baseline="0" dirty="0">
              <a:ln>
                <a:noFill/>
              </a:ln>
              <a:effectLst/>
              <a:latin typeface="Arial" panose="020B0604020202020204" pitchFamily="34" charset="0"/>
            </a:endParaRP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BE34CD5-58E0-A9DD-A5C8-309B8EF64E39}"/>
              </a:ext>
            </a:extLst>
          </p:cNvPr>
          <p:cNvSpPr>
            <a:spLocks noGrp="1"/>
          </p:cNvSpPr>
          <p:nvPr>
            <p:ph idx="1"/>
          </p:nvPr>
        </p:nvSpPr>
        <p:spPr>
          <a:xfrm>
            <a:off x="1451581" y="2015732"/>
            <a:ext cx="4172212" cy="3450613"/>
          </a:xfrm>
        </p:spPr>
        <p:txBody>
          <a:bodyPr>
            <a:normAutofit/>
          </a:bodyPr>
          <a:lstStyle/>
          <a:p>
            <a:endParaRPr lang="en-GB" dirty="0">
              <a:latin typeface="arial" panose="020B0604020202020204" pitchFamily="34" charset="0"/>
            </a:endParaRPr>
          </a:p>
          <a:p>
            <a:endParaRPr lang="en-GB" dirty="0"/>
          </a:p>
        </p:txBody>
      </p:sp>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表格 4">
            <a:extLst>
              <a:ext uri="{FF2B5EF4-FFF2-40B4-BE49-F238E27FC236}">
                <a16:creationId xmlns:a16="http://schemas.microsoft.com/office/drawing/2014/main" id="{B5689934-C27C-31A1-675A-6F3352F3DC3C}"/>
              </a:ext>
            </a:extLst>
          </p:cNvPr>
          <p:cNvGraphicFramePr>
            <a:graphicFrameLocks noGrp="1"/>
          </p:cNvGraphicFramePr>
          <p:nvPr>
            <p:extLst>
              <p:ext uri="{D42A27DB-BD31-4B8C-83A1-F6EECF244321}">
                <p14:modId xmlns:p14="http://schemas.microsoft.com/office/powerpoint/2010/main" val="2925240822"/>
              </p:ext>
            </p:extLst>
          </p:nvPr>
        </p:nvGraphicFramePr>
        <p:xfrm>
          <a:off x="6094411" y="80011"/>
          <a:ext cx="4960442" cy="5886450"/>
        </p:xfrm>
        <a:graphic>
          <a:graphicData uri="http://schemas.openxmlformats.org/drawingml/2006/table">
            <a:tbl>
              <a:tblPr>
                <a:solidFill>
                  <a:srgbClr val="404040"/>
                </a:solidFill>
              </a:tblPr>
              <a:tblGrid>
                <a:gridCol w="4960442">
                  <a:extLst>
                    <a:ext uri="{9D8B030D-6E8A-4147-A177-3AD203B41FA5}">
                      <a16:colId xmlns:a16="http://schemas.microsoft.com/office/drawing/2014/main" val="2906832831"/>
                    </a:ext>
                  </a:extLst>
                </a:gridCol>
              </a:tblGrid>
              <a:tr h="5886450">
                <a:tc>
                  <a:txBody>
                    <a:bodyPr/>
                    <a:lstStyle/>
                    <a:p>
                      <a:pPr rtl="0" fontAlgn="t">
                        <a:buFont typeface="Arial" panose="020B0604020202020204" pitchFamily="34" charset="0"/>
                        <a:buChar char="•"/>
                      </a:pPr>
                      <a:r>
                        <a:rPr lang="en-GB" sz="2400" cap="none" spc="0" dirty="0">
                          <a:solidFill>
                            <a:schemeClr val="bg1"/>
                          </a:solidFill>
                          <a:effectLst/>
                          <a:latin typeface="Calibri" panose="020F0502020204030204" pitchFamily="34" charset="0"/>
                          <a:cs typeface="Calibri" panose="020F0502020204030204" pitchFamily="34" charset="0"/>
                        </a:rPr>
                        <a:t>Hello</a:t>
                      </a:r>
                      <a:r>
                        <a:rPr lang="en-US" sz="2400" cap="none" spc="0" dirty="0">
                          <a:solidFill>
                            <a:schemeClr val="bg1"/>
                          </a:solidFill>
                          <a:effectLst/>
                          <a:latin typeface="Calibri" panose="020F0502020204030204" pitchFamily="34" charset="0"/>
                          <a:cs typeface="Calibri" panose="020F0502020204030204" pitchFamily="34" charset="0"/>
                        </a:rPr>
                        <a:t>!</a:t>
                      </a:r>
                      <a:endParaRPr lang="en-GB"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zh-CN" altLang="en-US" sz="2400" cap="none" spc="0" dirty="0">
                          <a:solidFill>
                            <a:schemeClr val="bg1"/>
                          </a:solidFill>
                          <a:effectLst/>
                          <a:latin typeface="Calibri" panose="020F0502020204030204" pitchFamily="34" charset="0"/>
                          <a:cs typeface="Calibri" panose="020F0502020204030204" pitchFamily="34" charset="0"/>
                        </a:rPr>
                        <a:t>你好</a:t>
                      </a:r>
                      <a:r>
                        <a:rPr lang="en-GB" altLang="zh-CN" sz="2400" cap="none" spc="0" dirty="0">
                          <a:solidFill>
                            <a:schemeClr val="bg1"/>
                          </a:solidFill>
                          <a:effectLst/>
                          <a:latin typeface="Calibri" panose="020F0502020204030204" pitchFamily="34" charset="0"/>
                          <a:cs typeface="Calibri" panose="020F0502020204030204" pitchFamily="34" charset="0"/>
                        </a:rPr>
                        <a:t>!</a:t>
                      </a:r>
                      <a:endParaRPr lang="en-US" altLang="zh-CN"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en-GB" sz="2400" cap="none" spc="0" dirty="0" err="1">
                          <a:solidFill>
                            <a:schemeClr val="bg1"/>
                          </a:solidFill>
                          <a:effectLst/>
                          <a:latin typeface="Calibri" panose="020F0502020204030204" pitchFamily="34" charset="0"/>
                          <a:cs typeface="Calibri" panose="020F0502020204030204" pitchFamily="34" charset="0"/>
                        </a:rPr>
                        <a:t>Nǐ</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hǎo</a:t>
                      </a:r>
                      <a:r>
                        <a:rPr lang="en-GB" sz="2400" cap="none" spc="0" dirty="0">
                          <a:solidFill>
                            <a:schemeClr val="bg1"/>
                          </a:solidFill>
                          <a:effectLst/>
                          <a:latin typeface="Calibri" panose="020F0502020204030204" pitchFamily="34" charset="0"/>
                          <a:cs typeface="Calibri" panose="020F0502020204030204" pitchFamily="34" charset="0"/>
                        </a:rPr>
                        <a:t>! </a:t>
                      </a:r>
                    </a:p>
                    <a:p>
                      <a:pPr rtl="0" fontAlgn="t">
                        <a:buFont typeface="Arial" panose="020B0604020202020204" pitchFamily="34" charset="0"/>
                        <a:buChar char="•"/>
                      </a:pPr>
                      <a:endParaRPr lang="en-GB"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en-GB" sz="2400" cap="none" spc="0" dirty="0">
                          <a:solidFill>
                            <a:schemeClr val="bg1"/>
                          </a:solidFill>
                          <a:effectLst/>
                          <a:latin typeface="Calibri" panose="020F0502020204030204" pitchFamily="34" charset="0"/>
                          <a:cs typeface="Calibri" panose="020F0502020204030204" pitchFamily="34" charset="0"/>
                        </a:rPr>
                        <a:t>What's your name?</a:t>
                      </a:r>
                    </a:p>
                    <a:p>
                      <a:pPr rtl="0" fontAlgn="t">
                        <a:buFont typeface="Arial" panose="020B0604020202020204" pitchFamily="34" charset="0"/>
                        <a:buChar char="•"/>
                      </a:pPr>
                      <a:r>
                        <a:rPr lang="zh-CN" altLang="en-US" sz="2400" cap="none" spc="0" dirty="0">
                          <a:solidFill>
                            <a:schemeClr val="bg1"/>
                          </a:solidFill>
                          <a:effectLst/>
                          <a:latin typeface="Calibri" panose="020F0502020204030204" pitchFamily="34" charset="0"/>
                          <a:cs typeface="Calibri" panose="020F0502020204030204" pitchFamily="34" charset="0"/>
                        </a:rPr>
                        <a:t>你叫什么名字？</a:t>
                      </a:r>
                      <a:endParaRPr lang="en-GB" altLang="zh-CN"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zh-CN" altLang="en-US"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Nǐ</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jiào</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shénme</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míngzì</a:t>
                      </a:r>
                      <a:r>
                        <a:rPr lang="en-GB" sz="2400" cap="none" spc="0" dirty="0">
                          <a:solidFill>
                            <a:schemeClr val="bg1"/>
                          </a:solidFill>
                          <a:effectLst/>
                          <a:latin typeface="Calibri" panose="020F0502020204030204" pitchFamily="34" charset="0"/>
                          <a:cs typeface="Calibri" panose="020F0502020204030204" pitchFamily="34" charset="0"/>
                        </a:rPr>
                        <a:t> ? </a:t>
                      </a:r>
                    </a:p>
                    <a:p>
                      <a:pPr rtl="0" fontAlgn="t">
                        <a:buFont typeface="Arial" panose="020B0604020202020204" pitchFamily="34" charset="0"/>
                        <a:buChar char="•"/>
                      </a:pPr>
                      <a:endParaRPr lang="en-GB"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en-GB" sz="2400" cap="none" spc="0" dirty="0">
                          <a:solidFill>
                            <a:schemeClr val="bg1"/>
                          </a:solidFill>
                          <a:effectLst/>
                          <a:latin typeface="Calibri" panose="020F0502020204030204" pitchFamily="34" charset="0"/>
                          <a:cs typeface="Calibri" panose="020F0502020204030204" pitchFamily="34" charset="0"/>
                        </a:rPr>
                        <a:t>My name is…</a:t>
                      </a:r>
                    </a:p>
                    <a:p>
                      <a:pPr rtl="0" fontAlgn="t">
                        <a:buFont typeface="Arial" panose="020B0604020202020204" pitchFamily="34" charset="0"/>
                        <a:buChar char="•"/>
                      </a:pPr>
                      <a:r>
                        <a:rPr lang="zh-CN" altLang="en-US" sz="2400" cap="none" spc="0" dirty="0">
                          <a:solidFill>
                            <a:schemeClr val="bg1"/>
                          </a:solidFill>
                          <a:effectLst/>
                          <a:latin typeface="Calibri" panose="020F0502020204030204" pitchFamily="34" charset="0"/>
                          <a:cs typeface="Calibri" panose="020F0502020204030204" pitchFamily="34" charset="0"/>
                        </a:rPr>
                        <a:t>我叫</a:t>
                      </a:r>
                      <a:r>
                        <a:rPr lang="en-GB" altLang="zh-CN" sz="2400" cap="none" spc="0" dirty="0">
                          <a:solidFill>
                            <a:schemeClr val="bg1"/>
                          </a:solidFill>
                          <a:effectLst/>
                          <a:latin typeface="Calibri" panose="020F0502020204030204" pitchFamily="34" charset="0"/>
                          <a:cs typeface="Calibri" panose="020F0502020204030204" pitchFamily="34" charset="0"/>
                        </a:rPr>
                        <a:t>…</a:t>
                      </a:r>
                    </a:p>
                    <a:p>
                      <a:pPr rtl="0" fontAlgn="t">
                        <a:buFont typeface="Arial" panose="020B0604020202020204" pitchFamily="34" charset="0"/>
                        <a:buChar char="•"/>
                      </a:pPr>
                      <a:r>
                        <a:rPr lang="en-GB" sz="2400" cap="none" spc="0" dirty="0" err="1">
                          <a:solidFill>
                            <a:schemeClr val="bg1"/>
                          </a:solidFill>
                          <a:effectLst/>
                          <a:latin typeface="Calibri" panose="020F0502020204030204" pitchFamily="34" charset="0"/>
                          <a:cs typeface="Calibri" panose="020F0502020204030204" pitchFamily="34" charset="0"/>
                        </a:rPr>
                        <a:t>Wǒ</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jiào</a:t>
                      </a:r>
                      <a:r>
                        <a:rPr lang="en-GB" sz="2400" cap="none" spc="0" dirty="0">
                          <a:solidFill>
                            <a:schemeClr val="bg1"/>
                          </a:solidFill>
                          <a:effectLst/>
                          <a:latin typeface="Calibri" panose="020F0502020204030204" pitchFamily="34" charset="0"/>
                          <a:cs typeface="Calibri" panose="020F0502020204030204" pitchFamily="34" charset="0"/>
                        </a:rPr>
                        <a:t> .....</a:t>
                      </a:r>
                    </a:p>
                    <a:p>
                      <a:pPr rtl="0" fontAlgn="t">
                        <a:buFont typeface="Arial" panose="020B0604020202020204" pitchFamily="34" charset="0"/>
                        <a:buChar char="•"/>
                      </a:pPr>
                      <a:endParaRPr lang="en-GB"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en-GB" sz="2400" cap="none" spc="0" dirty="0">
                          <a:solidFill>
                            <a:schemeClr val="bg1"/>
                          </a:solidFill>
                          <a:effectLst/>
                          <a:latin typeface="Calibri" panose="020F0502020204030204" pitchFamily="34" charset="0"/>
                          <a:cs typeface="Calibri" panose="020F0502020204030204" pitchFamily="34" charset="0"/>
                        </a:rPr>
                        <a:t>Goodbye!</a:t>
                      </a:r>
                    </a:p>
                    <a:p>
                      <a:pPr rtl="0" fontAlgn="t">
                        <a:buFont typeface="Arial" panose="020B0604020202020204" pitchFamily="34" charset="0"/>
                        <a:buChar char="•"/>
                      </a:pPr>
                      <a:r>
                        <a:rPr lang="zh-CN" altLang="en-US" sz="2400" cap="none" spc="0" dirty="0">
                          <a:solidFill>
                            <a:schemeClr val="bg1"/>
                          </a:solidFill>
                          <a:effectLst/>
                          <a:latin typeface="Calibri" panose="020F0502020204030204" pitchFamily="34" charset="0"/>
                          <a:cs typeface="Calibri" panose="020F0502020204030204" pitchFamily="34" charset="0"/>
                        </a:rPr>
                        <a:t>再见 </a:t>
                      </a:r>
                      <a:r>
                        <a:rPr lang="en-GB" altLang="zh-CN" sz="2400" cap="none" spc="0" dirty="0">
                          <a:solidFill>
                            <a:schemeClr val="bg1"/>
                          </a:solidFill>
                          <a:effectLst/>
                          <a:latin typeface="Calibri" panose="020F0502020204030204" pitchFamily="34" charset="0"/>
                          <a:cs typeface="Calibri" panose="020F0502020204030204" pitchFamily="34" charset="0"/>
                        </a:rPr>
                        <a:t>!</a:t>
                      </a:r>
                    </a:p>
                    <a:p>
                      <a:pPr rtl="0" fontAlgn="t">
                        <a:buFont typeface="Arial" panose="020B0604020202020204" pitchFamily="34" charset="0"/>
                        <a:buChar char="•"/>
                      </a:pPr>
                      <a:r>
                        <a:rPr lang="en-GB" sz="2400" cap="none" spc="0" dirty="0" err="1">
                          <a:solidFill>
                            <a:schemeClr val="bg1"/>
                          </a:solidFill>
                          <a:effectLst/>
                          <a:latin typeface="Calibri" panose="020F0502020204030204" pitchFamily="34" charset="0"/>
                          <a:cs typeface="Calibri" panose="020F0502020204030204" pitchFamily="34" charset="0"/>
                        </a:rPr>
                        <a:t>Zài</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jiàn</a:t>
                      </a:r>
                      <a:r>
                        <a:rPr lang="en-GB" sz="2400" cap="none" spc="0" dirty="0">
                          <a:solidFill>
                            <a:schemeClr val="bg1"/>
                          </a:solidFill>
                          <a:effectLst/>
                          <a:latin typeface="Calibri" panose="020F0502020204030204" pitchFamily="34" charset="0"/>
                          <a:cs typeface="Calibri" panose="020F0502020204030204" pitchFamily="34" charset="0"/>
                        </a:rPr>
                        <a:t> ! </a:t>
                      </a:r>
                    </a:p>
                  </a:txBody>
                  <a:tcPr marL="425997" marR="202723" marT="183921" marB="212999">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404040"/>
                    </a:solidFill>
                  </a:tcPr>
                </a:tc>
                <a:extLst>
                  <a:ext uri="{0D108BD9-81ED-4DB2-BD59-A6C34878D82A}">
                    <a16:rowId xmlns:a16="http://schemas.microsoft.com/office/drawing/2014/main" val="2037190758"/>
                  </a:ext>
                </a:extLst>
              </a:tr>
            </a:tbl>
          </a:graphicData>
        </a:graphic>
      </p:graphicFrame>
      <p:pic>
        <p:nvPicPr>
          <p:cNvPr id="7" name="图片 6" descr="图示&#10;&#10;描述已自动生成">
            <a:extLst>
              <a:ext uri="{FF2B5EF4-FFF2-40B4-BE49-F238E27FC236}">
                <a16:creationId xmlns:a16="http://schemas.microsoft.com/office/drawing/2014/main" id="{D0D5117E-179E-3AAD-EF80-28480CAD0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2831"/>
            <a:ext cx="5631269" cy="3860800"/>
          </a:xfrm>
          <a:prstGeom prst="rect">
            <a:avLst/>
          </a:prstGeom>
        </p:spPr>
      </p:pic>
    </p:spTree>
    <p:extLst>
      <p:ext uri="{BB962C8B-B14F-4D97-AF65-F5344CB8AC3E}">
        <p14:creationId xmlns:p14="http://schemas.microsoft.com/office/powerpoint/2010/main" val="324595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8" name="Picture 5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4" name="Rectangle 63">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5324B1B-3F2A-894F-CA3A-8B8D13251B09}"/>
              </a:ext>
            </a:extLst>
          </p:cNvPr>
          <p:cNvSpPr>
            <a:spLocks noGrp="1"/>
          </p:cNvSpPr>
          <p:nvPr>
            <p:ph type="title"/>
          </p:nvPr>
        </p:nvSpPr>
        <p:spPr>
          <a:xfrm>
            <a:off x="1452616" y="962902"/>
            <a:ext cx="4176384" cy="2380828"/>
          </a:xfrm>
        </p:spPr>
        <p:txBody>
          <a:bodyPr vert="horz" lIns="91440" tIns="45720" rIns="91440" bIns="0" rtlCol="0" anchor="b">
            <a:normAutofit/>
          </a:bodyPr>
          <a:lstStyle/>
          <a:p>
            <a:pPr lvl="0" fontAlgn="base">
              <a:spcAft>
                <a:spcPts val="600"/>
              </a:spcAft>
              <a:buClr>
                <a:schemeClr val="accent1"/>
              </a:buClr>
              <a:buSzPct val="100000"/>
            </a:pPr>
            <a:r>
              <a:rPr lang="en-US" altLang="zh-CN" b="1" cap="none" dirty="0">
                <a:latin typeface="+mj-ea"/>
                <a:hlinkClick r:id="rId3">
                  <a:extLst>
                    <a:ext uri="{A12FA001-AC4F-418D-AE19-62706E023703}">
                      <ahyp:hlinkClr xmlns:ahyp="http://schemas.microsoft.com/office/drawing/2018/hyperlinkcolor" val="tx"/>
                    </a:ext>
                  </a:extLst>
                </a:hlinkClick>
              </a:rPr>
              <a:t>Greetings</a:t>
            </a:r>
            <a:r>
              <a:rPr lang="en-US" altLang="zh-CN" b="1" cap="none" dirty="0">
                <a:latin typeface="+mj-ea"/>
              </a:rPr>
              <a:t>‎ </a:t>
            </a:r>
            <a:br>
              <a:rPr lang="en-US" altLang="zh-CN" b="1" cap="none" dirty="0">
                <a:latin typeface="+mj-ea"/>
              </a:rPr>
            </a:br>
            <a:r>
              <a:rPr lang="en-US" altLang="zh-CN" b="1" cap="none" dirty="0">
                <a:latin typeface="+mj-ea"/>
              </a:rPr>
              <a:t>2. </a:t>
            </a:r>
            <a:r>
              <a:rPr lang="en-GB" altLang="zh-CN" b="1" cap="none" dirty="0" err="1">
                <a:latin typeface="+mj-ea"/>
              </a:rPr>
              <a:t>Hěn</a:t>
            </a:r>
            <a:r>
              <a:rPr lang="en-GB" altLang="zh-CN" b="1" cap="none" dirty="0">
                <a:latin typeface="+mj-ea"/>
              </a:rPr>
              <a:t> </a:t>
            </a:r>
            <a:r>
              <a:rPr lang="en-GB" altLang="zh-CN" b="1" cap="none" dirty="0" err="1">
                <a:latin typeface="+mj-ea"/>
              </a:rPr>
              <a:t>gāoxìng</a:t>
            </a:r>
            <a:r>
              <a:rPr lang="en-GB" altLang="zh-CN" b="1" cap="none" dirty="0">
                <a:latin typeface="+mj-ea"/>
              </a:rPr>
              <a:t> </a:t>
            </a:r>
            <a:r>
              <a:rPr lang="en-GB" altLang="zh-CN" b="1" cap="none" dirty="0" err="1">
                <a:latin typeface="+mj-ea"/>
              </a:rPr>
              <a:t>rènshì</a:t>
            </a:r>
            <a:r>
              <a:rPr lang="en-GB" altLang="zh-CN" b="1" cap="none" dirty="0">
                <a:latin typeface="+mj-ea"/>
              </a:rPr>
              <a:t> </a:t>
            </a:r>
            <a:r>
              <a:rPr lang="en-GB" altLang="zh-CN" b="1" cap="none" dirty="0" err="1">
                <a:latin typeface="+mj-ea"/>
              </a:rPr>
              <a:t>nǐ</a:t>
            </a:r>
            <a:r>
              <a:rPr lang="zh-CN" altLang="en-US" b="1" cap="none" dirty="0">
                <a:latin typeface="+mj-ea"/>
              </a:rPr>
              <a:t>！很高兴认识你！</a:t>
            </a:r>
            <a:br>
              <a:rPr lang="zh-CN" altLang="en-US" dirty="0">
                <a:latin typeface="+mj-ea"/>
              </a:rPr>
            </a:br>
            <a:endParaRPr lang="en-US" dirty="0">
              <a:latin typeface="+mj-ea"/>
            </a:endParaRPr>
          </a:p>
        </p:txBody>
      </p:sp>
      <p:cxnSp>
        <p:nvCxnSpPr>
          <p:cNvPr id="68" name="Straight Connector 67">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0" name="Picture 69">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71">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3B8559A1-326F-A4D1-02B6-66A95A06F492}"/>
              </a:ext>
            </a:extLst>
          </p:cNvPr>
          <p:cNvSpPr>
            <a:spLocks noChangeArrowheads="1"/>
          </p:cNvSpPr>
          <p:nvPr/>
        </p:nvSpPr>
        <p:spPr bwMode="auto">
          <a:xfrm>
            <a:off x="1451579" y="2015734"/>
            <a:ext cx="4158849" cy="34506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defTabSz="914400" eaLnBrk="1" fontAlgn="base" hangingPunct="1">
              <a:lnSpc>
                <a:spcPct val="120000"/>
              </a:lnSpc>
              <a:spcBef>
                <a:spcPct val="0"/>
              </a:spcBef>
              <a:spcAft>
                <a:spcPts val="600"/>
              </a:spcAft>
              <a:buClr>
                <a:schemeClr val="accent1"/>
              </a:buClr>
              <a:buSzPct val="100000"/>
              <a:buFont typeface="Arial" panose="020B0604020202020204" pitchFamily="34" charset="0"/>
              <a:buChar char="•"/>
              <a:tabLst/>
            </a:pPr>
            <a:endParaRPr kumimoji="0" lang="en-US" altLang="zh-CN" b="0" i="0" u="none" strike="noStrike" cap="none" normalizeH="0" baseline="0" dirty="0">
              <a:ln>
                <a:noFill/>
              </a:ln>
              <a:latin typeface="+mn-lt"/>
            </a:endParaRPr>
          </a:p>
        </p:txBody>
      </p:sp>
      <p:graphicFrame>
        <p:nvGraphicFramePr>
          <p:cNvPr id="15" name="内容占位符 3">
            <a:extLst>
              <a:ext uri="{FF2B5EF4-FFF2-40B4-BE49-F238E27FC236}">
                <a16:creationId xmlns:a16="http://schemas.microsoft.com/office/drawing/2014/main" id="{AE54E1AF-4B02-FF25-3F4E-D08F86AD88CB}"/>
              </a:ext>
            </a:extLst>
          </p:cNvPr>
          <p:cNvGraphicFramePr>
            <a:graphicFrameLocks/>
          </p:cNvGraphicFramePr>
          <p:nvPr>
            <p:extLst>
              <p:ext uri="{D42A27DB-BD31-4B8C-83A1-F6EECF244321}">
                <p14:modId xmlns:p14="http://schemas.microsoft.com/office/powerpoint/2010/main" val="3749555210"/>
              </p:ext>
            </p:extLst>
          </p:nvPr>
        </p:nvGraphicFramePr>
        <p:xfrm>
          <a:off x="6094411" y="938366"/>
          <a:ext cx="4960442" cy="4395197"/>
        </p:xfrm>
        <a:graphic>
          <a:graphicData uri="http://schemas.openxmlformats.org/drawingml/2006/table">
            <a:tbl>
              <a:tblPr>
                <a:solidFill>
                  <a:schemeClr val="tx1">
                    <a:lumMod val="65000"/>
                    <a:lumOff val="35000"/>
                  </a:schemeClr>
                </a:solidFill>
              </a:tblPr>
              <a:tblGrid>
                <a:gridCol w="4960442">
                  <a:extLst>
                    <a:ext uri="{9D8B030D-6E8A-4147-A177-3AD203B41FA5}">
                      <a16:colId xmlns:a16="http://schemas.microsoft.com/office/drawing/2014/main" val="2802618243"/>
                    </a:ext>
                  </a:extLst>
                </a:gridCol>
              </a:tblGrid>
              <a:tr h="4395197">
                <a:tc>
                  <a:txBody>
                    <a:bodyPr/>
                    <a:lstStyle/>
                    <a:p>
                      <a:pPr rtl="0" fontAlgn="t">
                        <a:buFont typeface="Arial" panose="020B0604020202020204" pitchFamily="34" charset="0"/>
                        <a:buChar char="•"/>
                      </a:pPr>
                      <a:r>
                        <a:rPr lang="en-GB" sz="2400" cap="none" spc="0" dirty="0">
                          <a:solidFill>
                            <a:schemeClr val="bg1"/>
                          </a:solidFill>
                          <a:effectLst/>
                          <a:latin typeface="Calibri" panose="020F0502020204030204" pitchFamily="34" charset="0"/>
                          <a:cs typeface="Calibri" panose="020F0502020204030204" pitchFamily="34" charset="0"/>
                        </a:rPr>
                        <a:t>Happy to meet you!</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zh-CN" altLang="en-US" sz="2400" cap="none" spc="0" dirty="0">
                          <a:solidFill>
                            <a:schemeClr val="bg1"/>
                          </a:solidFill>
                          <a:effectLst/>
                          <a:latin typeface="Calibri" panose="020F0502020204030204" pitchFamily="34" charset="0"/>
                          <a:cs typeface="Calibri" panose="020F0502020204030204" pitchFamily="34" charset="0"/>
                        </a:rPr>
                        <a:t>很高兴认识你！</a:t>
                      </a:r>
                      <a:endParaRPr lang="en-GB"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en-GB" sz="2400" cap="none" spc="0" dirty="0" err="1">
                          <a:solidFill>
                            <a:schemeClr val="bg1"/>
                          </a:solidFill>
                          <a:effectLst/>
                          <a:latin typeface="Calibri" panose="020F0502020204030204" pitchFamily="34" charset="0"/>
                          <a:cs typeface="Calibri" panose="020F0502020204030204" pitchFamily="34" charset="0"/>
                        </a:rPr>
                        <a:t>Hěn</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gāoxìng</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rènshì</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nǐ</a:t>
                      </a:r>
                      <a:r>
                        <a:rPr lang="en-GB" sz="2400" cap="none" spc="0" dirty="0">
                          <a:solidFill>
                            <a:schemeClr val="bg1"/>
                          </a:solidFill>
                          <a:effectLst/>
                          <a:latin typeface="Calibri" panose="020F0502020204030204" pitchFamily="34" charset="0"/>
                          <a:cs typeface="Calibri" panose="020F0502020204030204" pitchFamily="34" charset="0"/>
                        </a:rPr>
                        <a:t>！</a:t>
                      </a:r>
                    </a:p>
                    <a:p>
                      <a:pPr rtl="0" fontAlgn="t">
                        <a:buFont typeface="Arial" panose="020B0604020202020204" pitchFamily="34" charset="0"/>
                        <a:buChar char="•"/>
                      </a:pPr>
                      <a:endParaRPr lang="zh-CN" altLang="en-US"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en-GB" sz="2400" cap="none" spc="0" dirty="0">
                          <a:solidFill>
                            <a:schemeClr val="bg1"/>
                          </a:solidFill>
                          <a:effectLst/>
                          <a:latin typeface="Calibri" panose="020F0502020204030204" pitchFamily="34" charset="0"/>
                          <a:cs typeface="Calibri" panose="020F0502020204030204" pitchFamily="34" charset="0"/>
                        </a:rPr>
                        <a:t>Happy to meet you too!</a:t>
                      </a:r>
                    </a:p>
                    <a:p>
                      <a:pPr rtl="0" fontAlgn="t">
                        <a:buFont typeface="Arial" panose="020B0604020202020204" pitchFamily="34" charset="0"/>
                        <a:buChar char="•"/>
                      </a:pPr>
                      <a:r>
                        <a:rPr lang="zh-CN" altLang="en-US" sz="2400" cap="none" spc="0" dirty="0">
                          <a:solidFill>
                            <a:schemeClr val="bg1"/>
                          </a:solidFill>
                          <a:effectLst/>
                          <a:latin typeface="Calibri" panose="020F0502020204030204" pitchFamily="34" charset="0"/>
                          <a:cs typeface="Calibri" panose="020F0502020204030204" pitchFamily="34" charset="0"/>
                        </a:rPr>
                        <a:t>我也很高兴认识你</a:t>
                      </a:r>
                      <a:r>
                        <a:rPr lang="en-GB" altLang="zh-CN" sz="2400" cap="none" spc="0" dirty="0">
                          <a:solidFill>
                            <a:schemeClr val="bg1"/>
                          </a:solidFill>
                          <a:effectLst/>
                          <a:latin typeface="Calibri" panose="020F0502020204030204" pitchFamily="34" charset="0"/>
                          <a:cs typeface="Calibri" panose="020F0502020204030204" pitchFamily="34" charset="0"/>
                        </a:rPr>
                        <a:t>!</a:t>
                      </a:r>
                      <a:endParaRPr lang="en-US" altLang="zh-CN" sz="2400" cap="none" spc="0" dirty="0">
                        <a:solidFill>
                          <a:schemeClr val="bg1"/>
                        </a:solidFill>
                        <a:effectLst/>
                        <a:latin typeface="Calibri" panose="020F0502020204030204" pitchFamily="34" charset="0"/>
                        <a:cs typeface="Calibri" panose="020F0502020204030204" pitchFamily="34" charset="0"/>
                      </a:endParaRPr>
                    </a:p>
                    <a:p>
                      <a:pPr rtl="0" fontAlgn="t">
                        <a:buFont typeface="Arial" panose="020B0604020202020204" pitchFamily="34" charset="0"/>
                        <a:buChar char="•"/>
                      </a:pPr>
                      <a:r>
                        <a:rPr lang="en-GB" sz="2400" cap="none" spc="0" dirty="0" err="1">
                          <a:solidFill>
                            <a:schemeClr val="bg1"/>
                          </a:solidFill>
                          <a:effectLst/>
                          <a:latin typeface="Calibri" panose="020F0502020204030204" pitchFamily="34" charset="0"/>
                          <a:cs typeface="Calibri" panose="020F0502020204030204" pitchFamily="34" charset="0"/>
                        </a:rPr>
                        <a:t>Wǒ</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yě</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hěn</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gāoxìng</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rènshì</a:t>
                      </a:r>
                      <a:r>
                        <a:rPr lang="en-GB" sz="2400" cap="none" spc="0" dirty="0">
                          <a:solidFill>
                            <a:schemeClr val="bg1"/>
                          </a:solidFill>
                          <a:effectLst/>
                          <a:latin typeface="Calibri" panose="020F0502020204030204" pitchFamily="34" charset="0"/>
                          <a:cs typeface="Calibri" panose="020F0502020204030204" pitchFamily="34" charset="0"/>
                        </a:rPr>
                        <a:t> </a:t>
                      </a:r>
                      <a:r>
                        <a:rPr lang="en-GB" sz="2400" cap="none" spc="0" dirty="0" err="1">
                          <a:solidFill>
                            <a:schemeClr val="bg1"/>
                          </a:solidFill>
                          <a:effectLst/>
                          <a:latin typeface="Calibri" panose="020F0502020204030204" pitchFamily="34" charset="0"/>
                          <a:cs typeface="Calibri" panose="020F0502020204030204" pitchFamily="34" charset="0"/>
                        </a:rPr>
                        <a:t>nǐ</a:t>
                      </a:r>
                      <a:r>
                        <a:rPr lang="en-GB" sz="2400" cap="none" spc="0" dirty="0">
                          <a:solidFill>
                            <a:schemeClr val="bg1"/>
                          </a:solidFill>
                          <a:effectLst/>
                          <a:latin typeface="Calibri" panose="020F0502020204030204" pitchFamily="34" charset="0"/>
                          <a:cs typeface="Calibri" panose="020F0502020204030204" pitchFamily="34" charset="0"/>
                        </a:rPr>
                        <a:t>! </a:t>
                      </a:r>
                    </a:p>
                    <a:p>
                      <a:pPr rtl="0" fontAlgn="t">
                        <a:buFont typeface="Arial" panose="020B0604020202020204" pitchFamily="34" charset="0"/>
                        <a:buChar char="•"/>
                      </a:pPr>
                      <a:endParaRPr lang="en-GB" sz="2400" kern="1200" cap="none" spc="0" dirty="0">
                        <a:solidFill>
                          <a:schemeClr val="bg1"/>
                        </a:solidFill>
                        <a:effectLst/>
                        <a:latin typeface="Calibri" panose="020F0502020204030204" pitchFamily="34" charset="0"/>
                        <a:ea typeface="+mn-ea"/>
                        <a:cs typeface="Calibri" panose="020F0502020204030204" pitchFamily="34" charset="0"/>
                      </a:endParaRPr>
                    </a:p>
                    <a:p>
                      <a:pPr rtl="0" fontAlgn="t">
                        <a:buFont typeface="Arial" panose="020B0604020202020204" pitchFamily="34" charset="0"/>
                        <a:buChar char="•"/>
                      </a:pPr>
                      <a:r>
                        <a:rPr lang="en-GB" sz="2400" kern="1200" cap="none" spc="0" dirty="0">
                          <a:solidFill>
                            <a:schemeClr val="bg1"/>
                          </a:solidFill>
                          <a:effectLst/>
                          <a:latin typeface="Calibri" panose="020F0502020204030204" pitchFamily="34" charset="0"/>
                          <a:ea typeface="+mn-ea"/>
                          <a:cs typeface="Calibri" panose="020F0502020204030204" pitchFamily="34" charset="0"/>
                        </a:rPr>
                        <a:t>Thank you!</a:t>
                      </a:r>
                    </a:p>
                    <a:p>
                      <a:pPr rtl="0" fontAlgn="t">
                        <a:buFont typeface="Arial" panose="020B0604020202020204" pitchFamily="34" charset="0"/>
                        <a:buChar char="•"/>
                      </a:pPr>
                      <a:r>
                        <a:rPr lang="en-GB" sz="2400" kern="1200" cap="none" spc="0" dirty="0" err="1">
                          <a:solidFill>
                            <a:schemeClr val="bg1"/>
                          </a:solidFill>
                          <a:effectLst/>
                          <a:latin typeface="Calibri" panose="020F0502020204030204" pitchFamily="34" charset="0"/>
                          <a:ea typeface="+mn-ea"/>
                          <a:cs typeface="Calibri" panose="020F0502020204030204" pitchFamily="34" charset="0"/>
                        </a:rPr>
                        <a:t>谢谢你</a:t>
                      </a:r>
                      <a:r>
                        <a:rPr lang="zh-CN" altLang="en-US" sz="2400" kern="1200" cap="none" spc="0" dirty="0">
                          <a:solidFill>
                            <a:schemeClr val="bg1"/>
                          </a:solidFill>
                          <a:effectLst/>
                          <a:latin typeface="Calibri" panose="020F0502020204030204" pitchFamily="34" charset="0"/>
                          <a:ea typeface="+mn-ea"/>
                          <a:cs typeface="Calibri" panose="020F0502020204030204" pitchFamily="34" charset="0"/>
                        </a:rPr>
                        <a:t>！</a:t>
                      </a:r>
                      <a:endParaRPr lang="en-US" altLang="zh-CN" sz="2400" kern="1200" cap="none" spc="0" dirty="0">
                        <a:solidFill>
                          <a:schemeClr val="bg1"/>
                        </a:solidFill>
                        <a:effectLst/>
                        <a:latin typeface="Calibri" panose="020F0502020204030204" pitchFamily="34" charset="0"/>
                        <a:ea typeface="+mn-ea"/>
                        <a:cs typeface="Calibri" panose="020F0502020204030204" pitchFamily="34" charset="0"/>
                      </a:endParaRPr>
                    </a:p>
                    <a:p>
                      <a:pPr rtl="0" fontAlgn="t">
                        <a:buFont typeface="Arial" panose="020B0604020202020204" pitchFamily="34" charset="0"/>
                        <a:buChar char="•"/>
                      </a:pPr>
                      <a:r>
                        <a:rPr lang="en-GB" altLang="zh-CN" sz="2400" kern="1200" cap="none" spc="0" dirty="0" err="1">
                          <a:solidFill>
                            <a:schemeClr val="bg1"/>
                          </a:solidFill>
                          <a:effectLst/>
                          <a:latin typeface="Calibri" panose="020F0502020204030204" pitchFamily="34" charset="0"/>
                          <a:ea typeface="+mn-ea"/>
                          <a:cs typeface="Calibri" panose="020F0502020204030204" pitchFamily="34" charset="0"/>
                        </a:rPr>
                        <a:t>Xièxie</a:t>
                      </a:r>
                      <a:r>
                        <a:rPr lang="zh-CN" altLang="en-US" sz="2400" kern="1200" cap="none" spc="0" dirty="0">
                          <a:solidFill>
                            <a:schemeClr val="bg1"/>
                          </a:solidFill>
                          <a:effectLst/>
                          <a:latin typeface="Calibri" panose="020F0502020204030204" pitchFamily="34" charset="0"/>
                          <a:ea typeface="+mn-ea"/>
                          <a:cs typeface="Calibri" panose="020F0502020204030204" pitchFamily="34" charset="0"/>
                        </a:rPr>
                        <a:t>！</a:t>
                      </a:r>
                      <a:endParaRPr lang="en-GB" sz="2400" kern="1200" cap="none" spc="0" dirty="0">
                        <a:solidFill>
                          <a:schemeClr val="bg1"/>
                        </a:solidFill>
                        <a:effectLst/>
                        <a:latin typeface="Calibri" panose="020F0502020204030204" pitchFamily="34" charset="0"/>
                        <a:ea typeface="+mn-ea"/>
                        <a:cs typeface="Calibri" panose="020F0502020204030204" pitchFamily="34" charset="0"/>
                      </a:endParaRPr>
                    </a:p>
                  </a:txBody>
                  <a:tcPr marL="174820" marR="174820" marT="174820" marB="189606">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3868101746"/>
                  </a:ext>
                </a:extLst>
              </a:tr>
            </a:tbl>
          </a:graphicData>
        </a:graphic>
      </p:graphicFrame>
    </p:spTree>
    <p:extLst>
      <p:ext uri="{BB962C8B-B14F-4D97-AF65-F5344CB8AC3E}">
        <p14:creationId xmlns:p14="http://schemas.microsoft.com/office/powerpoint/2010/main" val="267525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A691-604E-E839-1E72-740B9438EAA1}"/>
              </a:ext>
            </a:extLst>
          </p:cNvPr>
          <p:cNvSpPr>
            <a:spLocks noGrp="1"/>
          </p:cNvSpPr>
          <p:nvPr>
            <p:ph type="title"/>
          </p:nvPr>
        </p:nvSpPr>
        <p:spPr/>
        <p:txBody>
          <a:bodyPr/>
          <a:lstStyle/>
          <a:p>
            <a:r>
              <a:rPr lang="en-GB" dirty="0"/>
              <a:t>See you later</a:t>
            </a:r>
          </a:p>
        </p:txBody>
      </p:sp>
      <p:sp>
        <p:nvSpPr>
          <p:cNvPr id="3" name="Content Placeholder 2">
            <a:extLst>
              <a:ext uri="{FF2B5EF4-FFF2-40B4-BE49-F238E27FC236}">
                <a16:creationId xmlns:a16="http://schemas.microsoft.com/office/drawing/2014/main" id="{37802F74-6455-15DE-5168-ED91F1E27AA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5612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9C77-9E28-056F-1D2A-124818DB5413}"/>
              </a:ext>
            </a:extLst>
          </p:cNvPr>
          <p:cNvSpPr>
            <a:spLocks noGrp="1"/>
          </p:cNvSpPr>
          <p:nvPr>
            <p:ph type="title"/>
          </p:nvPr>
        </p:nvSpPr>
        <p:spPr/>
        <p:txBody>
          <a:bodyPr/>
          <a:lstStyle/>
          <a:p>
            <a:r>
              <a:rPr lang="en-GB" dirty="0"/>
              <a:t>Create a dialogue in pairs</a:t>
            </a:r>
          </a:p>
        </p:txBody>
      </p:sp>
      <p:sp>
        <p:nvSpPr>
          <p:cNvPr id="3" name="Content Placeholder 2">
            <a:extLst>
              <a:ext uri="{FF2B5EF4-FFF2-40B4-BE49-F238E27FC236}">
                <a16:creationId xmlns:a16="http://schemas.microsoft.com/office/drawing/2014/main" id="{0135E9EB-8BFD-C473-0A93-399FA84798EF}"/>
              </a:ext>
            </a:extLst>
          </p:cNvPr>
          <p:cNvSpPr>
            <a:spLocks noGrp="1"/>
          </p:cNvSpPr>
          <p:nvPr>
            <p:ph idx="1"/>
          </p:nvPr>
        </p:nvSpPr>
        <p:spPr/>
        <p:txBody>
          <a:bodyPr/>
          <a:lstStyle/>
          <a:p>
            <a:r>
              <a:rPr lang="en-GB" dirty="0"/>
              <a:t>10 minutes to prepare/ practice</a:t>
            </a:r>
          </a:p>
          <a:p>
            <a:r>
              <a:rPr lang="en-GB" dirty="0"/>
              <a:t>Feedback</a:t>
            </a:r>
          </a:p>
          <a:p>
            <a:endParaRPr lang="en-GB" dirty="0"/>
          </a:p>
          <a:p>
            <a:endParaRPr lang="en-GB" dirty="0"/>
          </a:p>
          <a:p>
            <a:r>
              <a:rPr lang="en-GB" dirty="0"/>
              <a:t>If you need further phrases ask Shuwen!!!!!!</a:t>
            </a:r>
          </a:p>
        </p:txBody>
      </p:sp>
    </p:spTree>
    <p:extLst>
      <p:ext uri="{BB962C8B-B14F-4D97-AF65-F5344CB8AC3E}">
        <p14:creationId xmlns:p14="http://schemas.microsoft.com/office/powerpoint/2010/main" val="4184571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b86dd42-4ad2-414c-ba6d-9d2d2288d9a9"/>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363</TotalTime>
  <Words>1076</Words>
  <Application>Microsoft Office PowerPoint</Application>
  <PresentationFormat>Widescreen</PresentationFormat>
  <Paragraphs>126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Adobe Gothic Std B</vt:lpstr>
      <vt:lpstr>等线 Light</vt:lpstr>
      <vt:lpstr>SimSun</vt:lpstr>
      <vt:lpstr>arial</vt:lpstr>
      <vt:lpstr>arial</vt:lpstr>
      <vt:lpstr>Calibri</vt:lpstr>
      <vt:lpstr>Gill Sans MT</vt:lpstr>
      <vt:lpstr>Gallery</vt:lpstr>
      <vt:lpstr>Languages in the community</vt:lpstr>
      <vt:lpstr>Brief introduction</vt:lpstr>
      <vt:lpstr>Chinese language</vt:lpstr>
      <vt:lpstr>Speaking Chinese…..Shuwen</vt:lpstr>
      <vt:lpstr>PowerPoint Presentation</vt:lpstr>
      <vt:lpstr>Greetings‎  1. Hello!Nǐ hǎo 你好！ </vt:lpstr>
      <vt:lpstr>Greetings‎  2. Hěn gāoxìng rènshì nǐ！很高兴认识你！ </vt:lpstr>
      <vt:lpstr>See you later</vt:lpstr>
      <vt:lpstr>Create a dialogue in pairs</vt:lpstr>
      <vt:lpstr>Colours</vt:lpstr>
      <vt:lpstr>How  does Chinese compare to  English and the other  languages that have  been presented ? </vt:lpstr>
      <vt:lpstr>Let’s check the activity</vt:lpstr>
      <vt:lpstr>A language portrait in multilingualism</vt:lpstr>
      <vt:lpstr>Why use a body ?   Body image as a frame for metaphors </vt:lpstr>
      <vt:lpstr>PowerPoint Presentation</vt:lpstr>
      <vt:lpstr>A language portrait in multilingualism</vt:lpstr>
      <vt:lpstr>Complete now the body  (10 MINUTES)</vt:lpstr>
      <vt:lpstr>In groups discuss your picture  individual elements cannot immediately be discerned from the picture, but can only be revealed through the interpretation that is given by the author   </vt:lpstr>
      <vt:lpstr>Features of your own accent   (Preparation task)</vt:lpstr>
      <vt:lpstr>Activity from prepare Listen to a presentation which offers insight into how culture and  personality can affect how Chinese students learn the English language</vt:lpstr>
      <vt:lpstr>Feedback</vt:lpstr>
      <vt:lpstr>Practice  delivering  instructions/giving   information using  ‘new’ voice</vt:lpstr>
      <vt:lpstr>PowerPoint Presentation</vt:lpstr>
      <vt:lpstr>Give instructions on how to do…</vt:lpstr>
      <vt:lpstr>Conclude: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Languages in the community</dc:title>
  <dc:creator>Karen Humphries</dc:creator>
  <cp:lastModifiedBy>Karen Humphries</cp:lastModifiedBy>
  <cp:revision>55</cp:revision>
  <dcterms:created xsi:type="dcterms:W3CDTF">2023-02-01T09:45:51Z</dcterms:created>
  <dcterms:modified xsi:type="dcterms:W3CDTF">2023-02-08T09:46:16Z</dcterms:modified>
</cp:coreProperties>
</file>