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81" r:id="rId4"/>
    <p:sldMasterId id="2147483687" r:id="rId5"/>
    <p:sldMasterId id="2147483694" r:id="rId6"/>
  </p:sldMasterIdLst>
  <p:notesMasterIdLst>
    <p:notesMasterId r:id="rId40"/>
  </p:notesMasterIdLst>
  <p:sldIdLst>
    <p:sldId id="256" r:id="rId7"/>
    <p:sldId id="411" r:id="rId8"/>
    <p:sldId id="416" r:id="rId9"/>
    <p:sldId id="448" r:id="rId10"/>
    <p:sldId id="413" r:id="rId11"/>
    <p:sldId id="451" r:id="rId12"/>
    <p:sldId id="417" r:id="rId13"/>
    <p:sldId id="470" r:id="rId14"/>
    <p:sldId id="450" r:id="rId15"/>
    <p:sldId id="469" r:id="rId16"/>
    <p:sldId id="422" r:id="rId17"/>
    <p:sldId id="458" r:id="rId18"/>
    <p:sldId id="460" r:id="rId19"/>
    <p:sldId id="446" r:id="rId20"/>
    <p:sldId id="459" r:id="rId21"/>
    <p:sldId id="461" r:id="rId22"/>
    <p:sldId id="452" r:id="rId23"/>
    <p:sldId id="462" r:id="rId24"/>
    <p:sldId id="463" r:id="rId25"/>
    <p:sldId id="464" r:id="rId26"/>
    <p:sldId id="466" r:id="rId27"/>
    <p:sldId id="467" r:id="rId28"/>
    <p:sldId id="468" r:id="rId29"/>
    <p:sldId id="257" r:id="rId30"/>
    <p:sldId id="611" r:id="rId31"/>
    <p:sldId id="494" r:id="rId32"/>
    <p:sldId id="608" r:id="rId33"/>
    <p:sldId id="614" r:id="rId34"/>
    <p:sldId id="610" r:id="rId35"/>
    <p:sldId id="609" r:id="rId36"/>
    <p:sldId id="612" r:id="rId37"/>
    <p:sldId id="327" r:id="rId38"/>
    <p:sldId id="260" r:id="rId39"/>
  </p:sldIdLst>
  <p:sldSz cx="9144000" cy="6858000" type="screen4x3"/>
  <p:notesSz cx="6797675" cy="9928225"/>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FFFAEB"/>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6357" autoAdjust="0"/>
  </p:normalViewPr>
  <p:slideViewPr>
    <p:cSldViewPr snapToGrid="0">
      <p:cViewPr varScale="1">
        <p:scale>
          <a:sx n="110" d="100"/>
          <a:sy n="110" d="100"/>
        </p:scale>
        <p:origin x="160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25E16A6-BA7B-4326-85F3-FCDE770C5D07}" type="datetimeFigureOut">
              <a:rPr lang="en-GB" smtClean="0"/>
              <a:t>02/03/2023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C8330C3-5992-4FA3-A294-C74A9258E1CA}" type="slidenum">
              <a:rPr lang="en-GB" smtClean="0"/>
              <a:t>‹#›</a:t>
            </a:fld>
            <a:endParaRPr lang="en-GB"/>
          </a:p>
        </p:txBody>
      </p:sp>
    </p:spTree>
    <p:extLst>
      <p:ext uri="{BB962C8B-B14F-4D97-AF65-F5344CB8AC3E}">
        <p14:creationId xmlns:p14="http://schemas.microsoft.com/office/powerpoint/2010/main" val="330325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B981F-5745-BB41-96F8-0A2A15BDBABA}"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628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FFCD00"/>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1701800" y="3378095"/>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1701800" y="2566800"/>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1701800" y="3990757"/>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125707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C3C2E-6442-451C-BD1E-30A6A5F74B88}" type="datetimeFigureOut">
              <a:rPr lang="en-GB" smtClean="0"/>
              <a:t>02/03/2023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B6051E-213E-4323-B250-F06ADA8C5307}" type="slidenum">
              <a:rPr lang="en-GB" smtClean="0"/>
              <a:t>‹#›</a:t>
            </a:fld>
            <a:endParaRPr lang="en-GB"/>
          </a:p>
        </p:txBody>
      </p:sp>
    </p:spTree>
    <p:extLst>
      <p:ext uri="{BB962C8B-B14F-4D97-AF65-F5344CB8AC3E}">
        <p14:creationId xmlns:p14="http://schemas.microsoft.com/office/powerpoint/2010/main" val="102329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rgbClr val="00B9BD"/>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5881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chemeClr val="accent2"/>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339782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64856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accent2"/>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7175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5554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rgbClr val="00B9BD"/>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136764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chemeClr val="accent2"/>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91117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3893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accent2"/>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02/03/2023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192747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283990" y="1235660"/>
            <a:ext cx="864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283989" y="1920762"/>
            <a:ext cx="8627253"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306574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98724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5"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B7368-D07C-4C92-AA9E-6ED883895340}"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88DA2-3638-4410-8376-66CE131BC104}" type="slidenum">
              <a:rPr lang="en-GB" smtClean="0"/>
              <a:t>‹#›</a:t>
            </a:fld>
            <a:endParaRPr lang="en-GB"/>
          </a:p>
        </p:txBody>
      </p:sp>
    </p:spTree>
    <p:extLst>
      <p:ext uri="{BB962C8B-B14F-4D97-AF65-F5344CB8AC3E}">
        <p14:creationId xmlns:p14="http://schemas.microsoft.com/office/powerpoint/2010/main" val="1542954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6167" y="959449"/>
            <a:ext cx="8411667" cy="67710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ts val="1425"/>
              </a:lnSpc>
            </a:pPr>
            <a:r>
              <a:rPr lang="en-GB" spc="-5"/>
              <a:t>9/26/2017</a:t>
            </a:r>
            <a:endParaRPr lang="en-GB"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GB"/>
              <a:t>25/04/2022</a:t>
            </a:r>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lang="en-GB" smtClean="0"/>
              <a:pPr marL="25400">
                <a:lnSpc>
                  <a:spcPts val="1425"/>
                </a:lnSpc>
              </a:pPr>
              <a:t>‹#›</a:t>
            </a:fld>
            <a:endParaRPr lang="en-GB" dirty="0"/>
          </a:p>
        </p:txBody>
      </p:sp>
    </p:spTree>
    <p:extLst>
      <p:ext uri="{BB962C8B-B14F-4D97-AF65-F5344CB8AC3E}">
        <p14:creationId xmlns:p14="http://schemas.microsoft.com/office/powerpoint/2010/main" val="1567058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ts val="1425"/>
              </a:lnSpc>
            </a:pPr>
            <a:r>
              <a:rPr lang="en-GB" spc="-5"/>
              <a:t>9/26/2017</a:t>
            </a:r>
            <a:endParaRPr lang="en-GB"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GB"/>
              <a:t>25/04/2022</a:t>
            </a:r>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lang="en-GB" smtClean="0"/>
              <a:pPr marL="25400">
                <a:lnSpc>
                  <a:spcPts val="1425"/>
                </a:lnSpc>
              </a:pPr>
              <a:t>‹#›</a:t>
            </a:fld>
            <a:endParaRPr lang="en-GB" dirty="0"/>
          </a:p>
        </p:txBody>
      </p:sp>
    </p:spTree>
    <p:extLst>
      <p:ext uri="{BB962C8B-B14F-4D97-AF65-F5344CB8AC3E}">
        <p14:creationId xmlns:p14="http://schemas.microsoft.com/office/powerpoint/2010/main" val="3739668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ts val="1425"/>
              </a:lnSpc>
            </a:pPr>
            <a:r>
              <a:rPr lang="en-GB" spc="-5"/>
              <a:t>9/26/2017</a:t>
            </a:r>
            <a:endParaRPr lang="en-GB"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GB"/>
              <a:t>25/04/2022</a:t>
            </a:r>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lang="en-GB" smtClean="0"/>
              <a:pPr marL="25400">
                <a:lnSpc>
                  <a:spcPts val="1425"/>
                </a:lnSpc>
              </a:pPr>
              <a:t>‹#›</a:t>
            </a:fld>
            <a:endParaRPr lang="en-GB" dirty="0"/>
          </a:p>
        </p:txBody>
      </p:sp>
    </p:spTree>
    <p:extLst>
      <p:ext uri="{BB962C8B-B14F-4D97-AF65-F5344CB8AC3E}">
        <p14:creationId xmlns:p14="http://schemas.microsoft.com/office/powerpoint/2010/main" val="2655857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ts val="1425"/>
              </a:lnSpc>
            </a:pPr>
            <a:r>
              <a:rPr lang="en-GB" spc="-5"/>
              <a:t>9/26/2017</a:t>
            </a:r>
            <a:endParaRPr lang="en-GB"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GB"/>
              <a:t>25/04/2022</a:t>
            </a:r>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lang="en-GB" smtClean="0"/>
              <a:pPr marL="25400">
                <a:lnSpc>
                  <a:spcPts val="1425"/>
                </a:lnSpc>
              </a:pPr>
              <a:t>‹#›</a:t>
            </a:fld>
            <a:endParaRPr lang="en-GB" dirty="0"/>
          </a:p>
        </p:txBody>
      </p:sp>
    </p:spTree>
    <p:extLst>
      <p:ext uri="{BB962C8B-B14F-4D97-AF65-F5344CB8AC3E}">
        <p14:creationId xmlns:p14="http://schemas.microsoft.com/office/powerpoint/2010/main" val="88799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a:lnSpc>
                <a:spcPts val="1425"/>
              </a:lnSpc>
            </a:pPr>
            <a:r>
              <a:rPr lang="en-GB" spc="-5"/>
              <a:t>9/26/2017</a:t>
            </a:r>
            <a:endParaRPr lang="en-GB"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GB"/>
              <a:t>25/04/2022</a:t>
            </a:r>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425"/>
              </a:lnSpc>
            </a:pPr>
            <a:fld id="{81D60167-4931-47E6-BA6A-407CBD079E47}" type="slidenum">
              <a:rPr lang="en-GB" smtClean="0"/>
              <a:pPr marL="25400">
                <a:lnSpc>
                  <a:spcPts val="1425"/>
                </a:lnSpc>
              </a:pPr>
              <a:t>‹#›</a:t>
            </a:fld>
            <a:endParaRPr lang="en-GB" dirty="0"/>
          </a:p>
        </p:txBody>
      </p:sp>
    </p:spTree>
    <p:extLst>
      <p:ext uri="{BB962C8B-B14F-4D97-AF65-F5344CB8AC3E}">
        <p14:creationId xmlns:p14="http://schemas.microsoft.com/office/powerpoint/2010/main" val="336515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FFCD0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2764631" y="1445849"/>
            <a:ext cx="3614737" cy="3966302"/>
          </a:xfrm>
          <a:prstGeom prst="rect">
            <a:avLst/>
          </a:prstGeom>
        </p:spPr>
      </p:pic>
    </p:spTree>
    <p:extLst>
      <p:ext uri="{BB962C8B-B14F-4D97-AF65-F5344CB8AC3E}">
        <p14:creationId xmlns:p14="http://schemas.microsoft.com/office/powerpoint/2010/main" val="197872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ottom Logo">
    <p:bg>
      <p:bgPr>
        <a:solidFill>
          <a:srgbClr val="FFCD00"/>
        </a:solidFill>
        <a:effectLst/>
      </p:bgPr>
    </p:bg>
    <p:spTree>
      <p:nvGrpSpPr>
        <p:cNvPr id="1" name=""/>
        <p:cNvGrpSpPr/>
        <p:nvPr/>
      </p:nvGrpSpPr>
      <p:grpSpPr>
        <a:xfrm>
          <a:off x="0" y="0"/>
          <a:ext cx="0" cy="0"/>
          <a:chOff x="0" y="0"/>
          <a:chExt cx="0" cy="0"/>
        </a:xfrm>
      </p:grpSpPr>
      <p:sp>
        <p:nvSpPr>
          <p:cNvPr id="3" name="Content Placeholder 11">
            <a:extLst>
              <a:ext uri="{FF2B5EF4-FFF2-40B4-BE49-F238E27FC236}">
                <a16:creationId xmlns:a16="http://schemas.microsoft.com/office/drawing/2014/main" id="{165B43A9-4352-4588-B225-D8A936389CC7}"/>
              </a:ext>
            </a:extLst>
          </p:cNvPr>
          <p:cNvSpPr>
            <a:spLocks noGrp="1"/>
          </p:cNvSpPr>
          <p:nvPr>
            <p:ph sz="quarter" idx="10" hasCustomPrompt="1"/>
          </p:nvPr>
        </p:nvSpPr>
        <p:spPr>
          <a:xfrm>
            <a:off x="1701800" y="3375217"/>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5" name="Content Placeholder 11">
            <a:extLst>
              <a:ext uri="{FF2B5EF4-FFF2-40B4-BE49-F238E27FC236}">
                <a16:creationId xmlns:a16="http://schemas.microsoft.com/office/drawing/2014/main" id="{37462F17-9BC7-41E1-BE2A-832AC8731CEB}"/>
              </a:ext>
            </a:extLst>
          </p:cNvPr>
          <p:cNvSpPr>
            <a:spLocks noGrp="1"/>
          </p:cNvSpPr>
          <p:nvPr>
            <p:ph sz="quarter" idx="11" hasCustomPrompt="1"/>
          </p:nvPr>
        </p:nvSpPr>
        <p:spPr>
          <a:xfrm>
            <a:off x="1701800" y="3990608"/>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
        <p:nvSpPr>
          <p:cNvPr id="7" name="Title 13">
            <a:extLst>
              <a:ext uri="{FF2B5EF4-FFF2-40B4-BE49-F238E27FC236}">
                <a16:creationId xmlns:a16="http://schemas.microsoft.com/office/drawing/2014/main" id="{4104E218-05C5-4501-BEC6-D78B60739E76}"/>
              </a:ext>
            </a:extLst>
          </p:cNvPr>
          <p:cNvSpPr>
            <a:spLocks noGrp="1"/>
          </p:cNvSpPr>
          <p:nvPr>
            <p:ph type="title" hasCustomPrompt="1"/>
          </p:nvPr>
        </p:nvSpPr>
        <p:spPr>
          <a:xfrm>
            <a:off x="1696255" y="2569573"/>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Tree>
    <p:extLst>
      <p:ext uri="{BB962C8B-B14F-4D97-AF65-F5344CB8AC3E}">
        <p14:creationId xmlns:p14="http://schemas.microsoft.com/office/powerpoint/2010/main" val="40799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266003" y="921064"/>
            <a:ext cx="864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266003" y="216460"/>
            <a:ext cx="864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1907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FFCD00"/>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1701800" y="3378095"/>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1701800" y="2566800"/>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1701800" y="3990757"/>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37158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283990" y="1235660"/>
            <a:ext cx="864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283989" y="1920762"/>
            <a:ext cx="8627253"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24213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FFCD0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2764631" y="1445849"/>
            <a:ext cx="3614737" cy="3966302"/>
          </a:xfrm>
          <a:prstGeom prst="rect">
            <a:avLst/>
          </a:prstGeom>
        </p:spPr>
      </p:pic>
    </p:spTree>
    <p:extLst>
      <p:ext uri="{BB962C8B-B14F-4D97-AF65-F5344CB8AC3E}">
        <p14:creationId xmlns:p14="http://schemas.microsoft.com/office/powerpoint/2010/main" val="197634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EC3C2E-6442-451C-BD1E-30A6A5F74B88}"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6051E-213E-4323-B250-F06ADA8C5307}" type="slidenum">
              <a:rPr lang="en-GB" smtClean="0"/>
              <a:t>‹#›</a:t>
            </a:fld>
            <a:endParaRPr lang="en-GB"/>
          </a:p>
        </p:txBody>
      </p:sp>
    </p:spTree>
    <p:extLst>
      <p:ext uri="{BB962C8B-B14F-4D97-AF65-F5344CB8AC3E}">
        <p14:creationId xmlns:p14="http://schemas.microsoft.com/office/powerpoint/2010/main" val="2857429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image" Target="../media/image6.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9144000" cy="1010092"/>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0158" y="-338682"/>
            <a:ext cx="2524777" cy="1735091"/>
          </a:xfrm>
          <a:prstGeom prst="rect">
            <a:avLst/>
          </a:prstGeom>
        </p:spPr>
      </p:pic>
    </p:spTree>
    <p:extLst>
      <p:ext uri="{BB962C8B-B14F-4D97-AF65-F5344CB8AC3E}">
        <p14:creationId xmlns:p14="http://schemas.microsoft.com/office/powerpoint/2010/main" val="2873522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527F0-8E1A-40CE-AA16-F039FF0EA136}"/>
              </a:ext>
            </a:extLst>
          </p:cNvPr>
          <p:cNvSpPr/>
          <p:nvPr userDrawn="1"/>
        </p:nvSpPr>
        <p:spPr>
          <a:xfrm>
            <a:off x="0" y="5846400"/>
            <a:ext cx="9144000" cy="101160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85469658-B216-4166-8698-CF49080B70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0158" y="5484654"/>
            <a:ext cx="2524777" cy="1735091"/>
          </a:xfrm>
          <a:prstGeom prst="rect">
            <a:avLst/>
          </a:prstGeom>
        </p:spPr>
      </p:pic>
    </p:spTree>
    <p:extLst>
      <p:ext uri="{BB962C8B-B14F-4D97-AF65-F5344CB8AC3E}">
        <p14:creationId xmlns:p14="http://schemas.microsoft.com/office/powerpoint/2010/main" val="4280697196"/>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9144000" cy="1010092"/>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0158" y="-338682"/>
            <a:ext cx="2524777" cy="1735091"/>
          </a:xfrm>
          <a:prstGeom prst="rect">
            <a:avLst/>
          </a:prstGeom>
        </p:spPr>
      </p:pic>
    </p:spTree>
    <p:extLst>
      <p:ext uri="{BB962C8B-B14F-4D97-AF65-F5344CB8AC3E}">
        <p14:creationId xmlns:p14="http://schemas.microsoft.com/office/powerpoint/2010/main" val="10106246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824866"/>
            <a:ext cx="78867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87338" y="1824990"/>
            <a:ext cx="78867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986"/>
            <a:ext cx="2057400" cy="363854"/>
          </a:xfrm>
          <a:prstGeom prst="rect">
            <a:avLst/>
          </a:prstGeom>
        </p:spPr>
        <p:txBody>
          <a:bodyPr vert="horz" wrap="square" lIns="91440" tIns="45720" rIns="91440" bIns="45720" numCol="1" anchor="ctr" anchorCtr="0" compatLnSpc="1">
            <a:prstTxWarp prst="textNoShape">
              <a:avLst/>
            </a:prstTxWarp>
          </a:bodyPr>
          <a:lstStyle>
            <a:lvl1pPr>
              <a:defRPr sz="1080" smtClean="0">
                <a:solidFill>
                  <a:srgbClr val="898989"/>
                </a:solidFill>
              </a:defRPr>
            </a:lvl1pPr>
          </a:lstStyle>
          <a:p>
            <a:fld id="{97DB7368-D07C-4C92-AA9E-6ED883895340}" type="datetimeFigureOut">
              <a:rPr lang="en-GB" smtClean="0"/>
              <a:t>02/03/2023</a:t>
            </a:fld>
            <a:endParaRPr lang="en-GB"/>
          </a:p>
        </p:txBody>
      </p:sp>
      <p:sp>
        <p:nvSpPr>
          <p:cNvPr id="5" name="Footer Placeholder 4"/>
          <p:cNvSpPr>
            <a:spLocks noGrp="1"/>
          </p:cNvSpPr>
          <p:nvPr>
            <p:ph type="ftr" sz="quarter" idx="3"/>
          </p:nvPr>
        </p:nvSpPr>
        <p:spPr>
          <a:xfrm>
            <a:off x="3028950" y="6356986"/>
            <a:ext cx="3086100" cy="363854"/>
          </a:xfrm>
          <a:prstGeom prst="rect">
            <a:avLst/>
          </a:prstGeom>
        </p:spPr>
        <p:txBody>
          <a:bodyPr vert="horz" wrap="square" lIns="91440" tIns="45720" rIns="91440" bIns="45720" numCol="1" anchor="ctr" anchorCtr="0" compatLnSpc="1">
            <a:prstTxWarp prst="textNoShape">
              <a:avLst/>
            </a:prstTxWarp>
          </a:bodyPr>
          <a:lstStyle>
            <a:lvl1pPr algn="ctr">
              <a:defRPr sz="1080">
                <a:solidFill>
                  <a:srgbClr val="898989"/>
                </a:solidFill>
                <a:latin typeface="Arial" charset="0"/>
                <a:ea typeface="ＭＳ Ｐゴシック" pitchFamily="34" charset="-128"/>
                <a:cs typeface="+mn-cs"/>
              </a:defRPr>
            </a:lvl1pPr>
          </a:lstStyle>
          <a:p>
            <a:endParaRPr lang="en-GB"/>
          </a:p>
        </p:txBody>
      </p:sp>
      <p:sp>
        <p:nvSpPr>
          <p:cNvPr id="6" name="Slide Number Placeholder 5"/>
          <p:cNvSpPr>
            <a:spLocks noGrp="1"/>
          </p:cNvSpPr>
          <p:nvPr>
            <p:ph type="sldNum" sz="quarter" idx="4"/>
          </p:nvPr>
        </p:nvSpPr>
        <p:spPr>
          <a:xfrm>
            <a:off x="6457950" y="6356986"/>
            <a:ext cx="2057400" cy="363854"/>
          </a:xfrm>
          <a:prstGeom prst="rect">
            <a:avLst/>
          </a:prstGeom>
        </p:spPr>
        <p:txBody>
          <a:bodyPr vert="horz" wrap="square" lIns="91440" tIns="45720" rIns="91440" bIns="45720" numCol="1" anchor="ctr" anchorCtr="0" compatLnSpc="1">
            <a:prstTxWarp prst="textNoShape">
              <a:avLst/>
            </a:prstTxWarp>
          </a:bodyPr>
          <a:lstStyle>
            <a:lvl1pPr algn="r">
              <a:defRPr sz="1080" smtClean="0">
                <a:solidFill>
                  <a:srgbClr val="898989"/>
                </a:solidFill>
              </a:defRPr>
            </a:lvl1pPr>
          </a:lstStyle>
          <a:p>
            <a:fld id="{F9D88DA2-3638-4410-8376-66CE131BC104}" type="slidenum">
              <a:rPr lang="en-GB" smtClean="0"/>
              <a:t>‹#›</a:t>
            </a:fld>
            <a:endParaRPr lang="en-GB"/>
          </a:p>
        </p:txBody>
      </p:sp>
      <p:pic>
        <p:nvPicPr>
          <p:cNvPr id="103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2414" y="257176"/>
            <a:ext cx="2193925"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70851" y="211456"/>
            <a:ext cx="83185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0939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p:titleStyle>
    <p:bodyStyle>
      <a:lvl1pPr marL="205740" indent="-205740" algn="l" rtl="0" eaLnBrk="1" fontAlgn="base" hangingPunct="1">
        <a:lnSpc>
          <a:spcPts val="2340"/>
        </a:lnSpc>
        <a:spcBef>
          <a:spcPts val="900"/>
        </a:spcBef>
        <a:spcAft>
          <a:spcPct val="0"/>
        </a:spcAft>
        <a:buFont typeface="Arial" panose="020B0604020202020204" pitchFamily="34" charset="0"/>
        <a:buChar char="•"/>
        <a:defRPr sz="2160" kern="1200">
          <a:solidFill>
            <a:schemeClr val="tx1"/>
          </a:solidFill>
          <a:latin typeface="Calibri" charset="0"/>
          <a:ea typeface="MS PGothic" panose="020B0600070205080204" pitchFamily="34" charset="-128"/>
          <a:cs typeface="Calibri" charset="0"/>
        </a:defRPr>
      </a:lvl1pPr>
      <a:lvl2pPr marL="61722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2pPr>
      <a:lvl3pPr marL="102870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3pPr>
      <a:lvl4pPr marL="144018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4pPr>
      <a:lvl5pPr marL="185166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824866"/>
            <a:ext cx="78867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87338" y="1824990"/>
            <a:ext cx="78867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986"/>
            <a:ext cx="2057400" cy="363854"/>
          </a:xfrm>
          <a:prstGeom prst="rect">
            <a:avLst/>
          </a:prstGeom>
        </p:spPr>
        <p:txBody>
          <a:bodyPr vert="horz" wrap="square" lIns="91440" tIns="45720" rIns="91440" bIns="45720" numCol="1" anchor="ctr" anchorCtr="0" compatLnSpc="1">
            <a:prstTxWarp prst="textNoShape">
              <a:avLst/>
            </a:prstTxWarp>
          </a:bodyPr>
          <a:lstStyle>
            <a:lvl1pPr>
              <a:defRPr sz="1080" smtClean="0">
                <a:solidFill>
                  <a:srgbClr val="898989"/>
                </a:solidFill>
              </a:defRPr>
            </a:lvl1pPr>
          </a:lstStyle>
          <a:p>
            <a:fld id="{97DB7368-D07C-4C92-AA9E-6ED883895340}" type="datetimeFigureOut">
              <a:rPr lang="en-GB" smtClean="0"/>
              <a:t>02/03/2023</a:t>
            </a:fld>
            <a:endParaRPr lang="en-GB"/>
          </a:p>
        </p:txBody>
      </p:sp>
      <p:sp>
        <p:nvSpPr>
          <p:cNvPr id="5" name="Footer Placeholder 4"/>
          <p:cNvSpPr>
            <a:spLocks noGrp="1"/>
          </p:cNvSpPr>
          <p:nvPr>
            <p:ph type="ftr" sz="quarter" idx="3"/>
          </p:nvPr>
        </p:nvSpPr>
        <p:spPr>
          <a:xfrm>
            <a:off x="3028950" y="6356986"/>
            <a:ext cx="3086100" cy="363854"/>
          </a:xfrm>
          <a:prstGeom prst="rect">
            <a:avLst/>
          </a:prstGeom>
        </p:spPr>
        <p:txBody>
          <a:bodyPr vert="horz" wrap="square" lIns="91440" tIns="45720" rIns="91440" bIns="45720" numCol="1" anchor="ctr" anchorCtr="0" compatLnSpc="1">
            <a:prstTxWarp prst="textNoShape">
              <a:avLst/>
            </a:prstTxWarp>
          </a:bodyPr>
          <a:lstStyle>
            <a:lvl1pPr algn="ctr">
              <a:defRPr sz="1080">
                <a:solidFill>
                  <a:srgbClr val="898989"/>
                </a:solidFill>
                <a:latin typeface="Arial" charset="0"/>
                <a:ea typeface="ＭＳ Ｐゴシック" pitchFamily="34" charset="-128"/>
                <a:cs typeface="+mn-cs"/>
              </a:defRPr>
            </a:lvl1pPr>
          </a:lstStyle>
          <a:p>
            <a:endParaRPr lang="en-GB"/>
          </a:p>
        </p:txBody>
      </p:sp>
      <p:sp>
        <p:nvSpPr>
          <p:cNvPr id="6" name="Slide Number Placeholder 5"/>
          <p:cNvSpPr>
            <a:spLocks noGrp="1"/>
          </p:cNvSpPr>
          <p:nvPr>
            <p:ph type="sldNum" sz="quarter" idx="4"/>
          </p:nvPr>
        </p:nvSpPr>
        <p:spPr>
          <a:xfrm>
            <a:off x="6457950" y="6356986"/>
            <a:ext cx="2057400" cy="363854"/>
          </a:xfrm>
          <a:prstGeom prst="rect">
            <a:avLst/>
          </a:prstGeom>
        </p:spPr>
        <p:txBody>
          <a:bodyPr vert="horz" wrap="square" lIns="91440" tIns="45720" rIns="91440" bIns="45720" numCol="1" anchor="ctr" anchorCtr="0" compatLnSpc="1">
            <a:prstTxWarp prst="textNoShape">
              <a:avLst/>
            </a:prstTxWarp>
          </a:bodyPr>
          <a:lstStyle>
            <a:lvl1pPr algn="r">
              <a:defRPr sz="1080" smtClean="0">
                <a:solidFill>
                  <a:srgbClr val="898989"/>
                </a:solidFill>
              </a:defRPr>
            </a:lvl1pPr>
          </a:lstStyle>
          <a:p>
            <a:fld id="{F9D88DA2-3638-4410-8376-66CE131BC104}" type="slidenum">
              <a:rPr lang="en-GB" smtClean="0"/>
              <a:t>‹#›</a:t>
            </a:fld>
            <a:endParaRPr lang="en-GB"/>
          </a:p>
        </p:txBody>
      </p:sp>
      <p:pic>
        <p:nvPicPr>
          <p:cNvPr id="103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2414" y="257176"/>
            <a:ext cx="2193925"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70851" y="211456"/>
            <a:ext cx="83185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2323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p:titleStyle>
    <p:bodyStyle>
      <a:lvl1pPr marL="205740" indent="-205740" algn="l" rtl="0" eaLnBrk="1" fontAlgn="base" hangingPunct="1">
        <a:lnSpc>
          <a:spcPts val="2340"/>
        </a:lnSpc>
        <a:spcBef>
          <a:spcPts val="900"/>
        </a:spcBef>
        <a:spcAft>
          <a:spcPct val="0"/>
        </a:spcAft>
        <a:buFont typeface="Arial" panose="020B0604020202020204" pitchFamily="34" charset="0"/>
        <a:buChar char="•"/>
        <a:defRPr sz="2160" kern="1200">
          <a:solidFill>
            <a:schemeClr val="tx1"/>
          </a:solidFill>
          <a:latin typeface="Calibri" charset="0"/>
          <a:ea typeface="MS PGothic" panose="020B0600070205080204" pitchFamily="34" charset="-128"/>
          <a:cs typeface="Calibri" charset="0"/>
        </a:defRPr>
      </a:lvl1pPr>
      <a:lvl2pPr marL="61722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2pPr>
      <a:lvl3pPr marL="102870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3pPr>
      <a:lvl4pPr marL="144018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4pPr>
      <a:lvl5pPr marL="185166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52984" y="257861"/>
            <a:ext cx="2193036" cy="491947"/>
          </a:xfrm>
          <a:prstGeom prst="rect">
            <a:avLst/>
          </a:prstGeom>
          <a:blipFill>
            <a:blip r:embed="rId7" cstate="print"/>
            <a:stretch>
              <a:fillRect/>
            </a:stretch>
          </a:blipFill>
        </p:spPr>
        <p:txBody>
          <a:bodyPr wrap="square" lIns="0" tIns="0" rIns="0" bIns="0" rtlCol="0"/>
          <a:lstStyle/>
          <a:p>
            <a:endParaRPr sz="1800"/>
          </a:p>
        </p:txBody>
      </p:sp>
      <p:sp>
        <p:nvSpPr>
          <p:cNvPr id="17" name="bk object 17"/>
          <p:cNvSpPr/>
          <p:nvPr/>
        </p:nvSpPr>
        <p:spPr>
          <a:xfrm>
            <a:off x="8071105" y="212141"/>
            <a:ext cx="832103" cy="1130198"/>
          </a:xfrm>
          <a:prstGeom prst="rect">
            <a:avLst/>
          </a:prstGeom>
          <a:blipFill>
            <a:blip r:embed="rId8"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770757" y="824118"/>
            <a:ext cx="1611629" cy="677108"/>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329590" y="1424329"/>
            <a:ext cx="7817484" cy="369332"/>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707543" y="6427755"/>
            <a:ext cx="704215" cy="179536"/>
          </a:xfrm>
          <a:prstGeom prst="rect">
            <a:avLst/>
          </a:prstGeom>
        </p:spPr>
        <p:txBody>
          <a:bodyPr wrap="square" lIns="0" tIns="0" rIns="0" bIns="0">
            <a:spAutoFit/>
          </a:bodyPr>
          <a:lstStyle>
            <a:lvl1pPr>
              <a:defRPr sz="1200" b="0" i="0">
                <a:solidFill>
                  <a:srgbClr val="888888"/>
                </a:solidFill>
                <a:latin typeface="Arial"/>
                <a:cs typeface="Arial"/>
              </a:defRPr>
            </a:lvl1pPr>
          </a:lstStyle>
          <a:p>
            <a:pPr marL="12700">
              <a:lnSpc>
                <a:spcPts val="1425"/>
              </a:lnSpc>
            </a:pPr>
            <a:r>
              <a:rPr lang="en-GB" spc="-5"/>
              <a:t>9/26/2017</a:t>
            </a:r>
            <a:endParaRPr lang="en-GB" spc="-5"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r>
              <a:rPr lang="en-GB"/>
              <a:t>25/04/2022</a:t>
            </a:r>
            <a:endParaRPr lang="en-US"/>
          </a:p>
        </p:txBody>
      </p:sp>
      <p:sp>
        <p:nvSpPr>
          <p:cNvPr id="6" name="Holder 6"/>
          <p:cNvSpPr>
            <a:spLocks noGrp="1"/>
          </p:cNvSpPr>
          <p:nvPr>
            <p:ph type="sldNum" sz="quarter" idx="7"/>
          </p:nvPr>
        </p:nvSpPr>
        <p:spPr>
          <a:xfrm>
            <a:off x="8227695" y="6427755"/>
            <a:ext cx="221615" cy="179536"/>
          </a:xfrm>
          <a:prstGeom prst="rect">
            <a:avLst/>
          </a:prstGeom>
        </p:spPr>
        <p:txBody>
          <a:bodyPr wrap="square" lIns="0" tIns="0" rIns="0" bIns="0">
            <a:spAutoFit/>
          </a:bodyPr>
          <a:lstStyle>
            <a:lvl1pPr>
              <a:defRPr sz="1200" b="0" i="0">
                <a:solidFill>
                  <a:srgbClr val="888888"/>
                </a:solidFill>
                <a:latin typeface="Arial"/>
                <a:cs typeface="Arial"/>
              </a:defRPr>
            </a:lvl1pPr>
          </a:lstStyle>
          <a:p>
            <a:pPr marL="25400">
              <a:lnSpc>
                <a:spcPts val="1425"/>
              </a:lnSpc>
            </a:pPr>
            <a:fld id="{81D60167-4931-47E6-BA6A-407CBD079E47}" type="slidenum">
              <a:rPr lang="en-GB" smtClean="0"/>
              <a:pPr marL="25400">
                <a:lnSpc>
                  <a:spcPts val="1425"/>
                </a:lnSpc>
              </a:pPr>
              <a:t>‹#›</a:t>
            </a:fld>
            <a:endParaRPr lang="en-GB" dirty="0"/>
          </a:p>
        </p:txBody>
      </p:sp>
    </p:spTree>
    <p:extLst>
      <p:ext uri="{BB962C8B-B14F-4D97-AF65-F5344CB8AC3E}">
        <p14:creationId xmlns:p14="http://schemas.microsoft.com/office/powerpoint/2010/main" val="5924124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sldNum="0"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t.leigh@mmu.ac.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mailto:t.leigh@mmu.ac.uk"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5399F-6F56-40E1-A484-901ED7BAB560}"/>
              </a:ext>
            </a:extLst>
          </p:cNvPr>
          <p:cNvSpPr>
            <a:spLocks noGrp="1"/>
          </p:cNvSpPr>
          <p:nvPr>
            <p:ph type="title"/>
          </p:nvPr>
        </p:nvSpPr>
        <p:spPr>
          <a:xfrm>
            <a:off x="679509" y="1015069"/>
            <a:ext cx="7458978" cy="2514366"/>
          </a:xfrm>
        </p:spPr>
        <p:txBody>
          <a:bodyPr/>
          <a:lstStyle/>
          <a:p>
            <a:pPr algn="ctr"/>
            <a:r>
              <a:rPr lang="en-GB" dirty="0"/>
              <a:t>Languages in the Community</a:t>
            </a:r>
            <a:br>
              <a:rPr lang="en-GB" dirty="0"/>
            </a:br>
            <a:br>
              <a:rPr lang="en-GB" dirty="0"/>
            </a:br>
            <a:r>
              <a:rPr lang="en-GB" dirty="0"/>
              <a:t>Session 6</a:t>
            </a:r>
            <a:br>
              <a:rPr lang="en-GB" dirty="0"/>
            </a:br>
            <a:endParaRPr lang="en-GB" dirty="0"/>
          </a:p>
        </p:txBody>
      </p:sp>
      <p:sp>
        <p:nvSpPr>
          <p:cNvPr id="4" name="Content Placeholder 3">
            <a:extLst>
              <a:ext uri="{FF2B5EF4-FFF2-40B4-BE49-F238E27FC236}">
                <a16:creationId xmlns:a16="http://schemas.microsoft.com/office/drawing/2014/main" id="{6D2A6561-8DF5-45B4-B143-4D755C724AF2}"/>
              </a:ext>
            </a:extLst>
          </p:cNvPr>
          <p:cNvSpPr>
            <a:spLocks noGrp="1"/>
          </p:cNvSpPr>
          <p:nvPr>
            <p:ph sz="quarter" idx="11"/>
          </p:nvPr>
        </p:nvSpPr>
        <p:spPr>
          <a:xfrm>
            <a:off x="2619462" y="4379993"/>
            <a:ext cx="3905075" cy="1554535"/>
          </a:xfrm>
        </p:spPr>
        <p:txBody>
          <a:bodyPr/>
          <a:lstStyle/>
          <a:p>
            <a:pPr algn="ctr"/>
            <a:r>
              <a:rPr lang="en-GB" b="1" dirty="0"/>
              <a:t>Tim Leigh</a:t>
            </a:r>
          </a:p>
          <a:p>
            <a:pPr algn="ctr"/>
            <a:r>
              <a:rPr lang="en-GB" b="1" dirty="0"/>
              <a:t>Senior Lecturer Language Centre</a:t>
            </a:r>
          </a:p>
        </p:txBody>
      </p:sp>
    </p:spTree>
    <p:extLst>
      <p:ext uri="{BB962C8B-B14F-4D97-AF65-F5344CB8AC3E}">
        <p14:creationId xmlns:p14="http://schemas.microsoft.com/office/powerpoint/2010/main" val="285427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22" y="1099915"/>
            <a:ext cx="6607745" cy="962758"/>
          </a:xfrm>
        </p:spPr>
        <p:txBody>
          <a:bodyPr>
            <a:normAutofit/>
          </a:bodyPr>
          <a:lstStyle/>
          <a:p>
            <a:r>
              <a:rPr lang="en-GB" dirty="0">
                <a:latin typeface="+mn-lt"/>
              </a:rPr>
              <a:t>Today’s learning objectives :</a:t>
            </a:r>
          </a:p>
        </p:txBody>
      </p:sp>
      <p:sp>
        <p:nvSpPr>
          <p:cNvPr id="3" name="Content Placeholder 2"/>
          <p:cNvSpPr>
            <a:spLocks noGrp="1"/>
          </p:cNvSpPr>
          <p:nvPr>
            <p:ph idx="1"/>
          </p:nvPr>
        </p:nvSpPr>
        <p:spPr>
          <a:xfrm>
            <a:off x="585264" y="2716201"/>
            <a:ext cx="7973471" cy="3157052"/>
          </a:xfrm>
          <a:solidFill>
            <a:schemeClr val="accent4">
              <a:lumMod val="20000"/>
              <a:lumOff val="80000"/>
            </a:schemeClr>
          </a:solidFill>
          <a:ln>
            <a:solidFill>
              <a:schemeClr val="tx1"/>
            </a:solidFill>
          </a:ln>
        </p:spPr>
        <p:txBody>
          <a:bodyPr>
            <a:noAutofit/>
          </a:bodyPr>
          <a:lstStyle/>
          <a:p>
            <a:r>
              <a:rPr lang="en-GB" sz="2400" dirty="0"/>
              <a:t>To review some key terminology from the 6-week content.</a:t>
            </a:r>
          </a:p>
          <a:p>
            <a:endParaRPr lang="en-GB" sz="2400" dirty="0"/>
          </a:p>
          <a:p>
            <a:r>
              <a:rPr lang="en-GB" sz="2400" dirty="0"/>
              <a:t>To get ‘a taste’ of Polish.</a:t>
            </a:r>
          </a:p>
          <a:p>
            <a:pPr marL="0" indent="0">
              <a:buNone/>
            </a:pPr>
            <a:endParaRPr lang="en-GB" sz="2400" dirty="0"/>
          </a:p>
          <a:p>
            <a:r>
              <a:rPr lang="en-GB" sz="2400" dirty="0"/>
              <a:t>To talk through next steps (assessment drafts, the marking criteria, and the submission link).</a:t>
            </a:r>
          </a:p>
        </p:txBody>
      </p:sp>
    </p:spTree>
    <p:extLst>
      <p:ext uri="{BB962C8B-B14F-4D97-AF65-F5344CB8AC3E}">
        <p14:creationId xmlns:p14="http://schemas.microsoft.com/office/powerpoint/2010/main" val="143722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411" y="804594"/>
            <a:ext cx="3611721" cy="646331"/>
          </a:xfrm>
          <a:solidFill>
            <a:schemeClr val="accent1">
              <a:lumMod val="20000"/>
              <a:lumOff val="80000"/>
            </a:schemeClr>
          </a:solidFill>
          <a:ln>
            <a:solidFill>
              <a:schemeClr val="tx1"/>
            </a:solidFill>
          </a:ln>
        </p:spPr>
        <p:txBody>
          <a:bodyPr/>
          <a:lstStyle/>
          <a:p>
            <a:pPr algn="ctr"/>
            <a:r>
              <a:rPr lang="en-GB" sz="3000" dirty="0">
                <a:latin typeface="+mn-lt"/>
              </a:rPr>
              <a:t>terminology</a:t>
            </a:r>
          </a:p>
        </p:txBody>
      </p:sp>
      <p:pic>
        <p:nvPicPr>
          <p:cNvPr id="4" name="Picture 3">
            <a:extLst>
              <a:ext uri="{FF2B5EF4-FFF2-40B4-BE49-F238E27FC236}">
                <a16:creationId xmlns:a16="http://schemas.microsoft.com/office/drawing/2014/main" id="{4730B53B-6A1A-AE1A-91E7-58AC52F691CA}"/>
              </a:ext>
            </a:extLst>
          </p:cNvPr>
          <p:cNvPicPr>
            <a:picLocks noChangeAspect="1"/>
          </p:cNvPicPr>
          <p:nvPr/>
        </p:nvPicPr>
        <p:blipFill>
          <a:blip r:embed="rId2"/>
          <a:stretch>
            <a:fillRect/>
          </a:stretch>
        </p:blipFill>
        <p:spPr>
          <a:xfrm>
            <a:off x="391278" y="2589169"/>
            <a:ext cx="2230161" cy="3141071"/>
          </a:xfrm>
          <a:prstGeom prst="rect">
            <a:avLst/>
          </a:prstGeom>
        </p:spPr>
      </p:pic>
      <p:sp>
        <p:nvSpPr>
          <p:cNvPr id="5" name="TextBox 4">
            <a:extLst>
              <a:ext uri="{FF2B5EF4-FFF2-40B4-BE49-F238E27FC236}">
                <a16:creationId xmlns:a16="http://schemas.microsoft.com/office/drawing/2014/main" id="{40DEC83C-380C-C19A-7DC8-18B36212E78D}"/>
              </a:ext>
            </a:extLst>
          </p:cNvPr>
          <p:cNvSpPr txBox="1"/>
          <p:nvPr/>
        </p:nvSpPr>
        <p:spPr>
          <a:xfrm>
            <a:off x="2910840" y="2589169"/>
            <a:ext cx="5597434" cy="1200329"/>
          </a:xfrm>
          <a:prstGeom prst="rect">
            <a:avLst/>
          </a:prstGeom>
          <a:solidFill>
            <a:schemeClr val="accent4">
              <a:lumMod val="20000"/>
              <a:lumOff val="80000"/>
            </a:schemeClr>
          </a:solidFill>
          <a:ln>
            <a:solidFill>
              <a:schemeClr val="tx1"/>
            </a:solidFill>
          </a:ln>
        </p:spPr>
        <p:txBody>
          <a:bodyPr wrap="square">
            <a:spAutoFit/>
          </a:bodyPr>
          <a:lstStyle/>
          <a:p>
            <a:r>
              <a:rPr lang="en-GB" dirty="0"/>
              <a:t>Rules:</a:t>
            </a:r>
          </a:p>
          <a:p>
            <a:endParaRPr lang="en-GB" dirty="0"/>
          </a:p>
          <a:p>
            <a:r>
              <a:rPr lang="en-GB" dirty="0"/>
              <a:t>- You have to explain the word, but you </a:t>
            </a:r>
            <a:r>
              <a:rPr lang="en-GB" b="1" dirty="0"/>
              <a:t>cannot say </a:t>
            </a:r>
            <a:r>
              <a:rPr lang="en-GB" dirty="0"/>
              <a:t>the word.</a:t>
            </a:r>
          </a:p>
        </p:txBody>
      </p:sp>
      <p:sp>
        <p:nvSpPr>
          <p:cNvPr id="6" name="TextBox 5">
            <a:extLst>
              <a:ext uri="{FF2B5EF4-FFF2-40B4-BE49-F238E27FC236}">
                <a16:creationId xmlns:a16="http://schemas.microsoft.com/office/drawing/2014/main" id="{6248065F-9456-C712-395D-E90EA5C39B8B}"/>
              </a:ext>
            </a:extLst>
          </p:cNvPr>
          <p:cNvSpPr txBox="1"/>
          <p:nvPr/>
        </p:nvSpPr>
        <p:spPr>
          <a:xfrm>
            <a:off x="2910840" y="4167941"/>
            <a:ext cx="5597434" cy="646331"/>
          </a:xfrm>
          <a:prstGeom prst="rect">
            <a:avLst/>
          </a:prstGeom>
          <a:solidFill>
            <a:schemeClr val="accent6">
              <a:lumMod val="20000"/>
              <a:lumOff val="80000"/>
            </a:schemeClr>
          </a:solidFill>
          <a:ln>
            <a:solidFill>
              <a:schemeClr val="tx1"/>
            </a:solidFill>
          </a:ln>
        </p:spPr>
        <p:txBody>
          <a:bodyPr wrap="square">
            <a:spAutoFit/>
          </a:bodyPr>
          <a:lstStyle/>
          <a:p>
            <a:r>
              <a:rPr lang="en-GB" dirty="0"/>
              <a:t>This word means when someone can speak two languages fluently….</a:t>
            </a:r>
          </a:p>
        </p:txBody>
      </p:sp>
      <p:sp>
        <p:nvSpPr>
          <p:cNvPr id="7" name="TextBox 6">
            <a:extLst>
              <a:ext uri="{FF2B5EF4-FFF2-40B4-BE49-F238E27FC236}">
                <a16:creationId xmlns:a16="http://schemas.microsoft.com/office/drawing/2014/main" id="{F1E2BEC9-545F-A6D3-8019-3E6D801B7671}"/>
              </a:ext>
            </a:extLst>
          </p:cNvPr>
          <p:cNvSpPr txBox="1"/>
          <p:nvPr/>
        </p:nvSpPr>
        <p:spPr>
          <a:xfrm>
            <a:off x="2910840" y="5192715"/>
            <a:ext cx="5597434" cy="369332"/>
          </a:xfrm>
          <a:prstGeom prst="rect">
            <a:avLst/>
          </a:prstGeom>
          <a:solidFill>
            <a:schemeClr val="accent6">
              <a:lumMod val="20000"/>
              <a:lumOff val="80000"/>
            </a:schemeClr>
          </a:solidFill>
          <a:ln>
            <a:solidFill>
              <a:schemeClr val="tx1"/>
            </a:solidFill>
          </a:ln>
        </p:spPr>
        <p:txBody>
          <a:bodyPr wrap="square">
            <a:spAutoFit/>
          </a:bodyPr>
          <a:lstStyle/>
          <a:p>
            <a:r>
              <a:rPr lang="en-GB" dirty="0"/>
              <a:t>Bilingual (ism)</a:t>
            </a:r>
          </a:p>
        </p:txBody>
      </p:sp>
    </p:spTree>
    <p:extLst>
      <p:ext uri="{BB962C8B-B14F-4D97-AF65-F5344CB8AC3E}">
        <p14:creationId xmlns:p14="http://schemas.microsoft.com/office/powerpoint/2010/main" val="24614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411" y="804594"/>
            <a:ext cx="3611721" cy="646331"/>
          </a:xfrm>
          <a:solidFill>
            <a:schemeClr val="accent1">
              <a:lumMod val="20000"/>
              <a:lumOff val="80000"/>
            </a:schemeClr>
          </a:solidFill>
          <a:ln>
            <a:solidFill>
              <a:schemeClr val="tx1"/>
            </a:solidFill>
          </a:ln>
        </p:spPr>
        <p:txBody>
          <a:bodyPr/>
          <a:lstStyle/>
          <a:p>
            <a:pPr algn="ctr"/>
            <a:r>
              <a:rPr lang="en-GB" sz="3000" dirty="0">
                <a:latin typeface="+mn-lt"/>
              </a:rPr>
              <a:t>terminology</a:t>
            </a:r>
          </a:p>
        </p:txBody>
      </p:sp>
      <p:pic>
        <p:nvPicPr>
          <p:cNvPr id="4" name="Picture 3">
            <a:extLst>
              <a:ext uri="{FF2B5EF4-FFF2-40B4-BE49-F238E27FC236}">
                <a16:creationId xmlns:a16="http://schemas.microsoft.com/office/drawing/2014/main" id="{4730B53B-6A1A-AE1A-91E7-58AC52F691CA}"/>
              </a:ext>
            </a:extLst>
          </p:cNvPr>
          <p:cNvPicPr>
            <a:picLocks noChangeAspect="1"/>
          </p:cNvPicPr>
          <p:nvPr/>
        </p:nvPicPr>
        <p:blipFill>
          <a:blip r:embed="rId2"/>
          <a:stretch>
            <a:fillRect/>
          </a:stretch>
        </p:blipFill>
        <p:spPr>
          <a:xfrm>
            <a:off x="4281271" y="4890665"/>
            <a:ext cx="1036928" cy="1460462"/>
          </a:xfrm>
          <a:prstGeom prst="rect">
            <a:avLst/>
          </a:prstGeom>
        </p:spPr>
      </p:pic>
      <p:sp>
        <p:nvSpPr>
          <p:cNvPr id="5" name="TextBox 4">
            <a:extLst>
              <a:ext uri="{FF2B5EF4-FFF2-40B4-BE49-F238E27FC236}">
                <a16:creationId xmlns:a16="http://schemas.microsoft.com/office/drawing/2014/main" id="{40DEC83C-380C-C19A-7DC8-18B36212E78D}"/>
              </a:ext>
            </a:extLst>
          </p:cNvPr>
          <p:cNvSpPr txBox="1"/>
          <p:nvPr/>
        </p:nvSpPr>
        <p:spPr>
          <a:xfrm>
            <a:off x="400594" y="2259989"/>
            <a:ext cx="8543109" cy="1938992"/>
          </a:xfrm>
          <a:prstGeom prst="rect">
            <a:avLst/>
          </a:prstGeom>
          <a:solidFill>
            <a:schemeClr val="accent4">
              <a:lumMod val="20000"/>
              <a:lumOff val="80000"/>
            </a:schemeClr>
          </a:solidFill>
          <a:ln>
            <a:solidFill>
              <a:schemeClr val="tx1"/>
            </a:solidFill>
          </a:ln>
        </p:spPr>
        <p:txBody>
          <a:bodyPr wrap="square">
            <a:spAutoFit/>
          </a:bodyPr>
          <a:lstStyle/>
          <a:p>
            <a:r>
              <a:rPr lang="en-GB" sz="2400" b="1" dirty="0"/>
              <a:t>Your turn:</a:t>
            </a:r>
          </a:p>
          <a:p>
            <a:endParaRPr lang="en-GB" sz="2400" dirty="0"/>
          </a:p>
          <a:p>
            <a:r>
              <a:rPr lang="en-GB" sz="2400" dirty="0"/>
              <a:t>Can you create 2 more ‘cards’ with new terminology we have covered from the course?</a:t>
            </a:r>
          </a:p>
          <a:p>
            <a:endParaRPr lang="en-GB" sz="2400" dirty="0"/>
          </a:p>
        </p:txBody>
      </p:sp>
    </p:spTree>
    <p:extLst>
      <p:ext uri="{BB962C8B-B14F-4D97-AF65-F5344CB8AC3E}">
        <p14:creationId xmlns:p14="http://schemas.microsoft.com/office/powerpoint/2010/main" val="27804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173578" y="189556"/>
            <a:ext cx="5357851" cy="588050"/>
          </a:xfrm>
          <a:solidFill>
            <a:schemeClr val="accent2">
              <a:lumMod val="20000"/>
              <a:lumOff val="80000"/>
            </a:schemeClr>
          </a:solidFill>
          <a:ln>
            <a:solidFill>
              <a:schemeClr val="tx1"/>
            </a:solidFill>
          </a:ln>
        </p:spPr>
        <p:txBody>
          <a:bodyPr/>
          <a:lstStyle/>
          <a:p>
            <a:pPr algn="ctr"/>
            <a:r>
              <a:rPr lang="en-GB" sz="2900" dirty="0">
                <a:latin typeface="+mn-lt"/>
              </a:rPr>
              <a:t>Scenario Task 1</a:t>
            </a:r>
          </a:p>
        </p:txBody>
      </p:sp>
      <p:sp>
        <p:nvSpPr>
          <p:cNvPr id="5" name="TextBox 4">
            <a:extLst>
              <a:ext uri="{FF2B5EF4-FFF2-40B4-BE49-F238E27FC236}">
                <a16:creationId xmlns:a16="http://schemas.microsoft.com/office/drawing/2014/main" id="{C41A8D57-338D-4EA4-C54D-EB7C7324C6F4}"/>
              </a:ext>
            </a:extLst>
          </p:cNvPr>
          <p:cNvSpPr txBox="1"/>
          <p:nvPr/>
        </p:nvSpPr>
        <p:spPr>
          <a:xfrm>
            <a:off x="2999887" y="1565206"/>
            <a:ext cx="5903382" cy="4893647"/>
          </a:xfrm>
          <a:prstGeom prst="rect">
            <a:avLst/>
          </a:prstGeom>
          <a:solidFill>
            <a:schemeClr val="accent6">
              <a:lumMod val="20000"/>
              <a:lumOff val="80000"/>
            </a:schemeClr>
          </a:solidFill>
          <a:ln>
            <a:solidFill>
              <a:schemeClr val="tx1"/>
            </a:solidFill>
          </a:ln>
        </p:spPr>
        <p:txBody>
          <a:bodyPr wrap="square">
            <a:spAutoFit/>
          </a:bodyPr>
          <a:lstStyle/>
          <a:p>
            <a:r>
              <a:rPr lang="en-GB" sz="2400" b="1" dirty="0"/>
              <a:t>Olga:</a:t>
            </a:r>
          </a:p>
          <a:p>
            <a:endParaRPr lang="en-GB" sz="2400" dirty="0"/>
          </a:p>
          <a:p>
            <a:pPr marL="342900" indent="-342900" algn="just">
              <a:buFontTx/>
              <a:buChar char="-"/>
            </a:pPr>
            <a:r>
              <a:rPr lang="en-GB" sz="2400" dirty="0"/>
              <a:t>Olga is the mother to Piotr, a new child at your workplace. Olga’s first language is Polish. </a:t>
            </a:r>
          </a:p>
          <a:p>
            <a:pPr marL="342900" indent="-342900" algn="just">
              <a:buFontTx/>
              <a:buChar char="-"/>
            </a:pPr>
            <a:endParaRPr lang="en-GB" sz="2400" dirty="0"/>
          </a:p>
          <a:p>
            <a:pPr marL="342900" indent="-342900" algn="just">
              <a:buFontTx/>
              <a:buChar char="-"/>
            </a:pPr>
            <a:r>
              <a:rPr lang="en-GB" sz="2400" dirty="0"/>
              <a:t>A new colleague got into a ‘heated discussion’ with Olga.</a:t>
            </a:r>
          </a:p>
          <a:p>
            <a:pPr marL="342900" indent="-342900" algn="just">
              <a:buFontTx/>
              <a:buChar char="-"/>
            </a:pPr>
            <a:endParaRPr lang="en-GB" sz="2400" dirty="0"/>
          </a:p>
          <a:p>
            <a:pPr marL="342900" indent="-342900" algn="just">
              <a:buFontTx/>
              <a:buChar char="-"/>
            </a:pPr>
            <a:r>
              <a:rPr lang="en-GB" sz="2400" dirty="0"/>
              <a:t>You believe this is because of cultural/language issues. You have been asked to speak with the new colleague about this.</a:t>
            </a:r>
          </a:p>
        </p:txBody>
      </p:sp>
    </p:spTree>
    <p:extLst>
      <p:ext uri="{BB962C8B-B14F-4D97-AF65-F5344CB8AC3E}">
        <p14:creationId xmlns:p14="http://schemas.microsoft.com/office/powerpoint/2010/main" val="197599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860070" y="172724"/>
            <a:ext cx="6045828" cy="588050"/>
          </a:xfrm>
          <a:solidFill>
            <a:schemeClr val="accent2">
              <a:lumMod val="20000"/>
              <a:lumOff val="80000"/>
            </a:schemeClr>
          </a:solidFill>
          <a:ln>
            <a:solidFill>
              <a:schemeClr val="tx1"/>
            </a:solidFill>
          </a:ln>
        </p:spPr>
        <p:txBody>
          <a:bodyPr/>
          <a:lstStyle/>
          <a:p>
            <a:pPr algn="ctr"/>
            <a:r>
              <a:rPr lang="en-GB" sz="2900" dirty="0">
                <a:latin typeface="+mn-lt"/>
              </a:rPr>
              <a:t>Scenario Task 2</a:t>
            </a:r>
          </a:p>
        </p:txBody>
      </p:sp>
      <p:sp>
        <p:nvSpPr>
          <p:cNvPr id="8" name="TextBox 7">
            <a:extLst>
              <a:ext uri="{FF2B5EF4-FFF2-40B4-BE49-F238E27FC236}">
                <a16:creationId xmlns:a16="http://schemas.microsoft.com/office/drawing/2014/main" id="{303D9B0B-1EA6-9129-AE24-18B6AE71AC87}"/>
              </a:ext>
            </a:extLst>
          </p:cNvPr>
          <p:cNvSpPr txBox="1"/>
          <p:nvPr/>
        </p:nvSpPr>
        <p:spPr>
          <a:xfrm>
            <a:off x="2857441" y="1402080"/>
            <a:ext cx="6045828" cy="5056773"/>
          </a:xfrm>
          <a:prstGeom prst="rect">
            <a:avLst/>
          </a:prstGeom>
          <a:solidFill>
            <a:schemeClr val="accent4">
              <a:lumMod val="20000"/>
              <a:lumOff val="80000"/>
            </a:schemeClr>
          </a:solidFill>
          <a:ln>
            <a:solidFill>
              <a:schemeClr val="tx1"/>
            </a:solidFill>
          </a:ln>
        </p:spPr>
        <p:txBody>
          <a:bodyPr wrap="square">
            <a:spAutoFit/>
          </a:bodyPr>
          <a:lstStyle/>
          <a:p>
            <a:r>
              <a:rPr lang="en-GB" sz="2400" b="1" dirty="0"/>
              <a:t>Mo:</a:t>
            </a:r>
          </a:p>
          <a:p>
            <a:endParaRPr lang="en-GB" sz="2400" dirty="0"/>
          </a:p>
          <a:p>
            <a:pPr marL="342900" indent="-342900">
              <a:buFontTx/>
              <a:buChar char="-"/>
            </a:pPr>
            <a:r>
              <a:rPr lang="en-GB" sz="2400" dirty="0"/>
              <a:t>Mo is the father to Maisie, a new child at your workplace. Mo’s first language is Urdu and he has limited English. He arrived in Manchester as an asylum seeker 3 months ago.  Mo is worried that Maisie will not settle. This is her third place of learning in three months.</a:t>
            </a:r>
          </a:p>
          <a:p>
            <a:pPr marL="342900" indent="-342900">
              <a:buFontTx/>
              <a:buChar char="-"/>
            </a:pPr>
            <a:endParaRPr lang="en-GB" sz="2400" dirty="0"/>
          </a:p>
          <a:p>
            <a:pPr marL="342900" indent="-342900">
              <a:buFontTx/>
              <a:buChar char="-"/>
            </a:pPr>
            <a:r>
              <a:rPr lang="en-GB" sz="2400" dirty="0"/>
              <a:t>You have been asked to prepare a new colleague on meeting Mo and Maisie for the first time.</a:t>
            </a:r>
          </a:p>
        </p:txBody>
      </p:sp>
    </p:spTree>
    <p:extLst>
      <p:ext uri="{BB962C8B-B14F-4D97-AF65-F5344CB8AC3E}">
        <p14:creationId xmlns:p14="http://schemas.microsoft.com/office/powerpoint/2010/main" val="224951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955864" y="206447"/>
            <a:ext cx="6045828" cy="588050"/>
          </a:xfrm>
          <a:solidFill>
            <a:schemeClr val="accent2">
              <a:lumMod val="20000"/>
              <a:lumOff val="80000"/>
            </a:schemeClr>
          </a:solidFill>
          <a:ln>
            <a:solidFill>
              <a:schemeClr val="tx1"/>
            </a:solidFill>
          </a:ln>
        </p:spPr>
        <p:txBody>
          <a:bodyPr/>
          <a:lstStyle/>
          <a:p>
            <a:pPr algn="ctr"/>
            <a:r>
              <a:rPr lang="en-GB" sz="2900" dirty="0">
                <a:latin typeface="+mn-lt"/>
              </a:rPr>
              <a:t>Scenario Task 3</a:t>
            </a:r>
          </a:p>
        </p:txBody>
      </p:sp>
      <p:sp>
        <p:nvSpPr>
          <p:cNvPr id="5" name="TextBox 4">
            <a:extLst>
              <a:ext uri="{FF2B5EF4-FFF2-40B4-BE49-F238E27FC236}">
                <a16:creationId xmlns:a16="http://schemas.microsoft.com/office/drawing/2014/main" id="{D9D03578-E9C2-13ED-DB20-65A42DA5CF7E}"/>
              </a:ext>
            </a:extLst>
          </p:cNvPr>
          <p:cNvSpPr txBox="1"/>
          <p:nvPr/>
        </p:nvSpPr>
        <p:spPr>
          <a:xfrm>
            <a:off x="3474721" y="1619794"/>
            <a:ext cx="5383592" cy="4893647"/>
          </a:xfrm>
          <a:prstGeom prst="rect">
            <a:avLst/>
          </a:prstGeom>
          <a:solidFill>
            <a:schemeClr val="accent2">
              <a:lumMod val="20000"/>
              <a:lumOff val="80000"/>
            </a:schemeClr>
          </a:solidFill>
          <a:ln>
            <a:solidFill>
              <a:schemeClr val="tx1"/>
            </a:solidFill>
          </a:ln>
        </p:spPr>
        <p:txBody>
          <a:bodyPr wrap="square">
            <a:spAutoFit/>
          </a:bodyPr>
          <a:lstStyle/>
          <a:p>
            <a:r>
              <a:rPr lang="en-GB" sz="2400" b="1" dirty="0"/>
              <a:t>Layla:</a:t>
            </a:r>
          </a:p>
          <a:p>
            <a:endParaRPr lang="en-GB" sz="2400" dirty="0"/>
          </a:p>
          <a:p>
            <a:pPr marL="342900" indent="-342900" algn="just">
              <a:buFontTx/>
              <a:buChar char="-"/>
            </a:pPr>
            <a:r>
              <a:rPr lang="en-GB" sz="2400" dirty="0"/>
              <a:t>Layla is the mother to Abdullah, a new child at your workplace. Layla’s first language is Arabic and they have very limited English.</a:t>
            </a:r>
          </a:p>
          <a:p>
            <a:pPr algn="just"/>
            <a:endParaRPr lang="en-GB" sz="2400" dirty="0"/>
          </a:p>
          <a:p>
            <a:pPr marL="342900" indent="-342900" algn="just">
              <a:buFontTx/>
              <a:buChar char="-"/>
            </a:pPr>
            <a:r>
              <a:rPr lang="en-GB" sz="2400" dirty="0"/>
              <a:t>You believe Layla and Abdullah have experienced trauma related to their experiences as refugees.</a:t>
            </a:r>
          </a:p>
          <a:p>
            <a:pPr marL="342900" indent="-342900" algn="just">
              <a:buFontTx/>
              <a:buChar char="-"/>
            </a:pPr>
            <a:endParaRPr lang="en-GB" sz="2400" dirty="0"/>
          </a:p>
          <a:p>
            <a:pPr marL="342900" indent="-342900" algn="just">
              <a:buFontTx/>
              <a:buChar char="-"/>
            </a:pPr>
            <a:r>
              <a:rPr lang="en-GB" sz="2400" dirty="0"/>
              <a:t>You have been asked to give guidance to a new colleague.</a:t>
            </a:r>
          </a:p>
        </p:txBody>
      </p:sp>
    </p:spTree>
    <p:extLst>
      <p:ext uri="{BB962C8B-B14F-4D97-AF65-F5344CB8AC3E}">
        <p14:creationId xmlns:p14="http://schemas.microsoft.com/office/powerpoint/2010/main" val="191371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931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805789" y="276641"/>
            <a:ext cx="4965644" cy="663884"/>
          </a:xfrm>
          <a:solidFill>
            <a:schemeClr val="accent2">
              <a:lumMod val="20000"/>
              <a:lumOff val="80000"/>
            </a:schemeClr>
          </a:solidFill>
          <a:ln>
            <a:solidFill>
              <a:schemeClr val="tx1"/>
            </a:solidFill>
          </a:ln>
        </p:spPr>
        <p:txBody>
          <a:bodyPr/>
          <a:lstStyle/>
          <a:p>
            <a:pPr algn="ctr"/>
            <a:r>
              <a:rPr lang="en-GB" sz="4400" dirty="0">
                <a:latin typeface="+mn-lt"/>
              </a:rPr>
              <a:t>Creating an Artefact</a:t>
            </a:r>
          </a:p>
        </p:txBody>
      </p:sp>
      <p:sp>
        <p:nvSpPr>
          <p:cNvPr id="5" name="TextBox 4">
            <a:extLst>
              <a:ext uri="{FF2B5EF4-FFF2-40B4-BE49-F238E27FC236}">
                <a16:creationId xmlns:a16="http://schemas.microsoft.com/office/drawing/2014/main" id="{F6A491C0-8ED0-C27B-95D7-677DEDE8E073}"/>
              </a:ext>
            </a:extLst>
          </p:cNvPr>
          <p:cNvSpPr txBox="1"/>
          <p:nvPr/>
        </p:nvSpPr>
        <p:spPr>
          <a:xfrm>
            <a:off x="1579885" y="3013501"/>
            <a:ext cx="5417452" cy="830997"/>
          </a:xfrm>
          <a:prstGeom prst="rect">
            <a:avLst/>
          </a:prstGeom>
          <a:solidFill>
            <a:schemeClr val="accent4">
              <a:lumMod val="20000"/>
              <a:lumOff val="80000"/>
            </a:schemeClr>
          </a:solid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rPr>
              <a:t>The marking criteria</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1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805789" y="276641"/>
            <a:ext cx="4965644" cy="663884"/>
          </a:xfrm>
          <a:solidFill>
            <a:schemeClr val="accent2">
              <a:lumMod val="20000"/>
              <a:lumOff val="80000"/>
            </a:schemeClr>
          </a:solidFill>
          <a:ln>
            <a:solidFill>
              <a:schemeClr val="tx1"/>
            </a:solidFill>
          </a:ln>
        </p:spPr>
        <p:txBody>
          <a:bodyPr/>
          <a:lstStyle/>
          <a:p>
            <a:pPr algn="ctr"/>
            <a:r>
              <a:rPr lang="en-GB" sz="4400" dirty="0">
                <a:latin typeface="+mn-lt"/>
              </a:rPr>
              <a:t>Marking Criteria</a:t>
            </a:r>
          </a:p>
        </p:txBody>
      </p:sp>
      <p:graphicFrame>
        <p:nvGraphicFramePr>
          <p:cNvPr id="3" name="Table 2">
            <a:extLst>
              <a:ext uri="{FF2B5EF4-FFF2-40B4-BE49-F238E27FC236}">
                <a16:creationId xmlns:a16="http://schemas.microsoft.com/office/drawing/2014/main" id="{8001A6B0-8E05-CDE6-6C51-F9B34B556839}"/>
              </a:ext>
            </a:extLst>
          </p:cNvPr>
          <p:cNvGraphicFramePr>
            <a:graphicFrameLocks noGrp="1"/>
          </p:cNvGraphicFramePr>
          <p:nvPr>
            <p:extLst>
              <p:ext uri="{D42A27DB-BD31-4B8C-83A1-F6EECF244321}">
                <p14:modId xmlns:p14="http://schemas.microsoft.com/office/powerpoint/2010/main" val="1021891351"/>
              </p:ext>
            </p:extLst>
          </p:nvPr>
        </p:nvGraphicFramePr>
        <p:xfrm>
          <a:off x="148044" y="1515291"/>
          <a:ext cx="8847911" cy="4702628"/>
        </p:xfrm>
        <a:graphic>
          <a:graphicData uri="http://schemas.openxmlformats.org/drawingml/2006/table">
            <a:tbl>
              <a:tblPr/>
              <a:tblGrid>
                <a:gridCol w="728948">
                  <a:extLst>
                    <a:ext uri="{9D8B030D-6E8A-4147-A177-3AD203B41FA5}">
                      <a16:colId xmlns:a16="http://schemas.microsoft.com/office/drawing/2014/main" val="4253719380"/>
                    </a:ext>
                  </a:extLst>
                </a:gridCol>
                <a:gridCol w="1457893">
                  <a:extLst>
                    <a:ext uri="{9D8B030D-6E8A-4147-A177-3AD203B41FA5}">
                      <a16:colId xmlns:a16="http://schemas.microsoft.com/office/drawing/2014/main" val="3124271573"/>
                    </a:ext>
                  </a:extLst>
                </a:gridCol>
                <a:gridCol w="1332214">
                  <a:extLst>
                    <a:ext uri="{9D8B030D-6E8A-4147-A177-3AD203B41FA5}">
                      <a16:colId xmlns:a16="http://schemas.microsoft.com/office/drawing/2014/main" val="2911041871"/>
                    </a:ext>
                  </a:extLst>
                </a:gridCol>
                <a:gridCol w="1332214">
                  <a:extLst>
                    <a:ext uri="{9D8B030D-6E8A-4147-A177-3AD203B41FA5}">
                      <a16:colId xmlns:a16="http://schemas.microsoft.com/office/drawing/2014/main" val="3088152307"/>
                    </a:ext>
                  </a:extLst>
                </a:gridCol>
                <a:gridCol w="1332214">
                  <a:extLst>
                    <a:ext uri="{9D8B030D-6E8A-4147-A177-3AD203B41FA5}">
                      <a16:colId xmlns:a16="http://schemas.microsoft.com/office/drawing/2014/main" val="1469415238"/>
                    </a:ext>
                  </a:extLst>
                </a:gridCol>
                <a:gridCol w="1332214">
                  <a:extLst>
                    <a:ext uri="{9D8B030D-6E8A-4147-A177-3AD203B41FA5}">
                      <a16:colId xmlns:a16="http://schemas.microsoft.com/office/drawing/2014/main" val="1899563576"/>
                    </a:ext>
                  </a:extLst>
                </a:gridCol>
                <a:gridCol w="1332214">
                  <a:extLst>
                    <a:ext uri="{9D8B030D-6E8A-4147-A177-3AD203B41FA5}">
                      <a16:colId xmlns:a16="http://schemas.microsoft.com/office/drawing/2014/main" val="4242053019"/>
                    </a:ext>
                  </a:extLst>
                </a:gridCol>
              </a:tblGrid>
              <a:tr h="584281">
                <a:tc>
                  <a:txBody>
                    <a:bodyPr/>
                    <a:lstStyle/>
                    <a:p>
                      <a:pPr algn="ctr" fontAlgn="b"/>
                      <a:r>
                        <a:rPr lang="en-GB" sz="1300" b="1" i="0" u="none" strike="noStrike" dirty="0">
                          <a:solidFill>
                            <a:srgbClr val="000000"/>
                          </a:solidFill>
                          <a:effectLst/>
                          <a:latin typeface="Arial" panose="020B0604020202020204" pitchFamily="34" charset="0"/>
                        </a:rPr>
                        <a:t> </a:t>
                      </a:r>
                    </a:p>
                  </a:txBody>
                  <a:tcPr marL="8402" marR="8402" marT="8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fontAlgn="b"/>
                      <a:r>
                        <a:rPr lang="en-GB" sz="1300" b="1" i="0" u="none" strike="noStrike" dirty="0">
                          <a:solidFill>
                            <a:srgbClr val="000000"/>
                          </a:solidFill>
                          <a:effectLst/>
                          <a:latin typeface="Arial" panose="020B0604020202020204" pitchFamily="34" charset="0"/>
                        </a:rPr>
                        <a:t>15 CREDITS</a:t>
                      </a:r>
                    </a:p>
                  </a:txBody>
                  <a:tcPr marL="8402" marR="8402" marT="8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FC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077302"/>
                  </a:ext>
                </a:extLst>
              </a:tr>
              <a:tr h="1091810">
                <a:tc rowSpan="2">
                  <a:txBody>
                    <a:bodyPr/>
                    <a:lstStyle/>
                    <a:p>
                      <a:pPr algn="ctr" fontAlgn="ctr"/>
                      <a:r>
                        <a:rPr lang="en-GB" sz="1300" b="1" i="0" u="none" strike="noStrike">
                          <a:solidFill>
                            <a:srgbClr val="000000"/>
                          </a:solidFill>
                          <a:effectLst/>
                          <a:latin typeface="Arial" panose="020B0604020202020204" pitchFamily="34" charset="0"/>
                        </a:rPr>
                        <a:t> </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300" b="1" i="0" u="none" strike="noStrike" dirty="0">
                          <a:solidFill>
                            <a:srgbClr val="000000"/>
                          </a:solidFill>
                          <a:effectLst/>
                          <a:latin typeface="Arial" panose="020B0604020202020204" pitchFamily="34" charset="0"/>
                        </a:rPr>
                        <a:t>LO1: Apply understanding of the diversity which exists within the ESOL term.</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GB"/>
                    </a:p>
                  </a:txBody>
                  <a:tcPr/>
                </a:tc>
                <a:tc gridSpan="2">
                  <a:txBody>
                    <a:bodyPr/>
                    <a:lstStyle/>
                    <a:p>
                      <a:pPr algn="ctr" fontAlgn="ctr"/>
                      <a:r>
                        <a:rPr lang="en-GB" sz="1300" b="1" i="0" u="none" strike="noStrike">
                          <a:solidFill>
                            <a:srgbClr val="000000"/>
                          </a:solidFill>
                          <a:effectLst/>
                          <a:latin typeface="Arial" panose="020B0604020202020204" pitchFamily="34" charset="0"/>
                        </a:rPr>
                        <a:t>LO2: Respond to the social and emotional experiences of those with no/low English language proficiency</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fontAlgn="ctr"/>
                      <a:r>
                        <a:rPr lang="en-GB" sz="1300" b="1" i="0" u="none" strike="noStrike">
                          <a:solidFill>
                            <a:srgbClr val="000000"/>
                          </a:solidFill>
                          <a:effectLst/>
                          <a:latin typeface="Arial" panose="020B0604020202020204" pitchFamily="34" charset="0"/>
                        </a:rPr>
                        <a:t>LO3: Select and apply strategies to support individuals across language barriers.</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extLst>
                  <a:ext uri="{0D108BD9-81ED-4DB2-BD59-A6C34878D82A}">
                    <a16:rowId xmlns:a16="http://schemas.microsoft.com/office/drawing/2014/main" val="2848008247"/>
                  </a:ext>
                </a:extLst>
              </a:tr>
              <a:tr h="584281">
                <a:tc vMerge="1">
                  <a:txBody>
                    <a:bodyPr/>
                    <a:lstStyle/>
                    <a:p>
                      <a:endParaRPr lang="en-GB"/>
                    </a:p>
                  </a:txBody>
                  <a:tcPr/>
                </a:tc>
                <a:tc>
                  <a:txBody>
                    <a:bodyPr/>
                    <a:lstStyle/>
                    <a:p>
                      <a:pPr algn="ctr" fontAlgn="ctr"/>
                      <a:r>
                        <a:rPr lang="en-GB" sz="1300" b="1" i="0" u="none" strike="noStrike">
                          <a:solidFill>
                            <a:srgbClr val="000000"/>
                          </a:solidFill>
                          <a:effectLst/>
                          <a:latin typeface="Arial" panose="020B0604020202020204" pitchFamily="34" charset="0"/>
                        </a:rPr>
                        <a:t>Understand</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GB" sz="1300" b="1" i="0" u="none" strike="noStrike">
                          <a:solidFill>
                            <a:srgbClr val="000000"/>
                          </a:solidFill>
                          <a:effectLst/>
                          <a:latin typeface="Arial" panose="020B0604020202020204" pitchFamily="34" charset="0"/>
                        </a:rPr>
                        <a:t>Usability</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GB" sz="1300" b="1" i="0" u="none" strike="noStrike">
                          <a:solidFill>
                            <a:srgbClr val="000000"/>
                          </a:solidFill>
                          <a:effectLst/>
                          <a:latin typeface="Arial" panose="020B0604020202020204" pitchFamily="34" charset="0"/>
                        </a:rPr>
                        <a:t>Identify</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300" b="1" i="0" u="none" strike="noStrike">
                          <a:solidFill>
                            <a:srgbClr val="000000"/>
                          </a:solidFill>
                          <a:effectLst/>
                          <a:latin typeface="Arial" panose="020B0604020202020204" pitchFamily="34" charset="0"/>
                        </a:rPr>
                        <a:t>Respond</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300" b="1" i="0" u="none" strike="noStrike">
                          <a:solidFill>
                            <a:srgbClr val="000000"/>
                          </a:solidFill>
                          <a:effectLst/>
                          <a:latin typeface="Arial" panose="020B0604020202020204" pitchFamily="34" charset="0"/>
                        </a:rPr>
                        <a:t>Apply </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300" b="1" i="0" u="none" strike="noStrike">
                          <a:solidFill>
                            <a:srgbClr val="000000"/>
                          </a:solidFill>
                          <a:effectLst/>
                          <a:latin typeface="Arial" panose="020B0604020202020204" pitchFamily="34" charset="0"/>
                        </a:rPr>
                        <a:t>Communicate</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026831244"/>
                  </a:ext>
                </a:extLst>
              </a:tr>
              <a:tr h="2442256">
                <a:tc>
                  <a:txBody>
                    <a:bodyPr/>
                    <a:lstStyle/>
                    <a:p>
                      <a:pPr algn="ctr" fontAlgn="ctr"/>
                      <a:r>
                        <a:rPr lang="en-GB" sz="1300" b="1" i="0" u="none" strike="noStrike">
                          <a:solidFill>
                            <a:srgbClr val="000000"/>
                          </a:solidFill>
                          <a:effectLst/>
                          <a:latin typeface="Arial" panose="020B0604020202020204" pitchFamily="34" charset="0"/>
                        </a:rPr>
                        <a:t>What this Means</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ctr" fontAlgn="ctr"/>
                      <a:r>
                        <a:rPr lang="en-GB" sz="1300" b="0" i="0" u="none" strike="noStrike">
                          <a:solidFill>
                            <a:srgbClr val="000000"/>
                          </a:solidFill>
                          <a:effectLst/>
                          <a:latin typeface="Arial" panose="020B0604020202020204" pitchFamily="34" charset="0"/>
                        </a:rPr>
                        <a:t>Consider the activities you have participated in and develop an understanding of their value.</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GB" sz="1300" b="0" i="0" u="none" strike="noStrike">
                          <a:solidFill>
                            <a:srgbClr val="000000"/>
                          </a:solidFill>
                          <a:effectLst/>
                          <a:latin typeface="Arial" panose="020B0604020202020204" pitchFamily="34" charset="0"/>
                        </a:rPr>
                        <a:t>A usabile artefact has been produce which considers a specific audience yet ensures inclusion and diversity.</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GB" sz="1300" b="0" i="0" u="none" strike="noStrike">
                          <a:solidFill>
                            <a:srgbClr val="000000"/>
                          </a:solidFill>
                          <a:effectLst/>
                          <a:latin typeface="Arial" panose="020B0604020202020204" pitchFamily="34" charset="0"/>
                        </a:rPr>
                        <a:t>Identfy instances which may  require a response from the interloctuor.</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8"/>
                    </a:solidFill>
                  </a:tcPr>
                </a:tc>
                <a:tc>
                  <a:txBody>
                    <a:bodyPr/>
                    <a:lstStyle/>
                    <a:p>
                      <a:pPr algn="ctr" fontAlgn="ctr"/>
                      <a:r>
                        <a:rPr lang="en-GB" sz="1300" b="0" i="0" u="none" strike="noStrike" dirty="0">
                          <a:solidFill>
                            <a:srgbClr val="000000"/>
                          </a:solidFill>
                          <a:effectLst/>
                          <a:latin typeface="Arial" panose="020B0604020202020204" pitchFamily="34" charset="0"/>
                        </a:rPr>
                        <a:t>Consider how the input you have received can be utilised.</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8"/>
                    </a:solidFill>
                  </a:tcPr>
                </a:tc>
                <a:tc>
                  <a:txBody>
                    <a:bodyPr/>
                    <a:lstStyle/>
                    <a:p>
                      <a:pPr algn="ctr" fontAlgn="ctr"/>
                      <a:r>
                        <a:rPr lang="en-GB" sz="1300" b="0" i="0" u="none" strike="noStrike">
                          <a:solidFill>
                            <a:srgbClr val="000000"/>
                          </a:solidFill>
                          <a:effectLst/>
                          <a:latin typeface="Arial" panose="020B0604020202020204" pitchFamily="34" charset="0"/>
                        </a:rPr>
                        <a:t>Apply skills to real world situations within a defined  context.</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1300" b="0" i="0" u="none" strike="noStrike" dirty="0">
                          <a:solidFill>
                            <a:srgbClr val="000000"/>
                          </a:solidFill>
                          <a:effectLst/>
                          <a:latin typeface="Arial" panose="020B0604020202020204" pitchFamily="34" charset="0"/>
                        </a:rPr>
                        <a:t>Present the value of your knowledge to a specific audience using examples and an appropriate medium..</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82455691"/>
                  </a:ext>
                </a:extLst>
              </a:tr>
            </a:tbl>
          </a:graphicData>
        </a:graphic>
      </p:graphicFrame>
    </p:spTree>
    <p:extLst>
      <p:ext uri="{BB962C8B-B14F-4D97-AF65-F5344CB8AC3E}">
        <p14:creationId xmlns:p14="http://schemas.microsoft.com/office/powerpoint/2010/main" val="5911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805789" y="276641"/>
            <a:ext cx="4965644" cy="663884"/>
          </a:xfrm>
          <a:solidFill>
            <a:schemeClr val="accent2">
              <a:lumMod val="20000"/>
              <a:lumOff val="80000"/>
            </a:schemeClr>
          </a:solidFill>
          <a:ln>
            <a:solidFill>
              <a:schemeClr val="tx1"/>
            </a:solidFill>
          </a:ln>
        </p:spPr>
        <p:txBody>
          <a:bodyPr/>
          <a:lstStyle/>
          <a:p>
            <a:pPr algn="ctr"/>
            <a:r>
              <a:rPr lang="en-GB" sz="4400" dirty="0">
                <a:latin typeface="+mn-lt"/>
              </a:rPr>
              <a:t>Marking Criteria</a:t>
            </a:r>
          </a:p>
        </p:txBody>
      </p:sp>
      <p:graphicFrame>
        <p:nvGraphicFramePr>
          <p:cNvPr id="3" name="Table 2">
            <a:extLst>
              <a:ext uri="{FF2B5EF4-FFF2-40B4-BE49-F238E27FC236}">
                <a16:creationId xmlns:a16="http://schemas.microsoft.com/office/drawing/2014/main" id="{8001A6B0-8E05-CDE6-6C51-F9B34B556839}"/>
              </a:ext>
            </a:extLst>
          </p:cNvPr>
          <p:cNvGraphicFramePr>
            <a:graphicFrameLocks noGrp="1"/>
          </p:cNvGraphicFramePr>
          <p:nvPr>
            <p:extLst>
              <p:ext uri="{D42A27DB-BD31-4B8C-83A1-F6EECF244321}">
                <p14:modId xmlns:p14="http://schemas.microsoft.com/office/powerpoint/2010/main" val="1487310347"/>
              </p:ext>
            </p:extLst>
          </p:nvPr>
        </p:nvGraphicFramePr>
        <p:xfrm>
          <a:off x="339633" y="1323703"/>
          <a:ext cx="8577942" cy="5409566"/>
        </p:xfrm>
        <a:graphic>
          <a:graphicData uri="http://schemas.openxmlformats.org/drawingml/2006/table">
            <a:tbl>
              <a:tblPr/>
              <a:tblGrid>
                <a:gridCol w="522516">
                  <a:extLst>
                    <a:ext uri="{9D8B030D-6E8A-4147-A177-3AD203B41FA5}">
                      <a16:colId xmlns:a16="http://schemas.microsoft.com/office/drawing/2014/main" val="4253719380"/>
                    </a:ext>
                  </a:extLst>
                </a:gridCol>
                <a:gridCol w="1597601">
                  <a:extLst>
                    <a:ext uri="{9D8B030D-6E8A-4147-A177-3AD203B41FA5}">
                      <a16:colId xmlns:a16="http://schemas.microsoft.com/office/drawing/2014/main" val="3124271573"/>
                    </a:ext>
                  </a:extLst>
                </a:gridCol>
                <a:gridCol w="1291565">
                  <a:extLst>
                    <a:ext uri="{9D8B030D-6E8A-4147-A177-3AD203B41FA5}">
                      <a16:colId xmlns:a16="http://schemas.microsoft.com/office/drawing/2014/main" val="2911041871"/>
                    </a:ext>
                  </a:extLst>
                </a:gridCol>
                <a:gridCol w="1291565">
                  <a:extLst>
                    <a:ext uri="{9D8B030D-6E8A-4147-A177-3AD203B41FA5}">
                      <a16:colId xmlns:a16="http://schemas.microsoft.com/office/drawing/2014/main" val="3088152307"/>
                    </a:ext>
                  </a:extLst>
                </a:gridCol>
                <a:gridCol w="1291565">
                  <a:extLst>
                    <a:ext uri="{9D8B030D-6E8A-4147-A177-3AD203B41FA5}">
                      <a16:colId xmlns:a16="http://schemas.microsoft.com/office/drawing/2014/main" val="1469415238"/>
                    </a:ext>
                  </a:extLst>
                </a:gridCol>
                <a:gridCol w="1291565">
                  <a:extLst>
                    <a:ext uri="{9D8B030D-6E8A-4147-A177-3AD203B41FA5}">
                      <a16:colId xmlns:a16="http://schemas.microsoft.com/office/drawing/2014/main" val="1899563576"/>
                    </a:ext>
                  </a:extLst>
                </a:gridCol>
                <a:gridCol w="1291565">
                  <a:extLst>
                    <a:ext uri="{9D8B030D-6E8A-4147-A177-3AD203B41FA5}">
                      <a16:colId xmlns:a16="http://schemas.microsoft.com/office/drawing/2014/main" val="4242053019"/>
                    </a:ext>
                  </a:extLst>
                </a:gridCol>
              </a:tblGrid>
              <a:tr h="409123">
                <a:tc>
                  <a:txBody>
                    <a:bodyPr/>
                    <a:lstStyle/>
                    <a:p>
                      <a:pPr algn="ctr" fontAlgn="b"/>
                      <a:r>
                        <a:rPr lang="en-GB" sz="1300" b="1" i="0" u="none" strike="noStrike" dirty="0">
                          <a:solidFill>
                            <a:srgbClr val="000000"/>
                          </a:solidFill>
                          <a:effectLst/>
                          <a:latin typeface="Arial" panose="020B0604020202020204" pitchFamily="34" charset="0"/>
                        </a:rPr>
                        <a:t> </a:t>
                      </a:r>
                    </a:p>
                  </a:txBody>
                  <a:tcPr marL="8402" marR="8402" marT="8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fontAlgn="b"/>
                      <a:r>
                        <a:rPr lang="en-GB" sz="1300" b="1" i="0" u="none" strike="noStrike" dirty="0">
                          <a:solidFill>
                            <a:srgbClr val="000000"/>
                          </a:solidFill>
                          <a:effectLst/>
                          <a:latin typeface="Arial" panose="020B0604020202020204" pitchFamily="34" charset="0"/>
                        </a:rPr>
                        <a:t>15 CREDITS</a:t>
                      </a:r>
                    </a:p>
                  </a:txBody>
                  <a:tcPr marL="8402" marR="8402" marT="84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FC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077302"/>
                  </a:ext>
                </a:extLst>
              </a:tr>
              <a:tr h="764504">
                <a:tc rowSpan="2">
                  <a:txBody>
                    <a:bodyPr/>
                    <a:lstStyle/>
                    <a:p>
                      <a:pPr algn="ctr" fontAlgn="ctr"/>
                      <a:r>
                        <a:rPr lang="en-GB" sz="1300" b="1" i="0" u="none" strike="noStrike">
                          <a:solidFill>
                            <a:srgbClr val="000000"/>
                          </a:solidFill>
                          <a:effectLst/>
                          <a:latin typeface="Arial" panose="020B0604020202020204" pitchFamily="34" charset="0"/>
                        </a:rPr>
                        <a:t> </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300" b="1" i="0" u="none" strike="noStrike" dirty="0">
                          <a:solidFill>
                            <a:srgbClr val="000000"/>
                          </a:solidFill>
                          <a:effectLst/>
                          <a:latin typeface="Arial" panose="020B0604020202020204" pitchFamily="34" charset="0"/>
                        </a:rPr>
                        <a:t>LO1: Apply understanding of the diversity which exists within the ESOL term.</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GB"/>
                    </a:p>
                  </a:txBody>
                  <a:tcPr/>
                </a:tc>
                <a:tc gridSpan="2">
                  <a:txBody>
                    <a:bodyPr/>
                    <a:lstStyle/>
                    <a:p>
                      <a:pPr algn="ctr" fontAlgn="ctr"/>
                      <a:r>
                        <a:rPr lang="en-GB" sz="1300" b="1" i="0" u="none" strike="noStrike">
                          <a:solidFill>
                            <a:srgbClr val="000000"/>
                          </a:solidFill>
                          <a:effectLst/>
                          <a:latin typeface="Arial" panose="020B0604020202020204" pitchFamily="34" charset="0"/>
                        </a:rPr>
                        <a:t>LO2: Respond to the social and emotional experiences of those with no/low English language proficiency</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fontAlgn="ctr"/>
                      <a:r>
                        <a:rPr lang="en-GB" sz="1300" b="1" i="0" u="none" strike="noStrike">
                          <a:solidFill>
                            <a:srgbClr val="000000"/>
                          </a:solidFill>
                          <a:effectLst/>
                          <a:latin typeface="Arial" panose="020B0604020202020204" pitchFamily="34" charset="0"/>
                        </a:rPr>
                        <a:t>LO3: Select and apply strategies to support individuals across language barriers.</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extLst>
                  <a:ext uri="{0D108BD9-81ED-4DB2-BD59-A6C34878D82A}">
                    <a16:rowId xmlns:a16="http://schemas.microsoft.com/office/drawing/2014/main" val="2848008247"/>
                  </a:ext>
                </a:extLst>
              </a:tr>
              <a:tr h="409123">
                <a:tc vMerge="1">
                  <a:txBody>
                    <a:bodyPr/>
                    <a:lstStyle/>
                    <a:p>
                      <a:endParaRPr lang="en-GB"/>
                    </a:p>
                  </a:txBody>
                  <a:tcPr/>
                </a:tc>
                <a:tc>
                  <a:txBody>
                    <a:bodyPr/>
                    <a:lstStyle/>
                    <a:p>
                      <a:pPr algn="ctr" fontAlgn="ctr"/>
                      <a:r>
                        <a:rPr lang="en-GB" sz="1300" b="1" i="0" u="none" strike="noStrike">
                          <a:solidFill>
                            <a:srgbClr val="000000"/>
                          </a:solidFill>
                          <a:effectLst/>
                          <a:latin typeface="Arial" panose="020B0604020202020204" pitchFamily="34" charset="0"/>
                        </a:rPr>
                        <a:t>Understand</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GB" sz="1300" b="1" i="0" u="none" strike="noStrike">
                          <a:solidFill>
                            <a:srgbClr val="000000"/>
                          </a:solidFill>
                          <a:effectLst/>
                          <a:latin typeface="Arial" panose="020B0604020202020204" pitchFamily="34" charset="0"/>
                        </a:rPr>
                        <a:t>Usability</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GB" sz="1300" b="1" i="0" u="none" strike="noStrike">
                          <a:solidFill>
                            <a:srgbClr val="000000"/>
                          </a:solidFill>
                          <a:effectLst/>
                          <a:latin typeface="Arial" panose="020B0604020202020204" pitchFamily="34" charset="0"/>
                        </a:rPr>
                        <a:t>Identify</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300" b="1" i="0" u="none" strike="noStrike">
                          <a:solidFill>
                            <a:srgbClr val="000000"/>
                          </a:solidFill>
                          <a:effectLst/>
                          <a:latin typeface="Arial" panose="020B0604020202020204" pitchFamily="34" charset="0"/>
                        </a:rPr>
                        <a:t>Respond</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300" b="1" i="0" u="none" strike="noStrike">
                          <a:solidFill>
                            <a:srgbClr val="000000"/>
                          </a:solidFill>
                          <a:effectLst/>
                          <a:latin typeface="Arial" panose="020B0604020202020204" pitchFamily="34" charset="0"/>
                        </a:rPr>
                        <a:t>Apply </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300" b="1" i="0" u="none" strike="noStrike">
                          <a:solidFill>
                            <a:srgbClr val="000000"/>
                          </a:solidFill>
                          <a:effectLst/>
                          <a:latin typeface="Arial" panose="020B0604020202020204" pitchFamily="34" charset="0"/>
                        </a:rPr>
                        <a:t>Communicate</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026831244"/>
                  </a:ext>
                </a:extLst>
              </a:tr>
              <a:tr h="3790438">
                <a:tc>
                  <a:txBody>
                    <a:bodyPr/>
                    <a:lstStyle/>
                    <a:p>
                      <a:pPr algn="ctr" fontAlgn="ctr"/>
                      <a:r>
                        <a:rPr lang="en-GB" sz="1300" b="1" i="0" u="none" strike="noStrike">
                          <a:solidFill>
                            <a:srgbClr val="000000"/>
                          </a:solidFill>
                          <a:effectLst/>
                          <a:latin typeface="Arial" panose="020B0604020202020204" pitchFamily="34" charset="0"/>
                        </a:rPr>
                        <a:t>Over 80 - Exceptional</a:t>
                      </a:r>
                    </a:p>
                  </a:txBody>
                  <a:tcPr marL="8402" marR="8402" marT="84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300" b="0" i="0" u="none" strike="noStrike" dirty="0">
                          <a:solidFill>
                            <a:srgbClr val="000000"/>
                          </a:solidFill>
                          <a:effectLst/>
                          <a:latin typeface="Arial" panose="020B0604020202020204" pitchFamily="34" charset="0"/>
                        </a:rPr>
                        <a:t>Artefacts demonstrate an advanced, </a:t>
                      </a:r>
                      <a:r>
                        <a:rPr lang="en-GB" sz="1300" b="0" i="0" u="none" strike="noStrike" dirty="0">
                          <a:solidFill>
                            <a:srgbClr val="000000"/>
                          </a:solidFill>
                          <a:effectLst/>
                          <a:highlight>
                            <a:srgbClr val="FFFF00"/>
                          </a:highlight>
                          <a:latin typeface="Arial" panose="020B0604020202020204" pitchFamily="34" charset="0"/>
                        </a:rPr>
                        <a:t>expert understanding of diversity within ESOL</a:t>
                      </a:r>
                      <a:r>
                        <a:rPr lang="en-GB" sz="1300" b="0" i="0" u="none" strike="noStrike" dirty="0">
                          <a:solidFill>
                            <a:srgbClr val="000000"/>
                          </a:solidFill>
                          <a:effectLst/>
                          <a:latin typeface="Arial" panose="020B0604020202020204" pitchFamily="34" charset="0"/>
                        </a:rPr>
                        <a:t>.  The knowledge which is presented is relevant to the chosen setting and so can </a:t>
                      </a:r>
                      <a:r>
                        <a:rPr lang="en-GB" sz="1300" b="0" i="0" u="none" strike="noStrike" dirty="0">
                          <a:solidFill>
                            <a:srgbClr val="000000"/>
                          </a:solidFill>
                          <a:effectLst/>
                          <a:highlight>
                            <a:srgbClr val="FFFF00"/>
                          </a:highlight>
                          <a:latin typeface="Arial" panose="020B0604020202020204" pitchFamily="34" charset="0"/>
                        </a:rPr>
                        <a:t>be applied to aid </a:t>
                      </a:r>
                      <a:r>
                        <a:rPr lang="en-GB" sz="1300" b="0" i="0" u="none" strike="noStrike" dirty="0" err="1">
                          <a:solidFill>
                            <a:srgbClr val="000000"/>
                          </a:solidFill>
                          <a:effectLst/>
                          <a:highlight>
                            <a:srgbClr val="FFFF00"/>
                          </a:highlight>
                          <a:latin typeface="Arial" panose="020B0604020202020204" pitchFamily="34" charset="0"/>
                        </a:rPr>
                        <a:t>communciation</a:t>
                      </a:r>
                      <a:r>
                        <a:rPr lang="en-GB" sz="1300" b="0" i="0" u="none" strike="noStrike" dirty="0">
                          <a:solidFill>
                            <a:srgbClr val="000000"/>
                          </a:solidFill>
                          <a:effectLst/>
                          <a:latin typeface="Arial" panose="020B0604020202020204" pitchFamily="34" charset="0"/>
                        </a:rPr>
                        <a:t>.</a:t>
                      </a:r>
                    </a:p>
                  </a:txBody>
                  <a:tcPr marL="8402" marR="8402" marT="84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1300" b="0" i="0" u="none" strike="noStrike" dirty="0">
                          <a:solidFill>
                            <a:srgbClr val="000000"/>
                          </a:solidFill>
                          <a:effectLst/>
                          <a:latin typeface="Arial" panose="020B0604020202020204" pitchFamily="34" charset="0"/>
                        </a:rPr>
                        <a:t>Artefacts demonstrates </a:t>
                      </a:r>
                      <a:r>
                        <a:rPr lang="en-GB" sz="1300" b="0" i="0" u="none" strike="noStrike" dirty="0">
                          <a:solidFill>
                            <a:srgbClr val="000000"/>
                          </a:solidFill>
                          <a:effectLst/>
                          <a:highlight>
                            <a:srgbClr val="FFFF00"/>
                          </a:highlight>
                          <a:latin typeface="Arial" panose="020B0604020202020204" pitchFamily="34" charset="0"/>
                        </a:rPr>
                        <a:t>thorough  consideration of the user</a:t>
                      </a:r>
                      <a:r>
                        <a:rPr lang="en-GB" sz="1300" b="0" i="0" u="none" strike="noStrike" dirty="0">
                          <a:solidFill>
                            <a:srgbClr val="000000"/>
                          </a:solidFill>
                          <a:effectLst/>
                          <a:latin typeface="Arial" panose="020B0604020202020204" pitchFamily="34" charset="0"/>
                        </a:rPr>
                        <a:t>. It has been crafted with thought about </a:t>
                      </a:r>
                      <a:r>
                        <a:rPr lang="en-GB" sz="1300" b="0" i="0" u="none" strike="noStrike" dirty="0">
                          <a:solidFill>
                            <a:srgbClr val="000000"/>
                          </a:solidFill>
                          <a:effectLst/>
                          <a:highlight>
                            <a:srgbClr val="FFFF00"/>
                          </a:highlight>
                          <a:latin typeface="Arial" panose="020B0604020202020204" pitchFamily="34" charset="0"/>
                        </a:rPr>
                        <a:t>accessibility and inclusion</a:t>
                      </a:r>
                      <a:r>
                        <a:rPr lang="en-GB" sz="1300" b="0" i="0" u="none" strike="noStrike" dirty="0">
                          <a:solidFill>
                            <a:srgbClr val="000000"/>
                          </a:solidFill>
                          <a:effectLst/>
                          <a:latin typeface="Arial" panose="020B0604020202020204" pitchFamily="34" charset="0"/>
                        </a:rPr>
                        <a:t>, to ensure a diverse audience can learn from it effectively.</a:t>
                      </a:r>
                    </a:p>
                  </a:txBody>
                  <a:tcPr marL="8402" marR="8402" marT="840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1300" b="0" i="0" u="none" strike="noStrike" dirty="0">
                          <a:solidFill>
                            <a:srgbClr val="000000"/>
                          </a:solidFill>
                          <a:effectLst/>
                          <a:latin typeface="Arial" panose="020B0604020202020204" pitchFamily="34" charset="0"/>
                        </a:rPr>
                        <a:t>Students have expertly identified entirely </a:t>
                      </a:r>
                      <a:r>
                        <a:rPr lang="en-GB" sz="1300" b="0" i="0" u="none" strike="noStrike" dirty="0">
                          <a:solidFill>
                            <a:srgbClr val="000000"/>
                          </a:solidFill>
                          <a:effectLst/>
                          <a:highlight>
                            <a:srgbClr val="FFFF00"/>
                          </a:highlight>
                          <a:latin typeface="Arial" panose="020B0604020202020204" pitchFamily="34" charset="0"/>
                        </a:rPr>
                        <a:t>appropriate instances </a:t>
                      </a:r>
                      <a:r>
                        <a:rPr lang="en-GB" sz="1300" b="0" i="0" u="none" strike="noStrike" dirty="0">
                          <a:solidFill>
                            <a:srgbClr val="000000"/>
                          </a:solidFill>
                          <a:effectLst/>
                          <a:latin typeface="Arial" panose="020B0604020202020204" pitchFamily="34" charset="0"/>
                        </a:rPr>
                        <a:t>in which a response to a language barrier may be needed </a:t>
                      </a:r>
                      <a:r>
                        <a:rPr lang="en-GB" sz="1300" b="0" i="0" u="none" strike="noStrike" dirty="0">
                          <a:solidFill>
                            <a:srgbClr val="000000"/>
                          </a:solidFill>
                          <a:effectLst/>
                          <a:highlight>
                            <a:srgbClr val="FFFF00"/>
                          </a:highlight>
                          <a:latin typeface="Arial" panose="020B0604020202020204" pitchFamily="34" charset="0"/>
                        </a:rPr>
                        <a:t>in a particular setting</a:t>
                      </a:r>
                      <a:r>
                        <a:rPr lang="en-GB" sz="1300" b="0" i="0" u="none" strike="noStrike" dirty="0">
                          <a:solidFill>
                            <a:srgbClr val="000000"/>
                          </a:solidFill>
                          <a:effectLst/>
                          <a:latin typeface="Arial" panose="020B0604020202020204" pitchFamily="34" charset="0"/>
                        </a:rPr>
                        <a:t>.  These have been </a:t>
                      </a:r>
                      <a:r>
                        <a:rPr lang="en-GB" sz="1300" b="0" i="0" u="none" strike="noStrike" dirty="0">
                          <a:solidFill>
                            <a:srgbClr val="000000"/>
                          </a:solidFill>
                          <a:effectLst/>
                          <a:highlight>
                            <a:srgbClr val="FFFF00"/>
                          </a:highlight>
                          <a:latin typeface="Arial" panose="020B0604020202020204" pitchFamily="34" charset="0"/>
                        </a:rPr>
                        <a:t>effectively organised </a:t>
                      </a:r>
                      <a:r>
                        <a:rPr lang="en-GB" sz="1300" b="0" i="0" u="none" strike="noStrike" dirty="0">
                          <a:solidFill>
                            <a:srgbClr val="000000"/>
                          </a:solidFill>
                          <a:effectLst/>
                          <a:latin typeface="Arial" panose="020B0604020202020204" pitchFamily="34" charset="0"/>
                        </a:rPr>
                        <a:t>in a way which makes them accessible and engaging to the audience. </a:t>
                      </a:r>
                    </a:p>
                  </a:txBody>
                  <a:tcPr marL="8402" marR="8402" marT="8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B"/>
                    </a:solidFill>
                  </a:tcPr>
                </a:tc>
                <a:tc>
                  <a:txBody>
                    <a:bodyPr/>
                    <a:lstStyle/>
                    <a:p>
                      <a:pPr algn="ctr" fontAlgn="ctr"/>
                      <a:r>
                        <a:rPr lang="en-GB" sz="1300" b="0" i="0" u="none" strike="noStrike" dirty="0">
                          <a:solidFill>
                            <a:srgbClr val="000000"/>
                          </a:solidFill>
                          <a:effectLst/>
                          <a:latin typeface="Arial" panose="020B0604020202020204" pitchFamily="34" charset="0"/>
                        </a:rPr>
                        <a:t>Students have expertly identified entirely </a:t>
                      </a:r>
                      <a:r>
                        <a:rPr lang="en-GB" sz="1300" b="0" i="0" u="none" strike="noStrike" dirty="0">
                          <a:solidFill>
                            <a:srgbClr val="000000"/>
                          </a:solidFill>
                          <a:effectLst/>
                          <a:highlight>
                            <a:srgbClr val="FFFF00"/>
                          </a:highlight>
                          <a:latin typeface="Arial" panose="020B0604020202020204" pitchFamily="34" charset="0"/>
                        </a:rPr>
                        <a:t>appropriate responses to language barriers</a:t>
                      </a:r>
                      <a:r>
                        <a:rPr lang="en-GB" sz="1300" b="0" i="0" u="none" strike="noStrike" dirty="0">
                          <a:solidFill>
                            <a:srgbClr val="000000"/>
                          </a:solidFill>
                          <a:effectLst/>
                          <a:latin typeface="Arial" panose="020B0604020202020204" pitchFamily="34" charset="0"/>
                        </a:rPr>
                        <a:t> which may be needed in a particular setting.  These have been effectively organised in a way which makes them </a:t>
                      </a:r>
                      <a:r>
                        <a:rPr lang="en-GB" sz="1300" b="0" i="0" u="none" strike="noStrike" dirty="0">
                          <a:solidFill>
                            <a:srgbClr val="000000"/>
                          </a:solidFill>
                          <a:effectLst/>
                          <a:highlight>
                            <a:srgbClr val="FFFF00"/>
                          </a:highlight>
                          <a:latin typeface="Arial" panose="020B0604020202020204" pitchFamily="34" charset="0"/>
                        </a:rPr>
                        <a:t>accessible and engaging </a:t>
                      </a:r>
                      <a:r>
                        <a:rPr lang="en-GB" sz="1300" b="0" i="0" u="none" strike="noStrike" dirty="0">
                          <a:solidFill>
                            <a:srgbClr val="000000"/>
                          </a:solidFill>
                          <a:effectLst/>
                          <a:latin typeface="Arial" panose="020B0604020202020204" pitchFamily="34" charset="0"/>
                        </a:rPr>
                        <a:t>to the audience. </a:t>
                      </a:r>
                    </a:p>
                  </a:txBody>
                  <a:tcPr marL="8402" marR="8402" marT="8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B"/>
                    </a:solidFill>
                  </a:tcPr>
                </a:tc>
                <a:tc>
                  <a:txBody>
                    <a:bodyPr/>
                    <a:lstStyle/>
                    <a:p>
                      <a:pPr algn="ctr" fontAlgn="ctr"/>
                      <a:r>
                        <a:rPr lang="en-GB" sz="1300" b="0" i="0" u="none" strike="noStrike" dirty="0">
                          <a:solidFill>
                            <a:srgbClr val="000000"/>
                          </a:solidFill>
                          <a:effectLst/>
                          <a:latin typeface="Arial" panose="020B0604020202020204" pitchFamily="34" charset="0"/>
                        </a:rPr>
                        <a:t>Artefacts are clearly and creatively </a:t>
                      </a:r>
                      <a:r>
                        <a:rPr lang="en-GB" sz="1300" b="0" i="0" u="none" strike="noStrike" dirty="0">
                          <a:solidFill>
                            <a:srgbClr val="000000"/>
                          </a:solidFill>
                          <a:effectLst/>
                          <a:highlight>
                            <a:srgbClr val="FFFF00"/>
                          </a:highlight>
                          <a:latin typeface="Arial" panose="020B0604020202020204" pitchFamily="34" charset="0"/>
                        </a:rPr>
                        <a:t>related to real world situations </a:t>
                      </a:r>
                      <a:r>
                        <a:rPr lang="en-GB" sz="1300" b="0" i="0" u="none" strike="noStrike" dirty="0">
                          <a:solidFill>
                            <a:srgbClr val="000000"/>
                          </a:solidFill>
                          <a:effectLst/>
                          <a:latin typeface="Arial" panose="020B0604020202020204" pitchFamily="34" charset="0"/>
                        </a:rPr>
                        <a:t>and relevant examples to the chosen setting have been given. The </a:t>
                      </a:r>
                      <a:r>
                        <a:rPr lang="en-GB" sz="1300" b="0" i="0" u="none" strike="noStrike" dirty="0">
                          <a:solidFill>
                            <a:srgbClr val="000000"/>
                          </a:solidFill>
                          <a:effectLst/>
                          <a:highlight>
                            <a:srgbClr val="FFFF00"/>
                          </a:highlight>
                          <a:latin typeface="Arial" panose="020B0604020202020204" pitchFamily="34" charset="0"/>
                        </a:rPr>
                        <a:t>context is clearly evident </a:t>
                      </a:r>
                      <a:r>
                        <a:rPr lang="en-GB" sz="1300" b="0" i="0" u="none" strike="noStrike" dirty="0">
                          <a:solidFill>
                            <a:srgbClr val="000000"/>
                          </a:solidFill>
                          <a:effectLst/>
                          <a:latin typeface="Arial" panose="020B0604020202020204" pitchFamily="34" charset="0"/>
                        </a:rPr>
                        <a:t>and the medium is highly appropriate. </a:t>
                      </a:r>
                    </a:p>
                  </a:txBody>
                  <a:tcPr marL="8402" marR="8402" marT="8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300" b="0" i="0" u="none" strike="noStrike" dirty="0">
                          <a:solidFill>
                            <a:srgbClr val="000000"/>
                          </a:solidFill>
                          <a:effectLst/>
                          <a:latin typeface="Arial" panose="020B0604020202020204" pitchFamily="34" charset="0"/>
                        </a:rPr>
                        <a:t>Artefacts have been created with a </a:t>
                      </a:r>
                      <a:r>
                        <a:rPr lang="en-GB" sz="1300" b="0" i="0" u="none" strike="noStrike" dirty="0">
                          <a:solidFill>
                            <a:srgbClr val="000000"/>
                          </a:solidFill>
                          <a:effectLst/>
                          <a:highlight>
                            <a:srgbClr val="FFFF00"/>
                          </a:highlight>
                          <a:latin typeface="Arial" panose="020B0604020202020204" pitchFamily="34" charset="0"/>
                        </a:rPr>
                        <a:t>specific audience in mind</a:t>
                      </a:r>
                      <a:r>
                        <a:rPr lang="en-GB" sz="1300" b="0" i="0" u="none" strike="noStrike" dirty="0">
                          <a:solidFill>
                            <a:srgbClr val="000000"/>
                          </a:solidFill>
                          <a:effectLst/>
                          <a:latin typeface="Arial" panose="020B0604020202020204" pitchFamily="34" charset="0"/>
                        </a:rPr>
                        <a:t>. Communication is </a:t>
                      </a:r>
                      <a:r>
                        <a:rPr lang="en-GB" sz="1300" b="0" i="0" u="none" strike="noStrike" dirty="0">
                          <a:solidFill>
                            <a:srgbClr val="000000"/>
                          </a:solidFill>
                          <a:effectLst/>
                          <a:highlight>
                            <a:srgbClr val="FFFF00"/>
                          </a:highlight>
                          <a:latin typeface="Arial" panose="020B0604020202020204" pitchFamily="34" charset="0"/>
                        </a:rPr>
                        <a:t>authentic and highly appropriate</a:t>
                      </a:r>
                      <a:r>
                        <a:rPr lang="en-GB" sz="1300" b="0" i="0" u="none" strike="noStrike" dirty="0">
                          <a:solidFill>
                            <a:srgbClr val="000000"/>
                          </a:solidFill>
                          <a:effectLst/>
                          <a:latin typeface="Arial" panose="020B0604020202020204" pitchFamily="34" charset="0"/>
                        </a:rPr>
                        <a:t> to that audience, and there is a consciously creative interconnection between medium and message throughout. </a:t>
                      </a:r>
                    </a:p>
                  </a:txBody>
                  <a:tcPr marL="8402" marR="8402" marT="8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8619254"/>
                  </a:ext>
                </a:extLst>
              </a:tr>
            </a:tbl>
          </a:graphicData>
        </a:graphic>
      </p:graphicFrame>
    </p:spTree>
    <p:extLst>
      <p:ext uri="{BB962C8B-B14F-4D97-AF65-F5344CB8AC3E}">
        <p14:creationId xmlns:p14="http://schemas.microsoft.com/office/powerpoint/2010/main" val="5051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62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805789" y="154721"/>
            <a:ext cx="4965644" cy="663884"/>
          </a:xfrm>
          <a:solidFill>
            <a:schemeClr val="accent2">
              <a:lumMod val="20000"/>
              <a:lumOff val="80000"/>
            </a:schemeClr>
          </a:solidFill>
          <a:ln>
            <a:solidFill>
              <a:schemeClr val="tx1"/>
            </a:solidFill>
          </a:ln>
        </p:spPr>
        <p:txBody>
          <a:bodyPr/>
          <a:lstStyle/>
          <a:p>
            <a:pPr algn="ctr"/>
            <a:r>
              <a:rPr lang="en-GB" sz="4400" dirty="0">
                <a:latin typeface="+mn-lt"/>
              </a:rPr>
              <a:t>Your Artefact</a:t>
            </a:r>
          </a:p>
        </p:txBody>
      </p:sp>
      <p:sp>
        <p:nvSpPr>
          <p:cNvPr id="3" name="TextBox 2">
            <a:extLst>
              <a:ext uri="{FF2B5EF4-FFF2-40B4-BE49-F238E27FC236}">
                <a16:creationId xmlns:a16="http://schemas.microsoft.com/office/drawing/2014/main" id="{BBCA4081-2966-54AF-75AF-5ECAA2C8E6C4}"/>
              </a:ext>
            </a:extLst>
          </p:cNvPr>
          <p:cNvSpPr txBox="1"/>
          <p:nvPr/>
        </p:nvSpPr>
        <p:spPr>
          <a:xfrm>
            <a:off x="288111" y="1570928"/>
            <a:ext cx="8567778" cy="4893647"/>
          </a:xfrm>
          <a:prstGeom prst="rect">
            <a:avLst/>
          </a:prstGeom>
          <a:solidFill>
            <a:schemeClr val="accent4">
              <a:lumMod val="20000"/>
              <a:lumOff val="80000"/>
            </a:schemeClr>
          </a:solidFill>
          <a:ln>
            <a:solidFill>
              <a:schemeClr val="tx1"/>
            </a:solidFill>
          </a:ln>
        </p:spPr>
        <p:txBody>
          <a:bodyPr wrap="square">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can you show ‘diversity in ESOL’?</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can it</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‘aid communication’?</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can you demonstrate</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you have considered the audience?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can you show an</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‘appropriate instance’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of a language barrier in a specific</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setting?</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baseline="0" dirty="0">
              <a:solidFill>
                <a:prstClr val="black"/>
              </a:solidFill>
              <a:latin typeface="Calibri" panose="020F0502020204030204"/>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How can you relate it to a real-world setting?</a:t>
            </a:r>
            <a:br>
              <a:rPr lang="en-GB" sz="2400" dirty="0">
                <a:solidFill>
                  <a:prstClr val="black"/>
                </a:solidFill>
                <a:latin typeface="Calibri" panose="020F0502020204030204"/>
              </a:rPr>
            </a:br>
            <a:endParaRPr lang="en-GB" sz="2400" dirty="0">
              <a:solidFill>
                <a:prstClr val="black"/>
              </a:solidFill>
              <a:latin typeface="Calibri" panose="020F0502020204030204"/>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a:solidFill>
                  <a:prstClr val="black"/>
                </a:solidFill>
                <a:latin typeface="Calibri" panose="020F0502020204030204"/>
              </a:rPr>
              <a:t>How can you show it relates to a specific audience?</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7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805789" y="154721"/>
            <a:ext cx="4965644" cy="663884"/>
          </a:xfrm>
          <a:solidFill>
            <a:schemeClr val="accent2">
              <a:lumMod val="20000"/>
              <a:lumOff val="80000"/>
            </a:schemeClr>
          </a:solidFill>
          <a:ln>
            <a:solidFill>
              <a:schemeClr val="tx1"/>
            </a:solidFill>
          </a:ln>
        </p:spPr>
        <p:txBody>
          <a:bodyPr/>
          <a:lstStyle/>
          <a:p>
            <a:pPr algn="ctr"/>
            <a:r>
              <a:rPr lang="en-GB" sz="4400" dirty="0">
                <a:latin typeface="+mn-lt"/>
              </a:rPr>
              <a:t>Your Artefact</a:t>
            </a:r>
          </a:p>
        </p:txBody>
      </p:sp>
      <p:sp>
        <p:nvSpPr>
          <p:cNvPr id="5" name="TextBox 4">
            <a:extLst>
              <a:ext uri="{FF2B5EF4-FFF2-40B4-BE49-F238E27FC236}">
                <a16:creationId xmlns:a16="http://schemas.microsoft.com/office/drawing/2014/main" id="{ABA2AB87-4DD2-C902-ED8F-7B3D0A6BA3C1}"/>
              </a:ext>
            </a:extLst>
          </p:cNvPr>
          <p:cNvSpPr txBox="1"/>
          <p:nvPr/>
        </p:nvSpPr>
        <p:spPr>
          <a:xfrm>
            <a:off x="348342" y="1907178"/>
            <a:ext cx="8395064" cy="865173"/>
          </a:xfrm>
          <a:prstGeom prst="rect">
            <a:avLst/>
          </a:prstGeom>
          <a:solidFill>
            <a:schemeClr val="accent6">
              <a:lumMod val="20000"/>
              <a:lumOff val="80000"/>
            </a:schemeClr>
          </a:solidFill>
          <a:ln>
            <a:solidFill>
              <a:schemeClr val="tx1"/>
            </a:solidFill>
          </a:ln>
        </p:spPr>
        <p:txBody>
          <a:bodyPr wrap="square">
            <a:spAutoFit/>
          </a:bodyPr>
          <a:lstStyle/>
          <a:p>
            <a:pPr marL="342900" lvl="0" indent="-342900">
              <a:lnSpc>
                <a:spcPct val="107000"/>
              </a:lnSpc>
              <a:spcAft>
                <a:spcPts val="8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Try and buddy the new child up with a friend so they have a friendly face. </a:t>
            </a:r>
          </a:p>
        </p:txBody>
      </p:sp>
      <p:sp>
        <p:nvSpPr>
          <p:cNvPr id="6" name="Title 1">
            <a:extLst>
              <a:ext uri="{FF2B5EF4-FFF2-40B4-BE49-F238E27FC236}">
                <a16:creationId xmlns:a16="http://schemas.microsoft.com/office/drawing/2014/main" id="{7C875C6D-AF8A-F558-01ED-3FE3D564DEF0}"/>
              </a:ext>
            </a:extLst>
          </p:cNvPr>
          <p:cNvSpPr txBox="1">
            <a:spLocks/>
          </p:cNvSpPr>
          <p:nvPr/>
        </p:nvSpPr>
        <p:spPr>
          <a:xfrm>
            <a:off x="248194" y="5486400"/>
            <a:ext cx="8595360" cy="1216879"/>
          </a:xfrm>
          <a:prstGeom prst="rect">
            <a:avLst/>
          </a:prstGeom>
          <a:solidFill>
            <a:schemeClr val="accent2">
              <a:lumMod val="20000"/>
              <a:lumOff val="80000"/>
            </a:schemeClr>
          </a:solidFill>
          <a:ln>
            <a:solidFill>
              <a:schemeClr val="tx1"/>
            </a:solidFill>
          </a:ln>
        </p:spPr>
        <p:txBody>
          <a:bodyPr anchor="ct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GB" sz="2400" dirty="0">
                <a:latin typeface="+mn-lt"/>
              </a:rPr>
              <a:t>Could you suggest additional language/content for each sentence?</a:t>
            </a:r>
          </a:p>
        </p:txBody>
      </p:sp>
      <p:sp>
        <p:nvSpPr>
          <p:cNvPr id="3" name="TextBox 2">
            <a:extLst>
              <a:ext uri="{FF2B5EF4-FFF2-40B4-BE49-F238E27FC236}">
                <a16:creationId xmlns:a16="http://schemas.microsoft.com/office/drawing/2014/main" id="{00D08CE0-4776-16BD-224A-437E422ADE64}"/>
              </a:ext>
            </a:extLst>
          </p:cNvPr>
          <p:cNvSpPr txBox="1"/>
          <p:nvPr/>
        </p:nvSpPr>
        <p:spPr>
          <a:xfrm>
            <a:off x="348342" y="3100067"/>
            <a:ext cx="8395064" cy="865173"/>
          </a:xfrm>
          <a:prstGeom prst="rect">
            <a:avLst/>
          </a:prstGeom>
          <a:solidFill>
            <a:schemeClr val="accent6">
              <a:lumMod val="20000"/>
              <a:lumOff val="80000"/>
            </a:schemeClr>
          </a:solidFill>
          <a:ln>
            <a:solidFill>
              <a:schemeClr val="tx1"/>
            </a:solidFill>
          </a:ln>
        </p:spPr>
        <p:txBody>
          <a:bodyPr wrap="square">
            <a:spAutoFit/>
          </a:bodyPr>
          <a:lstStyle/>
          <a:p>
            <a:pPr marL="342900" lvl="0" indent="-342900">
              <a:lnSpc>
                <a:spcPct val="107000"/>
              </a:lnSpc>
              <a:spcAft>
                <a:spcPts val="8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Cultural stereotypes can lead to discrimination. Be careful with this.</a:t>
            </a:r>
          </a:p>
        </p:txBody>
      </p:sp>
      <p:sp>
        <p:nvSpPr>
          <p:cNvPr id="4" name="TextBox 3">
            <a:extLst>
              <a:ext uri="{FF2B5EF4-FFF2-40B4-BE49-F238E27FC236}">
                <a16:creationId xmlns:a16="http://schemas.microsoft.com/office/drawing/2014/main" id="{17BAE822-9444-DBC4-5151-E9A96B6B0521}"/>
              </a:ext>
            </a:extLst>
          </p:cNvPr>
          <p:cNvSpPr txBox="1"/>
          <p:nvPr/>
        </p:nvSpPr>
        <p:spPr>
          <a:xfrm>
            <a:off x="374468" y="4292956"/>
            <a:ext cx="8395064" cy="865173"/>
          </a:xfrm>
          <a:prstGeom prst="rect">
            <a:avLst/>
          </a:prstGeom>
          <a:solidFill>
            <a:schemeClr val="accent6">
              <a:lumMod val="20000"/>
              <a:lumOff val="80000"/>
            </a:schemeClr>
          </a:solidFill>
          <a:ln>
            <a:solidFill>
              <a:schemeClr val="tx1"/>
            </a:solidFill>
          </a:ln>
        </p:spPr>
        <p:txBody>
          <a:bodyPr wrap="square">
            <a:spAutoFit/>
          </a:bodyPr>
          <a:lstStyle/>
          <a:p>
            <a:pPr marL="342900" lvl="0" indent="-342900">
              <a:lnSpc>
                <a:spcPct val="107000"/>
              </a:lnSpc>
              <a:spcAft>
                <a:spcPts val="8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Trauma can be represented in a number of ways like </a:t>
            </a:r>
            <a:r>
              <a:rPr lang="en-GB" sz="2400" kern="100" dirty="0">
                <a:latin typeface="Calibri" panose="020F0502020204030204" pitchFamily="34" charset="0"/>
                <a:ea typeface="Calibri" panose="020F0502020204030204" pitchFamily="34" charset="0"/>
                <a:cs typeface="Times New Roman" panose="02020603050405020304" pitchFamily="18" charset="0"/>
              </a:rPr>
              <a:t>sudden misbehaviour which is not aligned to their character</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6024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1692577" y="1391338"/>
            <a:ext cx="4965644" cy="663884"/>
          </a:xfrm>
          <a:solidFill>
            <a:schemeClr val="accent2">
              <a:lumMod val="20000"/>
              <a:lumOff val="80000"/>
            </a:schemeClr>
          </a:solidFill>
          <a:ln>
            <a:solidFill>
              <a:schemeClr val="tx1"/>
            </a:solidFill>
          </a:ln>
        </p:spPr>
        <p:txBody>
          <a:bodyPr/>
          <a:lstStyle/>
          <a:p>
            <a:pPr algn="ctr"/>
            <a:r>
              <a:rPr lang="en-GB" sz="4400" dirty="0">
                <a:latin typeface="+mn-lt"/>
              </a:rPr>
              <a:t>Next steps</a:t>
            </a:r>
          </a:p>
        </p:txBody>
      </p:sp>
      <p:sp>
        <p:nvSpPr>
          <p:cNvPr id="5" name="TextBox 4">
            <a:extLst>
              <a:ext uri="{FF2B5EF4-FFF2-40B4-BE49-F238E27FC236}">
                <a16:creationId xmlns:a16="http://schemas.microsoft.com/office/drawing/2014/main" id="{ABA2AB87-4DD2-C902-ED8F-7B3D0A6BA3C1}"/>
              </a:ext>
            </a:extLst>
          </p:cNvPr>
          <p:cNvSpPr txBox="1"/>
          <p:nvPr/>
        </p:nvSpPr>
        <p:spPr>
          <a:xfrm>
            <a:off x="374468" y="2934789"/>
            <a:ext cx="8395064" cy="1860702"/>
          </a:xfrm>
          <a:prstGeom prst="rect">
            <a:avLst/>
          </a:prstGeom>
          <a:solidFill>
            <a:schemeClr val="accent6">
              <a:lumMod val="20000"/>
              <a:lumOff val="80000"/>
            </a:schemeClr>
          </a:solidFill>
          <a:ln>
            <a:solidFill>
              <a:schemeClr val="tx1"/>
            </a:solidFill>
          </a:ln>
        </p:spPr>
        <p:txBody>
          <a:bodyPr wrap="square">
            <a:spAutoFit/>
          </a:bodyPr>
          <a:lstStyle/>
          <a:p>
            <a:pPr marL="342900" lvl="0" indent="-342900">
              <a:lnSpc>
                <a:spcPct val="107000"/>
              </a:lnSpc>
              <a:spcAft>
                <a:spcPts val="8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Please contact Tim in the next week via </a:t>
            </a:r>
            <a:r>
              <a:rPr lang="en-GB" sz="2400" kern="100" dirty="0">
                <a:effectLst/>
                <a:latin typeface="Calibri" panose="020F0502020204030204" pitchFamily="34" charset="0"/>
                <a:ea typeface="Calibri" panose="020F0502020204030204" pitchFamily="34" charset="0"/>
                <a:cs typeface="Times New Roman" panose="02020603050405020304" pitchFamily="18" charset="0"/>
                <a:hlinkClick r:id="rId2"/>
              </a:rPr>
              <a:t>t.leigh@mmu.ac.uk</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to arrange a 1-2-1 online tutorial.</a:t>
            </a:r>
          </a:p>
          <a:p>
            <a:pPr marL="342900" lvl="0" indent="-342900">
              <a:lnSpc>
                <a:spcPct val="107000"/>
              </a:lnSpc>
              <a:spcAft>
                <a:spcPts val="800"/>
              </a:spcAft>
              <a:buFont typeface="Symbol" panose="05050102010706020507" pitchFamily="18" charset="2"/>
              <a:buChar char=""/>
            </a:pP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We can talk through your draft and how to submit…</a:t>
            </a:r>
          </a:p>
        </p:txBody>
      </p:sp>
    </p:spTree>
    <p:extLst>
      <p:ext uri="{BB962C8B-B14F-4D97-AF65-F5344CB8AC3E}">
        <p14:creationId xmlns:p14="http://schemas.microsoft.com/office/powerpoint/2010/main" val="10260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1CC975-E952-E019-41F7-A8D8F8F9C01D}"/>
              </a:ext>
            </a:extLst>
          </p:cNvPr>
          <p:cNvPicPr>
            <a:picLocks noChangeAspect="1"/>
          </p:cNvPicPr>
          <p:nvPr/>
        </p:nvPicPr>
        <p:blipFill>
          <a:blip r:embed="rId2"/>
          <a:stretch>
            <a:fillRect/>
          </a:stretch>
        </p:blipFill>
        <p:spPr>
          <a:xfrm>
            <a:off x="0" y="857249"/>
            <a:ext cx="9144000" cy="5804807"/>
          </a:xfrm>
          <a:prstGeom prst="rect">
            <a:avLst/>
          </a:prstGeom>
          <a:ln>
            <a:solidFill>
              <a:schemeClr val="tx1"/>
            </a:solidFill>
          </a:ln>
        </p:spPr>
      </p:pic>
    </p:spTree>
    <p:extLst>
      <p:ext uri="{BB962C8B-B14F-4D97-AF65-F5344CB8AC3E}">
        <p14:creationId xmlns:p14="http://schemas.microsoft.com/office/powerpoint/2010/main" val="83423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4026" y="1285432"/>
            <a:ext cx="6902789" cy="687261"/>
          </a:xfrm>
          <a:prstGeom prst="rect">
            <a:avLst/>
          </a:prstGeom>
        </p:spPr>
        <p:txBody>
          <a:bodyPr vert="horz" wrap="square" lIns="0" tIns="10054" rIns="0" bIns="0" rtlCol="0">
            <a:spAutoFit/>
          </a:bodyPr>
          <a:lstStyle/>
          <a:p>
            <a:pPr marL="10583" algn="ctr">
              <a:spcBef>
                <a:spcPts val="79"/>
              </a:spcBef>
            </a:pPr>
            <a:r>
              <a:rPr lang="en-GB" b="1" spc="-92" dirty="0">
                <a:solidFill>
                  <a:schemeClr val="accent1"/>
                </a:solidFill>
              </a:rPr>
              <a:t>Language grading </a:t>
            </a:r>
            <a:endParaRPr b="1" i="1" spc="-217" dirty="0">
              <a:solidFill>
                <a:schemeClr val="accent1"/>
              </a:solidFill>
              <a:latin typeface="Arial"/>
              <a:cs typeface="Arial"/>
            </a:endParaRPr>
          </a:p>
        </p:txBody>
      </p:sp>
      <p:sp>
        <p:nvSpPr>
          <p:cNvPr id="22" name="object 22"/>
          <p:cNvSpPr txBox="1"/>
          <p:nvPr/>
        </p:nvSpPr>
        <p:spPr>
          <a:xfrm>
            <a:off x="939884" y="1626659"/>
            <a:ext cx="88900" cy="164575"/>
          </a:xfrm>
          <a:prstGeom prst="rect">
            <a:avLst/>
          </a:prstGeom>
        </p:spPr>
        <p:txBody>
          <a:bodyPr vert="horz" wrap="square" lIns="0" tIns="10583" rIns="0" bIns="0" rtlCol="0">
            <a:spAutoFit/>
          </a:bodyPr>
          <a:lstStyle/>
          <a:p>
            <a:pPr marL="10583">
              <a:spcBef>
                <a:spcPts val="83"/>
              </a:spcBef>
            </a:pPr>
            <a:r>
              <a:rPr sz="1000" b="1" spc="-29" dirty="0">
                <a:solidFill>
                  <a:srgbClr val="FFFFFF"/>
                </a:solidFill>
                <a:latin typeface="Arial"/>
                <a:cs typeface="Arial"/>
              </a:rPr>
              <a:t>2</a:t>
            </a:r>
            <a:endParaRPr sz="1000">
              <a:solidFill>
                <a:prstClr val="black"/>
              </a:solidFill>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BD9398-44A3-9CA1-757C-98B24E5645BA}"/>
              </a:ext>
            </a:extLst>
          </p:cNvPr>
          <p:cNvSpPr>
            <a:spLocks noGrp="1"/>
          </p:cNvSpPr>
          <p:nvPr>
            <p:ph type="body" idx="1"/>
          </p:nvPr>
        </p:nvSpPr>
        <p:spPr>
          <a:xfrm>
            <a:off x="228600" y="1600200"/>
            <a:ext cx="7817484" cy="861774"/>
          </a:xfrm>
        </p:spPr>
        <p:txBody>
          <a:bodyPr/>
          <a:lstStyle/>
          <a:p>
            <a:r>
              <a:rPr lang="en-GB" sz="3200" b="1" dirty="0">
                <a:solidFill>
                  <a:schemeClr val="accent6">
                    <a:lumMod val="50000"/>
                  </a:schemeClr>
                </a:solidFill>
              </a:rPr>
              <a:t>What is language grading?</a:t>
            </a:r>
          </a:p>
          <a:p>
            <a:endParaRPr lang="en-GB" b="1" i="1" dirty="0"/>
          </a:p>
        </p:txBody>
      </p:sp>
      <p:pic>
        <p:nvPicPr>
          <p:cNvPr id="1026" name="Picture 2" descr="How To Ask Questions Effectively. When we have a question, our first… | by  Soundarya Balasubramani | Agile Insider | Medium">
            <a:extLst>
              <a:ext uri="{FF2B5EF4-FFF2-40B4-BE49-F238E27FC236}">
                <a16:creationId xmlns:a16="http://schemas.microsoft.com/office/drawing/2014/main" id="{A5DC876D-028D-5F7A-5162-A7452FE6B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1"/>
            <a:ext cx="9144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8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32290-A909-3C86-CE0F-B91F5B770412}"/>
              </a:ext>
            </a:extLst>
          </p:cNvPr>
          <p:cNvSpPr txBox="1"/>
          <p:nvPr/>
        </p:nvSpPr>
        <p:spPr>
          <a:xfrm>
            <a:off x="609600" y="2057400"/>
            <a:ext cx="4953000" cy="2862322"/>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000000"/>
                </a:solidFill>
                <a:latin typeface="Calibri" panose="020F0502020204030204" pitchFamily="34" charset="0"/>
              </a:rPr>
              <a:t>Language Grading is </a:t>
            </a:r>
            <a:r>
              <a:rPr lang="en-GB" dirty="0">
                <a:solidFill>
                  <a:srgbClr val="C0504D"/>
                </a:solidFill>
                <a:latin typeface="Calibri" panose="020F0502020204030204" pitchFamily="34" charset="0"/>
              </a:rPr>
              <a:t>the way we manipulate our language (written and verbal) to ensure the person we are communicating with understands. </a:t>
            </a:r>
          </a:p>
          <a:p>
            <a:pPr marL="285750" indent="-285750">
              <a:buFont typeface="Arial" panose="020B0604020202020204" pitchFamily="34" charset="0"/>
              <a:buChar char="•"/>
            </a:pPr>
            <a:r>
              <a:rPr lang="en-GB" dirty="0">
                <a:solidFill>
                  <a:srgbClr val="000000"/>
                </a:solidFill>
                <a:latin typeface="Calibri" panose="020F0502020204030204" pitchFamily="34" charset="0"/>
              </a:rPr>
              <a:t>We naturally grade our language all the time; imagine the difference between how you speak to a child compared to how you speak in an job interview. You can employ these skills when communicating with people who have varying levels of language proficiency.</a:t>
            </a:r>
            <a:endParaRPr lang="en-GB" dirty="0">
              <a:solidFill>
                <a:prstClr val="black"/>
              </a:solidFill>
              <a:latin typeface="Calibri"/>
            </a:endParaRPr>
          </a:p>
        </p:txBody>
      </p:sp>
      <p:sp>
        <p:nvSpPr>
          <p:cNvPr id="5" name="object 2">
            <a:extLst>
              <a:ext uri="{FF2B5EF4-FFF2-40B4-BE49-F238E27FC236}">
                <a16:creationId xmlns:a16="http://schemas.microsoft.com/office/drawing/2014/main" id="{FEEDDBDF-D364-7A9C-462D-CF10875CFC09}"/>
              </a:ext>
            </a:extLst>
          </p:cNvPr>
          <p:cNvSpPr txBox="1">
            <a:spLocks/>
          </p:cNvSpPr>
          <p:nvPr/>
        </p:nvSpPr>
        <p:spPr>
          <a:xfrm>
            <a:off x="533400" y="1295400"/>
            <a:ext cx="3276600" cy="564150"/>
          </a:xfrm>
          <a:prstGeom prst="rect">
            <a:avLst/>
          </a:prstGeom>
        </p:spPr>
        <p:txBody>
          <a:bodyPr vert="horz" wrap="square" lIns="0" tIns="10054" rIns="0" bIns="0" rtlCol="0">
            <a:spAutoFit/>
          </a:bodyPr>
          <a:lstStyle>
            <a:lvl1pPr>
              <a:defRPr>
                <a:latin typeface="+mj-lt"/>
                <a:ea typeface="+mj-ea"/>
                <a:cs typeface="+mj-cs"/>
              </a:defRPr>
            </a:lvl1pPr>
          </a:lstStyle>
          <a:p>
            <a:pPr marL="10583" algn="ctr" defTabSz="914400">
              <a:spcBef>
                <a:spcPts val="79"/>
              </a:spcBef>
            </a:pPr>
            <a:r>
              <a:rPr lang="en-GB" sz="3600" b="1" kern="0" spc="-92" dirty="0">
                <a:solidFill>
                  <a:srgbClr val="4F81BD"/>
                </a:solidFill>
                <a:latin typeface="Calibri"/>
              </a:rPr>
              <a:t>Language grading </a:t>
            </a:r>
            <a:endParaRPr lang="en-GB" sz="3600" b="1" i="1" kern="0" spc="-217" dirty="0">
              <a:solidFill>
                <a:srgbClr val="4F81BD"/>
              </a:solidFill>
              <a:latin typeface="Arial"/>
              <a:cs typeface="Arial"/>
            </a:endParaRPr>
          </a:p>
        </p:txBody>
      </p:sp>
    </p:spTree>
    <p:extLst>
      <p:ext uri="{BB962C8B-B14F-4D97-AF65-F5344CB8AC3E}">
        <p14:creationId xmlns:p14="http://schemas.microsoft.com/office/powerpoint/2010/main" val="1247248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eaking Loudly: Does This Habit Indicate Confidence?">
            <a:extLst>
              <a:ext uri="{FF2B5EF4-FFF2-40B4-BE49-F238E27FC236}">
                <a16:creationId xmlns:a16="http://schemas.microsoft.com/office/drawing/2014/main" id="{042CC456-A4CD-35E8-973A-BCC91B7BE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357"/>
          <a:stretch/>
        </p:blipFill>
        <p:spPr bwMode="auto">
          <a:xfrm>
            <a:off x="40784" y="2686050"/>
            <a:ext cx="2855891" cy="30861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C0555926-9671-37C2-BB49-CADD9337A9E1}"/>
              </a:ext>
            </a:extLst>
          </p:cNvPr>
          <p:cNvSpPr/>
          <p:nvPr/>
        </p:nvSpPr>
        <p:spPr>
          <a:xfrm>
            <a:off x="2094427" y="2438400"/>
            <a:ext cx="3276600" cy="990600"/>
          </a:xfrm>
          <a:prstGeom prst="wedgeEllipseCallout">
            <a:avLst>
              <a:gd name="adj1" fmla="val -29873"/>
              <a:gd name="adj2" fmla="val 100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0000"/>
                </a:solidFill>
                <a:latin typeface="Work Sans" panose="020B0604020202020204" pitchFamily="2" charset="0"/>
              </a:rPr>
              <a:t>My shower broke and I don’t I know how to fix it! </a:t>
            </a:r>
            <a:endParaRPr lang="en-GB" b="1" dirty="0">
              <a:solidFill>
                <a:prstClr val="white"/>
              </a:solidFill>
              <a:latin typeface="Calibri"/>
            </a:endParaRPr>
          </a:p>
        </p:txBody>
      </p:sp>
      <p:pic>
        <p:nvPicPr>
          <p:cNvPr id="1028" name="Picture 4" descr="3 Ways to Speak Less - wikiHow">
            <a:extLst>
              <a:ext uri="{FF2B5EF4-FFF2-40B4-BE49-F238E27FC236}">
                <a16:creationId xmlns:a16="http://schemas.microsoft.com/office/drawing/2014/main" id="{2D535A2A-36BF-5DF0-8862-96F77C5728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00" t="14000" b="3333"/>
          <a:stretch/>
        </p:blipFill>
        <p:spPr bwMode="auto">
          <a:xfrm>
            <a:off x="6324600" y="2990850"/>
            <a:ext cx="2286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6209C913-F2E5-E6C5-946D-32D3DFE4852F}"/>
              </a:ext>
            </a:extLst>
          </p:cNvPr>
          <p:cNvSpPr/>
          <p:nvPr/>
        </p:nvSpPr>
        <p:spPr>
          <a:xfrm>
            <a:off x="3048000" y="3429000"/>
            <a:ext cx="3276600" cy="990600"/>
          </a:xfrm>
          <a:prstGeom prst="wedgeEllipseCallout">
            <a:avLst>
              <a:gd name="adj1" fmla="val 56599"/>
              <a:gd name="adj2" fmla="val 53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Sorry! I didn’t understand what you said. </a:t>
            </a:r>
          </a:p>
        </p:txBody>
      </p:sp>
      <p:sp>
        <p:nvSpPr>
          <p:cNvPr id="5" name="TextBox 4">
            <a:extLst>
              <a:ext uri="{FF2B5EF4-FFF2-40B4-BE49-F238E27FC236}">
                <a16:creationId xmlns:a16="http://schemas.microsoft.com/office/drawing/2014/main" id="{C86FB724-A100-0100-6AF1-21E2ED7EC54B}"/>
              </a:ext>
            </a:extLst>
          </p:cNvPr>
          <p:cNvSpPr txBox="1"/>
          <p:nvPr/>
        </p:nvSpPr>
        <p:spPr>
          <a:xfrm>
            <a:off x="685800" y="1524000"/>
            <a:ext cx="2819400" cy="523220"/>
          </a:xfrm>
          <a:prstGeom prst="rect">
            <a:avLst/>
          </a:prstGeom>
          <a:noFill/>
        </p:spPr>
        <p:txBody>
          <a:bodyPr wrap="square" rtlCol="0">
            <a:spAutoFit/>
          </a:bodyPr>
          <a:lstStyle/>
          <a:p>
            <a:r>
              <a:rPr lang="en-GB" sz="2800" b="1" dirty="0">
                <a:solidFill>
                  <a:srgbClr val="1F497D"/>
                </a:solidFill>
                <a:latin typeface="Calibri"/>
              </a:rPr>
              <a:t>Speaking louder  </a:t>
            </a:r>
          </a:p>
        </p:txBody>
      </p:sp>
    </p:spTree>
    <p:extLst>
      <p:ext uri="{BB962C8B-B14F-4D97-AF65-F5344CB8AC3E}">
        <p14:creationId xmlns:p14="http://schemas.microsoft.com/office/powerpoint/2010/main" val="458583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193D1F-6A03-1CCE-0EA1-BCCE45CDE055}"/>
              </a:ext>
            </a:extLst>
          </p:cNvPr>
          <p:cNvSpPr txBox="1"/>
          <p:nvPr/>
        </p:nvSpPr>
        <p:spPr>
          <a:xfrm>
            <a:off x="304800" y="1676401"/>
            <a:ext cx="7467600" cy="4483279"/>
          </a:xfrm>
          <a:prstGeom prst="rect">
            <a:avLst/>
          </a:prstGeom>
          <a:noFill/>
        </p:spPr>
        <p:txBody>
          <a:bodyPr wrap="square" rtlCol="0">
            <a:spAutoFit/>
          </a:bodyPr>
          <a:lstStyle/>
          <a:p>
            <a:r>
              <a:rPr lang="en-GB" sz="2800" b="1" dirty="0">
                <a:solidFill>
                  <a:srgbClr val="4F81BD"/>
                </a:solidFill>
                <a:latin typeface="Calibri"/>
              </a:rPr>
              <a:t>What was covered in the course?</a:t>
            </a:r>
          </a:p>
          <a:p>
            <a:endParaRPr lang="en-GB" sz="2800" b="1" dirty="0">
              <a:solidFill>
                <a:srgbClr val="4F81BD"/>
              </a:solidFill>
              <a:latin typeface="Calibri"/>
            </a:endParaRPr>
          </a:p>
          <a:p>
            <a:r>
              <a:rPr lang="en-GB" b="1" dirty="0">
                <a:solidFill>
                  <a:srgbClr val="F79646"/>
                </a:solidFill>
                <a:latin typeface="Calibri"/>
              </a:rPr>
              <a:t>1- Complex sentences. </a:t>
            </a:r>
          </a:p>
          <a:p>
            <a:pPr>
              <a:spcAft>
                <a:spcPts val="800"/>
              </a:spcAft>
            </a:pPr>
            <a:r>
              <a:rPr lang="en-GB" dirty="0">
                <a:solidFill>
                  <a:srgbClr val="000000"/>
                </a:solidFill>
                <a:latin typeface="Calibri" panose="020F0502020204030204" pitchFamily="34" charset="0"/>
              </a:rPr>
              <a:t>Simple sentence(s): </a:t>
            </a:r>
            <a:r>
              <a:rPr lang="en-GB" i="1" dirty="0">
                <a:solidFill>
                  <a:srgbClr val="000000"/>
                </a:solidFill>
                <a:latin typeface="Calibri" panose="020F0502020204030204" pitchFamily="34" charset="0"/>
              </a:rPr>
              <a:t>Dan ate a huge piece of cake. He got a stomach ache. </a:t>
            </a:r>
            <a:endParaRPr lang="en-GB" i="1" dirty="0">
              <a:solidFill>
                <a:prstClr val="black"/>
              </a:solidFill>
              <a:latin typeface="Calibri"/>
            </a:endParaRPr>
          </a:p>
          <a:p>
            <a:pPr>
              <a:spcAft>
                <a:spcPts val="800"/>
              </a:spcAft>
            </a:pPr>
            <a:r>
              <a:rPr lang="en-GB" dirty="0">
                <a:solidFill>
                  <a:srgbClr val="000000"/>
                </a:solidFill>
                <a:latin typeface="Calibri" panose="020F0502020204030204" pitchFamily="34" charset="0"/>
              </a:rPr>
              <a:t>Complex sentence: </a:t>
            </a:r>
            <a:r>
              <a:rPr lang="en-GB" i="1" dirty="0">
                <a:solidFill>
                  <a:srgbClr val="000000"/>
                </a:solidFill>
                <a:latin typeface="Calibri" panose="020F0502020204030204" pitchFamily="34" charset="0"/>
              </a:rPr>
              <a:t>After Dan ate a huge piece of cake, he got a stomach-ache.</a:t>
            </a:r>
            <a:endParaRPr lang="en-GB" i="1" dirty="0">
              <a:solidFill>
                <a:prstClr val="black"/>
              </a:solidFill>
              <a:latin typeface="Calibri"/>
            </a:endParaRPr>
          </a:p>
          <a:p>
            <a:r>
              <a:rPr lang="en-GB" b="1" dirty="0">
                <a:solidFill>
                  <a:srgbClr val="F79646"/>
                </a:solidFill>
                <a:latin typeface="Calibri"/>
              </a:rPr>
              <a:t>2- Choice of lexis </a:t>
            </a:r>
          </a:p>
          <a:p>
            <a:r>
              <a:rPr lang="en-GB" dirty="0">
                <a:solidFill>
                  <a:srgbClr val="000000"/>
                </a:solidFill>
                <a:latin typeface="Calibri" panose="020F0502020204030204" pitchFamily="34" charset="0"/>
              </a:rPr>
              <a:t>idioms, phrasal verbs and colloquialisms</a:t>
            </a:r>
          </a:p>
          <a:p>
            <a:r>
              <a:rPr lang="en-GB" b="1" dirty="0">
                <a:solidFill>
                  <a:srgbClr val="F79646"/>
                </a:solidFill>
                <a:latin typeface="Calibri" panose="020F0502020204030204" pitchFamily="34" charset="0"/>
              </a:rPr>
              <a:t>3-  Paralinguistic Features </a:t>
            </a:r>
          </a:p>
          <a:p>
            <a:r>
              <a:rPr lang="en-GB" dirty="0">
                <a:solidFill>
                  <a:srgbClr val="000000"/>
                </a:solidFill>
                <a:latin typeface="Calibri" panose="020F0502020204030204" pitchFamily="34" charset="0"/>
              </a:rPr>
              <a:t>body language, gestures, facial expressions</a:t>
            </a:r>
          </a:p>
          <a:p>
            <a:r>
              <a:rPr lang="en-GB" b="1" dirty="0">
                <a:solidFill>
                  <a:srgbClr val="F79646"/>
                </a:solidFill>
                <a:latin typeface="Calibri" panose="020F0502020204030204" pitchFamily="34" charset="0"/>
              </a:rPr>
              <a:t>4- Concept check questions. </a:t>
            </a:r>
          </a:p>
          <a:p>
            <a:r>
              <a:rPr lang="en-GB" b="1" dirty="0">
                <a:solidFill>
                  <a:srgbClr val="F79646"/>
                </a:solidFill>
                <a:latin typeface="Calibri" panose="020F0502020204030204" pitchFamily="34" charset="0"/>
              </a:rPr>
              <a:t>5- suprasegmental features.</a:t>
            </a: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prstClr val="black"/>
              </a:solidFill>
              <a:latin typeface="Calibri"/>
            </a:endParaRPr>
          </a:p>
        </p:txBody>
      </p:sp>
    </p:spTree>
    <p:extLst>
      <p:ext uri="{BB962C8B-B14F-4D97-AF65-F5344CB8AC3E}">
        <p14:creationId xmlns:p14="http://schemas.microsoft.com/office/powerpoint/2010/main" val="70797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5C7291-D06C-5C7D-318F-5557FADFC517}"/>
              </a:ext>
            </a:extLst>
          </p:cNvPr>
          <p:cNvSpPr txBox="1"/>
          <p:nvPr/>
        </p:nvSpPr>
        <p:spPr>
          <a:xfrm>
            <a:off x="193183" y="1384766"/>
            <a:ext cx="6096000" cy="523220"/>
          </a:xfrm>
          <a:prstGeom prst="rect">
            <a:avLst/>
          </a:prstGeom>
          <a:noFill/>
        </p:spPr>
        <p:txBody>
          <a:bodyPr wrap="square">
            <a:spAutoFit/>
          </a:bodyPr>
          <a:lstStyle/>
          <a:p>
            <a:r>
              <a:rPr lang="en-GB" sz="2800" b="1" dirty="0">
                <a:solidFill>
                  <a:srgbClr val="4F81BD"/>
                </a:solidFill>
                <a:latin typeface="Calibri" panose="020F0502020204030204" pitchFamily="34" charset="0"/>
              </a:rPr>
              <a:t> Features of suprasegmental speech  </a:t>
            </a:r>
            <a:endParaRPr lang="en-GB" sz="2800" dirty="0">
              <a:solidFill>
                <a:srgbClr val="4F81BD"/>
              </a:solidFill>
              <a:latin typeface="Calibri"/>
            </a:endParaRPr>
          </a:p>
        </p:txBody>
      </p:sp>
      <p:sp>
        <p:nvSpPr>
          <p:cNvPr id="6" name="TextBox 5">
            <a:extLst>
              <a:ext uri="{FF2B5EF4-FFF2-40B4-BE49-F238E27FC236}">
                <a16:creationId xmlns:a16="http://schemas.microsoft.com/office/drawing/2014/main" id="{3945AD4B-A550-940A-BF1D-0F33FFC00409}"/>
              </a:ext>
            </a:extLst>
          </p:cNvPr>
          <p:cNvSpPr txBox="1"/>
          <p:nvPr/>
        </p:nvSpPr>
        <p:spPr>
          <a:xfrm>
            <a:off x="4495800" y="3048000"/>
            <a:ext cx="3657600" cy="2308324"/>
          </a:xfrm>
          <a:prstGeom prst="rect">
            <a:avLst/>
          </a:prstGeom>
          <a:noFill/>
        </p:spPr>
        <p:txBody>
          <a:bodyPr wrap="square">
            <a:spAutoFit/>
          </a:bodyPr>
          <a:lstStyle/>
          <a:p>
            <a:r>
              <a:rPr lang="en-GB" dirty="0">
                <a:solidFill>
                  <a:srgbClr val="595959"/>
                </a:solidFill>
                <a:latin typeface="Arial" panose="020B0604020202020204" pitchFamily="34" charset="0"/>
              </a:rPr>
              <a:t>1- I want to</a:t>
            </a:r>
            <a:r>
              <a:rPr lang="en-GB" dirty="0">
                <a:solidFill>
                  <a:srgbClr val="FF0000"/>
                </a:solidFill>
                <a:latin typeface="Arial" panose="020B0604020202020204" pitchFamily="34" charset="0"/>
              </a:rPr>
              <a:t>/ </a:t>
            </a:r>
            <a:r>
              <a:rPr lang="en-GB" b="1" dirty="0">
                <a:solidFill>
                  <a:srgbClr val="FF0000"/>
                </a:solidFill>
                <a:latin typeface="Arial" panose="020B0604020202020204" pitchFamily="34" charset="0"/>
              </a:rPr>
              <a:t>w</a:t>
            </a:r>
            <a:r>
              <a:rPr lang="en-GB" dirty="0">
                <a:solidFill>
                  <a:srgbClr val="FF0000"/>
                </a:solidFill>
                <a:latin typeface="Arial" panose="020B0604020202020204" pitchFamily="34" charset="0"/>
              </a:rPr>
              <a:t>/</a:t>
            </a:r>
            <a:r>
              <a:rPr lang="en-GB" dirty="0">
                <a:solidFill>
                  <a:srgbClr val="595959"/>
                </a:solidFill>
                <a:latin typeface="Arial" panose="020B0604020202020204" pitchFamily="34" charset="0"/>
              </a:rPr>
              <a:t>eat.</a:t>
            </a:r>
            <a:br>
              <a:rPr lang="en-GB" dirty="0">
                <a:solidFill>
                  <a:prstClr val="black"/>
                </a:solidFill>
                <a:latin typeface="Calibri"/>
              </a:rPr>
            </a:br>
            <a:r>
              <a:rPr lang="en-GB" dirty="0">
                <a:solidFill>
                  <a:prstClr val="black"/>
                </a:solidFill>
                <a:latin typeface="Calibri"/>
              </a:rPr>
              <a:t>2- </a:t>
            </a:r>
            <a:r>
              <a:rPr lang="en-GB" dirty="0">
                <a:solidFill>
                  <a:srgbClr val="595959"/>
                </a:solidFill>
                <a:latin typeface="Arial" panose="020B0604020202020204" pitchFamily="34" charset="0"/>
              </a:rPr>
              <a:t>Please do</a:t>
            </a:r>
            <a:r>
              <a:rPr lang="en-GB" dirty="0">
                <a:solidFill>
                  <a:srgbClr val="FF0000"/>
                </a:solidFill>
                <a:latin typeface="Arial" panose="020B0604020202020204" pitchFamily="34" charset="0"/>
              </a:rPr>
              <a:t>/ </a:t>
            </a:r>
            <a:r>
              <a:rPr lang="en-GB" b="1" dirty="0">
                <a:solidFill>
                  <a:srgbClr val="FF0000"/>
                </a:solidFill>
                <a:latin typeface="Arial" panose="020B0604020202020204" pitchFamily="34" charset="0"/>
              </a:rPr>
              <a:t>w</a:t>
            </a:r>
            <a:r>
              <a:rPr lang="en-GB" dirty="0">
                <a:solidFill>
                  <a:srgbClr val="FF0000"/>
                </a:solidFill>
                <a:latin typeface="Arial" panose="020B0604020202020204" pitchFamily="34" charset="0"/>
              </a:rPr>
              <a:t>/</a:t>
            </a:r>
            <a:r>
              <a:rPr lang="en-GB" dirty="0">
                <a:solidFill>
                  <a:srgbClr val="595959"/>
                </a:solidFill>
                <a:latin typeface="Arial" panose="020B0604020202020204" pitchFamily="34" charset="0"/>
              </a:rPr>
              <a:t>it.</a:t>
            </a:r>
          </a:p>
          <a:p>
            <a:r>
              <a:rPr lang="en-GB" dirty="0">
                <a:solidFill>
                  <a:srgbClr val="595959"/>
                </a:solidFill>
                <a:latin typeface="Arial" panose="020B0604020202020204" pitchFamily="34" charset="0"/>
              </a:rPr>
              <a:t>3- Get on. (</a:t>
            </a:r>
            <a:r>
              <a:rPr lang="en-GB" b="1" dirty="0">
                <a:solidFill>
                  <a:srgbClr val="595959"/>
                </a:solidFill>
                <a:latin typeface="Arial" panose="020B0604020202020204" pitchFamily="34" charset="0"/>
              </a:rPr>
              <a:t> </a:t>
            </a:r>
            <a:r>
              <a:rPr lang="en-GB" b="1" dirty="0" err="1">
                <a:solidFill>
                  <a:srgbClr val="595959"/>
                </a:solidFill>
                <a:latin typeface="Arial" panose="020B0604020202020204" pitchFamily="34" charset="0"/>
              </a:rPr>
              <a:t>geton</a:t>
            </a:r>
            <a:r>
              <a:rPr lang="en-GB" dirty="0">
                <a:solidFill>
                  <a:srgbClr val="595959"/>
                </a:solidFill>
                <a:latin typeface="Arial" panose="020B0604020202020204" pitchFamily="34" charset="0"/>
              </a:rPr>
              <a:t> )</a:t>
            </a:r>
          </a:p>
          <a:p>
            <a:r>
              <a:rPr lang="en-GB" dirty="0">
                <a:solidFill>
                  <a:srgbClr val="595959"/>
                </a:solidFill>
                <a:latin typeface="Arial" panose="020B0604020202020204" pitchFamily="34" charset="0"/>
              </a:rPr>
              <a:t>4- Not at all. ( </a:t>
            </a:r>
            <a:r>
              <a:rPr lang="en-GB" b="1" dirty="0" err="1">
                <a:solidFill>
                  <a:srgbClr val="595959"/>
                </a:solidFill>
                <a:latin typeface="Arial" panose="020B0604020202020204" pitchFamily="34" charset="0"/>
              </a:rPr>
              <a:t>notatall</a:t>
            </a:r>
            <a:r>
              <a:rPr lang="en-GB" dirty="0">
                <a:solidFill>
                  <a:srgbClr val="595959"/>
                </a:solidFill>
                <a:latin typeface="Arial" panose="020B0604020202020204" pitchFamily="34" charset="0"/>
              </a:rPr>
              <a:t> )</a:t>
            </a:r>
          </a:p>
          <a:p>
            <a:r>
              <a:rPr lang="en-GB" dirty="0">
                <a:solidFill>
                  <a:srgbClr val="595959"/>
                </a:solidFill>
                <a:latin typeface="Arial" panose="020B0604020202020204" pitchFamily="34" charset="0"/>
              </a:rPr>
              <a:t>5- It´s no joke. ( </a:t>
            </a:r>
            <a:r>
              <a:rPr lang="en-GB" b="1" dirty="0">
                <a:solidFill>
                  <a:srgbClr val="595959"/>
                </a:solidFill>
                <a:latin typeface="Arial" panose="020B0604020202020204" pitchFamily="34" charset="0"/>
              </a:rPr>
              <a:t>snow joke</a:t>
            </a:r>
            <a:r>
              <a:rPr lang="en-GB" dirty="0">
                <a:solidFill>
                  <a:srgbClr val="595959"/>
                </a:solidFill>
                <a:latin typeface="Arial" panose="020B0604020202020204" pitchFamily="34" charset="0"/>
              </a:rPr>
              <a:t>)</a:t>
            </a:r>
          </a:p>
          <a:p>
            <a:r>
              <a:rPr lang="en-GB" dirty="0">
                <a:solidFill>
                  <a:srgbClr val="595959"/>
                </a:solidFill>
                <a:latin typeface="Arial" panose="020B0604020202020204" pitchFamily="34" charset="0"/>
              </a:rPr>
              <a:t>6- tell </a:t>
            </a:r>
            <a:r>
              <a:rPr lang="en-GB" dirty="0">
                <a:solidFill>
                  <a:srgbClr val="FF0000"/>
                </a:solidFill>
                <a:latin typeface="Arial" panose="020B0604020202020204" pitchFamily="34" charset="0"/>
              </a:rPr>
              <a:t>(h)</a:t>
            </a:r>
            <a:r>
              <a:rPr lang="en-GB" dirty="0" err="1">
                <a:solidFill>
                  <a:srgbClr val="595959"/>
                </a:solidFill>
                <a:latin typeface="Arial" panose="020B0604020202020204" pitchFamily="34" charset="0"/>
              </a:rPr>
              <a:t>im</a:t>
            </a:r>
            <a:r>
              <a:rPr lang="en-GB" dirty="0">
                <a:solidFill>
                  <a:srgbClr val="595959"/>
                </a:solidFill>
                <a:latin typeface="Arial" panose="020B0604020202020204" pitchFamily="34" charset="0"/>
              </a:rPr>
              <a:t>.</a:t>
            </a:r>
          </a:p>
          <a:p>
            <a:endParaRPr lang="en-GB" dirty="0">
              <a:solidFill>
                <a:srgbClr val="595959"/>
              </a:solidFill>
              <a:latin typeface="Arial" panose="020B0604020202020204" pitchFamily="34" charset="0"/>
            </a:endParaRPr>
          </a:p>
          <a:p>
            <a:endParaRPr lang="en-GB" dirty="0">
              <a:solidFill>
                <a:prstClr val="black"/>
              </a:solidFill>
              <a:latin typeface="Calibri"/>
            </a:endParaRPr>
          </a:p>
        </p:txBody>
      </p:sp>
      <p:sp>
        <p:nvSpPr>
          <p:cNvPr id="7" name="TextBox 6">
            <a:extLst>
              <a:ext uri="{FF2B5EF4-FFF2-40B4-BE49-F238E27FC236}">
                <a16:creationId xmlns:a16="http://schemas.microsoft.com/office/drawing/2014/main" id="{5BAAEB63-CE09-1B8E-AF53-0EBD4AC8CE7B}"/>
              </a:ext>
            </a:extLst>
          </p:cNvPr>
          <p:cNvSpPr txBox="1"/>
          <p:nvPr/>
        </p:nvSpPr>
        <p:spPr>
          <a:xfrm>
            <a:off x="914400" y="3048000"/>
            <a:ext cx="2667000" cy="1754326"/>
          </a:xfrm>
          <a:prstGeom prst="rect">
            <a:avLst/>
          </a:prstGeom>
          <a:noFill/>
        </p:spPr>
        <p:txBody>
          <a:bodyPr wrap="square" rtlCol="0">
            <a:spAutoFit/>
          </a:bodyPr>
          <a:lstStyle/>
          <a:p>
            <a:r>
              <a:rPr lang="en-GB" dirty="0">
                <a:solidFill>
                  <a:prstClr val="black"/>
                </a:solidFill>
                <a:latin typeface="Calibri"/>
              </a:rPr>
              <a:t>1- I want to eat. </a:t>
            </a:r>
          </a:p>
          <a:p>
            <a:r>
              <a:rPr lang="en-GB" dirty="0">
                <a:solidFill>
                  <a:prstClr val="black"/>
                </a:solidFill>
                <a:latin typeface="Calibri"/>
              </a:rPr>
              <a:t>2- Please do it. </a:t>
            </a:r>
          </a:p>
          <a:p>
            <a:r>
              <a:rPr lang="en-GB" dirty="0">
                <a:solidFill>
                  <a:prstClr val="black"/>
                </a:solidFill>
                <a:latin typeface="Calibri"/>
              </a:rPr>
              <a:t>3- Get on. </a:t>
            </a:r>
          </a:p>
          <a:p>
            <a:r>
              <a:rPr lang="en-GB" dirty="0">
                <a:solidFill>
                  <a:prstClr val="black"/>
                </a:solidFill>
                <a:latin typeface="Calibri"/>
              </a:rPr>
              <a:t>4- Not at all. </a:t>
            </a:r>
          </a:p>
          <a:p>
            <a:r>
              <a:rPr lang="en-GB" dirty="0">
                <a:solidFill>
                  <a:prstClr val="black"/>
                </a:solidFill>
                <a:latin typeface="Calibri"/>
              </a:rPr>
              <a:t>5- It’s no joke. </a:t>
            </a:r>
          </a:p>
          <a:p>
            <a:r>
              <a:rPr lang="en-GB" dirty="0">
                <a:solidFill>
                  <a:prstClr val="black"/>
                </a:solidFill>
                <a:latin typeface="Calibri"/>
              </a:rPr>
              <a:t>6- Tell him.  </a:t>
            </a:r>
          </a:p>
        </p:txBody>
      </p:sp>
      <p:sp>
        <p:nvSpPr>
          <p:cNvPr id="9" name="TextBox 8">
            <a:extLst>
              <a:ext uri="{FF2B5EF4-FFF2-40B4-BE49-F238E27FC236}">
                <a16:creationId xmlns:a16="http://schemas.microsoft.com/office/drawing/2014/main" id="{81F54689-0453-7314-BF63-44EFD02D1302}"/>
              </a:ext>
            </a:extLst>
          </p:cNvPr>
          <p:cNvSpPr txBox="1"/>
          <p:nvPr/>
        </p:nvSpPr>
        <p:spPr>
          <a:xfrm>
            <a:off x="533400" y="2223701"/>
            <a:ext cx="7162800" cy="646331"/>
          </a:xfrm>
          <a:prstGeom prst="rect">
            <a:avLst/>
          </a:prstGeom>
          <a:noFill/>
        </p:spPr>
        <p:txBody>
          <a:bodyPr wrap="square">
            <a:spAutoFit/>
          </a:bodyPr>
          <a:lstStyle/>
          <a:p>
            <a:r>
              <a:rPr lang="en-GB" dirty="0">
                <a:solidFill>
                  <a:srgbClr val="F79646">
                    <a:lumMod val="50000"/>
                  </a:srgbClr>
                </a:solidFill>
                <a:latin typeface="Calibri" panose="020F0502020204030204" pitchFamily="34" charset="0"/>
              </a:rPr>
              <a:t>Suprasegmental features are often regarded as the "musical" aspects of speech.</a:t>
            </a:r>
            <a:endParaRPr lang="en-GB" dirty="0">
              <a:solidFill>
                <a:srgbClr val="F79646">
                  <a:lumMod val="50000"/>
                </a:srgbClr>
              </a:solidFill>
              <a:latin typeface="Calibri"/>
            </a:endParaRPr>
          </a:p>
        </p:txBody>
      </p:sp>
    </p:spTree>
    <p:extLst>
      <p:ext uri="{BB962C8B-B14F-4D97-AF65-F5344CB8AC3E}">
        <p14:creationId xmlns:p14="http://schemas.microsoft.com/office/powerpoint/2010/main" val="33602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B37-DED9-479F-B750-70EC24512DE4}"/>
              </a:ext>
            </a:extLst>
          </p:cNvPr>
          <p:cNvSpPr>
            <a:spLocks noGrp="1"/>
          </p:cNvSpPr>
          <p:nvPr>
            <p:ph type="title"/>
          </p:nvPr>
        </p:nvSpPr>
        <p:spPr>
          <a:xfrm>
            <a:off x="1523736" y="1244049"/>
            <a:ext cx="6096528" cy="693808"/>
          </a:xfrm>
        </p:spPr>
        <p:txBody>
          <a:bodyPr/>
          <a:lstStyle/>
          <a:p>
            <a:r>
              <a:rPr lang="en-GB" dirty="0"/>
              <a:t>5 hours of self-study per week</a:t>
            </a:r>
          </a:p>
        </p:txBody>
      </p:sp>
      <p:pic>
        <p:nvPicPr>
          <p:cNvPr id="2052" name="Picture 4">
            <a:extLst>
              <a:ext uri="{FF2B5EF4-FFF2-40B4-BE49-F238E27FC236}">
                <a16:creationId xmlns:a16="http://schemas.microsoft.com/office/drawing/2014/main" id="{0D22055A-D9AD-4AAA-B4C0-57504AF1F052}"/>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99618" y="2263640"/>
            <a:ext cx="7544764" cy="4247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40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88FAEC-00ED-B88D-894A-6470B935AAE7}"/>
              </a:ext>
            </a:extLst>
          </p:cNvPr>
          <p:cNvSpPr txBox="1"/>
          <p:nvPr/>
        </p:nvSpPr>
        <p:spPr>
          <a:xfrm>
            <a:off x="381000" y="1524000"/>
            <a:ext cx="7391400" cy="3621504"/>
          </a:xfrm>
          <a:prstGeom prst="rect">
            <a:avLst/>
          </a:prstGeom>
          <a:noFill/>
        </p:spPr>
        <p:txBody>
          <a:bodyPr wrap="square">
            <a:spAutoFit/>
          </a:bodyPr>
          <a:lstStyle/>
          <a:p>
            <a:pPr>
              <a:spcAft>
                <a:spcPts val="800"/>
              </a:spcAft>
            </a:pPr>
            <a:r>
              <a:rPr lang="en-GB" b="1" dirty="0">
                <a:solidFill>
                  <a:srgbClr val="000000"/>
                </a:solidFill>
                <a:latin typeface="Calibri" panose="020F0502020204030204" pitchFamily="34" charset="0"/>
              </a:rPr>
              <a:t>Read this text which shows someone giving instructions. Imagine that you are talking to someone whose English is not very advanced. What would you change/modify to make this text simpler?</a:t>
            </a:r>
            <a:endParaRPr lang="en-GB" b="1" dirty="0">
              <a:solidFill>
                <a:prstClr val="black"/>
              </a:solidFill>
              <a:latin typeface="Calibri"/>
            </a:endParaRPr>
          </a:p>
          <a:p>
            <a:pPr>
              <a:spcAft>
                <a:spcPts val="800"/>
              </a:spcAft>
            </a:pPr>
            <a:br>
              <a:rPr lang="en-GB" dirty="0">
                <a:solidFill>
                  <a:prstClr val="black"/>
                </a:solidFill>
                <a:latin typeface="Calibri"/>
              </a:rPr>
            </a:br>
            <a:r>
              <a:rPr lang="en-GB" i="1" dirty="0">
                <a:solidFill>
                  <a:srgbClr val="000000"/>
                </a:solidFill>
                <a:latin typeface="Calibri" panose="020F0502020204030204" pitchFamily="34" charset="0"/>
              </a:rPr>
              <a:t>Right, let’s kick off by having a look at exercise 46. What you need to do is fill in the gaps with the words underneath the text. It’s no big deal if you don’t get them all off the bat. There are some that are dead hard. But do what you can if that’s okay. I’ll give you around 10 minutes to do this. Work with the person sitting next to you if that helps, but you can fly solo if you want. 5 minutes to get this done. Off you go. Do you understand?</a:t>
            </a:r>
            <a:endParaRPr lang="en-GB" dirty="0">
              <a:solidFill>
                <a:prstClr val="black"/>
              </a:solidFill>
              <a:latin typeface="Calibri"/>
            </a:endParaRPr>
          </a:p>
          <a:p>
            <a:br>
              <a:rPr lang="en-GB" dirty="0">
                <a:solidFill>
                  <a:prstClr val="black"/>
                </a:solidFill>
                <a:latin typeface="Calibri"/>
              </a:rPr>
            </a:br>
            <a:endParaRPr lang="en-GB" dirty="0">
              <a:solidFill>
                <a:prstClr val="black"/>
              </a:solidFill>
              <a:latin typeface="Calibri"/>
            </a:endParaRPr>
          </a:p>
        </p:txBody>
      </p:sp>
    </p:spTree>
    <p:extLst>
      <p:ext uri="{BB962C8B-B14F-4D97-AF65-F5344CB8AC3E}">
        <p14:creationId xmlns:p14="http://schemas.microsoft.com/office/powerpoint/2010/main" val="2647487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8F01EE-7050-3DBF-5D21-E4BFE55A3993}"/>
              </a:ext>
            </a:extLst>
          </p:cNvPr>
          <p:cNvSpPr txBox="1"/>
          <p:nvPr/>
        </p:nvSpPr>
        <p:spPr>
          <a:xfrm>
            <a:off x="304800" y="1752600"/>
            <a:ext cx="4048259" cy="1754326"/>
          </a:xfrm>
          <a:prstGeom prst="rect">
            <a:avLst/>
          </a:prstGeom>
          <a:noFill/>
        </p:spPr>
        <p:txBody>
          <a:bodyPr wrap="square">
            <a:spAutoFit/>
          </a:bodyPr>
          <a:lstStyle/>
          <a:p>
            <a:pPr fontAlgn="base"/>
            <a:r>
              <a:rPr lang="en-GB" b="1" dirty="0">
                <a:solidFill>
                  <a:srgbClr val="000000"/>
                </a:solidFill>
                <a:latin typeface="Calibri" panose="020F0502020204030204" pitchFamily="34" charset="0"/>
              </a:rPr>
              <a:t>Complex sentences.</a:t>
            </a:r>
          </a:p>
          <a:p>
            <a:pPr fontAlgn="base"/>
            <a:r>
              <a:rPr lang="en-GB" i="1" dirty="0">
                <a:solidFill>
                  <a:srgbClr val="FF0000"/>
                </a:solidFill>
                <a:latin typeface="Calibri" panose="020F0502020204030204" pitchFamily="34" charset="0"/>
              </a:rPr>
              <a:t>1- What you need to do is fill in the gaps with the words underneath the text</a:t>
            </a:r>
          </a:p>
          <a:p>
            <a:pPr fontAlgn="base"/>
            <a:r>
              <a:rPr lang="en-GB" i="1" dirty="0">
                <a:solidFill>
                  <a:srgbClr val="FF0000"/>
                </a:solidFill>
                <a:latin typeface="Calibri" panose="020F0502020204030204" pitchFamily="34" charset="0"/>
              </a:rPr>
              <a:t>2- Work with the person sitting next to you if that helps, but you can fly solo if you want</a:t>
            </a:r>
          </a:p>
        </p:txBody>
      </p:sp>
      <p:sp>
        <p:nvSpPr>
          <p:cNvPr id="5" name="TextBox 4">
            <a:extLst>
              <a:ext uri="{FF2B5EF4-FFF2-40B4-BE49-F238E27FC236}">
                <a16:creationId xmlns:a16="http://schemas.microsoft.com/office/drawing/2014/main" id="{170CA3D5-39FC-AEFE-86B7-FEBFD1FDEF56}"/>
              </a:ext>
            </a:extLst>
          </p:cNvPr>
          <p:cNvSpPr txBox="1"/>
          <p:nvPr/>
        </p:nvSpPr>
        <p:spPr>
          <a:xfrm>
            <a:off x="304799" y="3636056"/>
            <a:ext cx="3429000" cy="1682512"/>
          </a:xfrm>
          <a:prstGeom prst="rect">
            <a:avLst/>
          </a:prstGeom>
          <a:noFill/>
        </p:spPr>
        <p:txBody>
          <a:bodyPr wrap="square">
            <a:spAutoFit/>
          </a:bodyPr>
          <a:lstStyle/>
          <a:p>
            <a:pPr>
              <a:spcAft>
                <a:spcPts val="800"/>
              </a:spcAft>
            </a:pPr>
            <a:r>
              <a:rPr lang="en-GB" b="1" dirty="0">
                <a:solidFill>
                  <a:srgbClr val="000000"/>
                </a:solidFill>
                <a:latin typeface="Calibri" panose="020F0502020204030204" pitchFamily="34" charset="0"/>
              </a:rPr>
              <a:t>Choice of lexis </a:t>
            </a:r>
            <a:endParaRPr lang="en-GB" dirty="0">
              <a:solidFill>
                <a:prstClr val="black"/>
              </a:solidFill>
              <a:latin typeface="Calibri"/>
            </a:endParaRPr>
          </a:p>
          <a:p>
            <a:pPr fontAlgn="base">
              <a:buFont typeface="+mj-lt"/>
              <a:buAutoNum type="arabicPeriod"/>
            </a:pPr>
            <a:r>
              <a:rPr lang="en-GB" dirty="0">
                <a:solidFill>
                  <a:srgbClr val="000000"/>
                </a:solidFill>
                <a:latin typeface="Calibri" panose="020F0502020204030204" pitchFamily="34" charset="0"/>
              </a:rPr>
              <a:t>Phrasal verbs: </a:t>
            </a:r>
            <a:r>
              <a:rPr lang="en-GB" dirty="0">
                <a:solidFill>
                  <a:srgbClr val="FF0000"/>
                </a:solidFill>
                <a:latin typeface="Calibri" panose="020F0502020204030204" pitchFamily="34" charset="0"/>
              </a:rPr>
              <a:t>kick off; fill in</a:t>
            </a:r>
            <a:endParaRPr lang="en-GB" dirty="0">
              <a:solidFill>
                <a:srgbClr val="000000"/>
              </a:solidFill>
              <a:latin typeface="Calibri" panose="020F0502020204030204" pitchFamily="34" charset="0"/>
            </a:endParaRPr>
          </a:p>
          <a:p>
            <a:pPr fontAlgn="base">
              <a:spcAft>
                <a:spcPts val="800"/>
              </a:spcAft>
              <a:buFont typeface="+mj-lt"/>
              <a:buAutoNum type="arabicPeriod"/>
            </a:pPr>
            <a:r>
              <a:rPr lang="en-GB" dirty="0">
                <a:solidFill>
                  <a:srgbClr val="000000"/>
                </a:solidFill>
                <a:latin typeface="Calibri" panose="020F0502020204030204" pitchFamily="34" charset="0"/>
              </a:rPr>
              <a:t>Idioms: </a:t>
            </a:r>
            <a:r>
              <a:rPr lang="en-GB" dirty="0">
                <a:solidFill>
                  <a:srgbClr val="FF0000"/>
                </a:solidFill>
                <a:latin typeface="Calibri" panose="020F0502020204030204" pitchFamily="34" charset="0"/>
              </a:rPr>
              <a:t>off the bat</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3- Colloquialisms: </a:t>
            </a:r>
            <a:r>
              <a:rPr lang="en-GB" dirty="0">
                <a:solidFill>
                  <a:srgbClr val="FF0000"/>
                </a:solidFill>
                <a:latin typeface="Calibri" panose="020F0502020204030204" pitchFamily="34" charset="0"/>
              </a:rPr>
              <a:t>no big deal; dead hard; off you go.</a:t>
            </a:r>
            <a:endParaRPr lang="en-GB" dirty="0">
              <a:solidFill>
                <a:prstClr val="black"/>
              </a:solidFill>
              <a:latin typeface="Calibri"/>
            </a:endParaRPr>
          </a:p>
        </p:txBody>
      </p:sp>
      <p:sp>
        <p:nvSpPr>
          <p:cNvPr id="6" name="TextBox 5">
            <a:extLst>
              <a:ext uri="{FF2B5EF4-FFF2-40B4-BE49-F238E27FC236}">
                <a16:creationId xmlns:a16="http://schemas.microsoft.com/office/drawing/2014/main" id="{9118B4D8-A65D-1B59-2BF4-F0EE2D96D18E}"/>
              </a:ext>
            </a:extLst>
          </p:cNvPr>
          <p:cNvSpPr txBox="1"/>
          <p:nvPr/>
        </p:nvSpPr>
        <p:spPr>
          <a:xfrm>
            <a:off x="5189113" y="3810000"/>
            <a:ext cx="2590800" cy="1477328"/>
          </a:xfrm>
          <a:prstGeom prst="rect">
            <a:avLst/>
          </a:prstGeom>
          <a:noFill/>
        </p:spPr>
        <p:txBody>
          <a:bodyPr wrap="square" rtlCol="0">
            <a:spAutoFit/>
          </a:bodyPr>
          <a:lstStyle/>
          <a:p>
            <a:r>
              <a:rPr lang="en-GB" dirty="0">
                <a:solidFill>
                  <a:srgbClr val="4F81BD"/>
                </a:solidFill>
                <a:latin typeface="Calibri"/>
              </a:rPr>
              <a:t>1- start / complete  </a:t>
            </a:r>
          </a:p>
          <a:p>
            <a:r>
              <a:rPr lang="en-GB" dirty="0">
                <a:solidFill>
                  <a:srgbClr val="4F81BD"/>
                </a:solidFill>
                <a:latin typeface="Calibri"/>
              </a:rPr>
              <a:t>2- immediately </a:t>
            </a:r>
          </a:p>
          <a:p>
            <a:r>
              <a:rPr lang="en-GB" dirty="0">
                <a:solidFill>
                  <a:srgbClr val="4F81BD"/>
                </a:solidFill>
                <a:latin typeface="Calibri"/>
              </a:rPr>
              <a:t>3- don’t worry, dead hard, very difficult, you can start. </a:t>
            </a:r>
          </a:p>
        </p:txBody>
      </p:sp>
      <p:sp>
        <p:nvSpPr>
          <p:cNvPr id="7" name="TextBox 6">
            <a:extLst>
              <a:ext uri="{FF2B5EF4-FFF2-40B4-BE49-F238E27FC236}">
                <a16:creationId xmlns:a16="http://schemas.microsoft.com/office/drawing/2014/main" id="{377B2287-89F5-5857-2F10-302D1AC36A75}"/>
              </a:ext>
            </a:extLst>
          </p:cNvPr>
          <p:cNvSpPr txBox="1"/>
          <p:nvPr/>
        </p:nvSpPr>
        <p:spPr>
          <a:xfrm>
            <a:off x="5181600" y="2133600"/>
            <a:ext cx="3276600" cy="1754326"/>
          </a:xfrm>
          <a:prstGeom prst="rect">
            <a:avLst/>
          </a:prstGeom>
          <a:noFill/>
        </p:spPr>
        <p:txBody>
          <a:bodyPr wrap="square" rtlCol="0">
            <a:spAutoFit/>
          </a:bodyPr>
          <a:lstStyle/>
          <a:p>
            <a:pPr fontAlgn="base"/>
            <a:r>
              <a:rPr lang="en-GB" dirty="0">
                <a:solidFill>
                  <a:srgbClr val="4F81BD"/>
                </a:solidFill>
                <a:latin typeface="Calibri" panose="020F0502020204030204" pitchFamily="34" charset="0"/>
              </a:rPr>
              <a:t>1- Fill in the gaps with the words underneath the text.</a:t>
            </a:r>
          </a:p>
          <a:p>
            <a:pPr fontAlgn="base"/>
            <a:r>
              <a:rPr lang="en-GB" dirty="0">
                <a:solidFill>
                  <a:srgbClr val="4F81BD"/>
                </a:solidFill>
                <a:latin typeface="Calibri" panose="020F0502020204030204" pitchFamily="34" charset="0"/>
              </a:rPr>
              <a:t>2- Work with the person sitting next to you. But you can fly solo if you want</a:t>
            </a:r>
          </a:p>
          <a:p>
            <a:endParaRPr lang="en-GB" dirty="0">
              <a:solidFill>
                <a:prstClr val="black"/>
              </a:solidFill>
              <a:latin typeface="Calibri"/>
            </a:endParaRPr>
          </a:p>
        </p:txBody>
      </p:sp>
      <p:sp>
        <p:nvSpPr>
          <p:cNvPr id="8" name="Arrow: Right 7">
            <a:extLst>
              <a:ext uri="{FF2B5EF4-FFF2-40B4-BE49-F238E27FC236}">
                <a16:creationId xmlns:a16="http://schemas.microsoft.com/office/drawing/2014/main" id="{9E20AE8E-3D26-D21C-3E34-F0D6ACE8444B}"/>
              </a:ext>
            </a:extLst>
          </p:cNvPr>
          <p:cNvSpPr/>
          <p:nvPr/>
        </p:nvSpPr>
        <p:spPr>
          <a:xfrm>
            <a:off x="4076700" y="2621387"/>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9" name="Arrow: Right 8">
            <a:extLst>
              <a:ext uri="{FF2B5EF4-FFF2-40B4-BE49-F238E27FC236}">
                <a16:creationId xmlns:a16="http://schemas.microsoft.com/office/drawing/2014/main" id="{378809F1-3D9A-9EE0-E48E-81EA273EF86B}"/>
              </a:ext>
            </a:extLst>
          </p:cNvPr>
          <p:cNvSpPr/>
          <p:nvPr/>
        </p:nvSpPr>
        <p:spPr>
          <a:xfrm>
            <a:off x="4076700" y="42672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Tree>
    <p:extLst>
      <p:ext uri="{BB962C8B-B14F-4D97-AF65-F5344CB8AC3E}">
        <p14:creationId xmlns:p14="http://schemas.microsoft.com/office/powerpoint/2010/main" val="420662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7EBB7-12C1-4A20-9D2A-BAC92DD961EE}"/>
              </a:ext>
            </a:extLst>
          </p:cNvPr>
          <p:cNvSpPr>
            <a:spLocks noGrp="1"/>
          </p:cNvSpPr>
          <p:nvPr>
            <p:ph sz="quarter" idx="10"/>
          </p:nvPr>
        </p:nvSpPr>
        <p:spPr>
          <a:xfrm>
            <a:off x="2088860" y="2740945"/>
            <a:ext cx="4655890" cy="1376110"/>
          </a:xfrm>
        </p:spPr>
        <p:txBody>
          <a:bodyPr/>
          <a:lstStyle/>
          <a:p>
            <a:pPr marL="0" indent="0">
              <a:buNone/>
            </a:pPr>
            <a:r>
              <a:rPr lang="en-GB" sz="7200" dirty="0"/>
              <a:t>Thank you</a:t>
            </a:r>
          </a:p>
        </p:txBody>
      </p:sp>
    </p:spTree>
    <p:extLst>
      <p:ext uri="{BB962C8B-B14F-4D97-AF65-F5344CB8AC3E}">
        <p14:creationId xmlns:p14="http://schemas.microsoft.com/office/powerpoint/2010/main" val="3745016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0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62510F-CD9E-0F43-49E5-953E674AB8F2}"/>
              </a:ext>
            </a:extLst>
          </p:cNvPr>
          <p:cNvSpPr txBox="1">
            <a:spLocks/>
          </p:cNvSpPr>
          <p:nvPr/>
        </p:nvSpPr>
        <p:spPr>
          <a:xfrm>
            <a:off x="3098493" y="163430"/>
            <a:ext cx="2387907" cy="663884"/>
          </a:xfrm>
          <a:prstGeom prst="rect">
            <a:avLst/>
          </a:prstGeom>
          <a:solidFill>
            <a:schemeClr val="accent2">
              <a:lumMod val="20000"/>
              <a:lumOff val="80000"/>
            </a:schemeClr>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900" dirty="0">
                <a:latin typeface="+mn-lt"/>
              </a:rPr>
              <a:t>Week 6</a:t>
            </a:r>
          </a:p>
        </p:txBody>
      </p:sp>
      <p:pic>
        <p:nvPicPr>
          <p:cNvPr id="3" name="Picture 2">
            <a:extLst>
              <a:ext uri="{FF2B5EF4-FFF2-40B4-BE49-F238E27FC236}">
                <a16:creationId xmlns:a16="http://schemas.microsoft.com/office/drawing/2014/main" id="{8E4BC996-549C-F669-44C3-DA7DE92A665B}"/>
              </a:ext>
            </a:extLst>
          </p:cNvPr>
          <p:cNvPicPr>
            <a:picLocks noChangeAspect="1"/>
          </p:cNvPicPr>
          <p:nvPr/>
        </p:nvPicPr>
        <p:blipFill>
          <a:blip r:embed="rId2"/>
          <a:stretch>
            <a:fillRect/>
          </a:stretch>
        </p:blipFill>
        <p:spPr>
          <a:xfrm>
            <a:off x="69669" y="1088571"/>
            <a:ext cx="9144000" cy="5605999"/>
          </a:xfrm>
          <a:prstGeom prst="rect">
            <a:avLst/>
          </a:prstGeom>
        </p:spPr>
      </p:pic>
    </p:spTree>
    <p:extLst>
      <p:ext uri="{BB962C8B-B14F-4D97-AF65-F5344CB8AC3E}">
        <p14:creationId xmlns:p14="http://schemas.microsoft.com/office/powerpoint/2010/main" val="2625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0323557-12DD-4C41-910D-BAE5819CB354}"/>
              </a:ext>
            </a:extLst>
          </p:cNvPr>
          <p:cNvGraphicFramePr>
            <a:graphicFrameLocks noGrp="1"/>
          </p:cNvGraphicFramePr>
          <p:nvPr>
            <p:ph sz="quarter" idx="10"/>
            <p:extLst>
              <p:ext uri="{D42A27DB-BD31-4B8C-83A1-F6EECF244321}">
                <p14:modId xmlns:p14="http://schemas.microsoft.com/office/powerpoint/2010/main" val="135528917"/>
              </p:ext>
            </p:extLst>
          </p:nvPr>
        </p:nvGraphicFramePr>
        <p:xfrm>
          <a:off x="134224" y="2147377"/>
          <a:ext cx="8875552" cy="4734576"/>
        </p:xfrm>
        <a:graphic>
          <a:graphicData uri="http://schemas.openxmlformats.org/drawingml/2006/table">
            <a:tbl>
              <a:tblPr firstRow="1" bandRow="1">
                <a:tableStyleId>{5940675A-B579-460E-94D1-54222C63F5DA}</a:tableStyleId>
              </a:tblPr>
              <a:tblGrid>
                <a:gridCol w="1820411">
                  <a:extLst>
                    <a:ext uri="{9D8B030D-6E8A-4147-A177-3AD203B41FA5}">
                      <a16:colId xmlns:a16="http://schemas.microsoft.com/office/drawing/2014/main" val="2399196414"/>
                    </a:ext>
                  </a:extLst>
                </a:gridCol>
                <a:gridCol w="2617365">
                  <a:extLst>
                    <a:ext uri="{9D8B030D-6E8A-4147-A177-3AD203B41FA5}">
                      <a16:colId xmlns:a16="http://schemas.microsoft.com/office/drawing/2014/main" val="1558401300"/>
                    </a:ext>
                  </a:extLst>
                </a:gridCol>
                <a:gridCol w="2218888">
                  <a:extLst>
                    <a:ext uri="{9D8B030D-6E8A-4147-A177-3AD203B41FA5}">
                      <a16:colId xmlns:a16="http://schemas.microsoft.com/office/drawing/2014/main" val="4145701188"/>
                    </a:ext>
                  </a:extLst>
                </a:gridCol>
                <a:gridCol w="2218888">
                  <a:extLst>
                    <a:ext uri="{9D8B030D-6E8A-4147-A177-3AD203B41FA5}">
                      <a16:colId xmlns:a16="http://schemas.microsoft.com/office/drawing/2014/main" val="4100229125"/>
                    </a:ext>
                  </a:extLst>
                </a:gridCol>
              </a:tblGrid>
              <a:tr h="402206">
                <a:tc>
                  <a:txBody>
                    <a:bodyPr/>
                    <a:lstStyle/>
                    <a:p>
                      <a:r>
                        <a:rPr lang="en-GB" dirty="0"/>
                        <a:t>Weeks</a:t>
                      </a:r>
                    </a:p>
                  </a:txBody>
                  <a:tcPr>
                    <a:solidFill>
                      <a:schemeClr val="accent1">
                        <a:lumMod val="20000"/>
                        <a:lumOff val="80000"/>
                      </a:schemeClr>
                    </a:solidFill>
                  </a:tcPr>
                </a:tc>
                <a:tc>
                  <a:txBody>
                    <a:bodyPr/>
                    <a:lstStyle/>
                    <a:p>
                      <a:r>
                        <a:rPr lang="en-GB" dirty="0"/>
                        <a:t>Content</a:t>
                      </a:r>
                    </a:p>
                  </a:txBody>
                  <a:tcPr>
                    <a:solidFill>
                      <a:schemeClr val="accent1">
                        <a:lumMod val="20000"/>
                        <a:lumOff val="80000"/>
                      </a:schemeClr>
                    </a:solidFill>
                  </a:tcPr>
                </a:tc>
                <a:tc>
                  <a:txBody>
                    <a:bodyPr/>
                    <a:lstStyle/>
                    <a:p>
                      <a:r>
                        <a:rPr lang="en-GB" dirty="0"/>
                        <a:t>Language</a:t>
                      </a:r>
                    </a:p>
                  </a:txBody>
                  <a:tcPr>
                    <a:solidFill>
                      <a:schemeClr val="accent1">
                        <a:lumMod val="20000"/>
                        <a:lumOff val="80000"/>
                      </a:schemeClr>
                    </a:solidFill>
                  </a:tcPr>
                </a:tc>
                <a:tc>
                  <a:txBody>
                    <a:bodyPr/>
                    <a:lstStyle/>
                    <a:p>
                      <a:r>
                        <a:rPr lang="en-GB" dirty="0"/>
                        <a:t>Workshop</a:t>
                      </a:r>
                    </a:p>
                  </a:txBody>
                  <a:tcPr>
                    <a:solidFill>
                      <a:schemeClr val="accent1">
                        <a:lumMod val="20000"/>
                        <a:lumOff val="80000"/>
                      </a:schemeClr>
                    </a:solidFill>
                  </a:tcPr>
                </a:tc>
                <a:extLst>
                  <a:ext uri="{0D108BD9-81ED-4DB2-BD59-A6C34878D82A}">
                    <a16:rowId xmlns:a16="http://schemas.microsoft.com/office/drawing/2014/main" val="4230523336"/>
                  </a:ext>
                </a:extLst>
              </a:tr>
              <a:tr h="402206">
                <a:tc>
                  <a:txBody>
                    <a:bodyPr/>
                    <a:lstStyle/>
                    <a:p>
                      <a:r>
                        <a:rPr lang="en-GB" dirty="0"/>
                        <a:t>Week 1 (25/1)</a:t>
                      </a:r>
                    </a:p>
                  </a:txBody>
                  <a:tcPr/>
                </a:tc>
                <a:tc>
                  <a:txBody>
                    <a:bodyPr/>
                    <a:lstStyle/>
                    <a:p>
                      <a:r>
                        <a:rPr lang="en-GB" dirty="0"/>
                        <a:t>Multilingualism</a:t>
                      </a:r>
                    </a:p>
                  </a:txBody>
                  <a:tcPr/>
                </a:tc>
                <a:tc>
                  <a:txBody>
                    <a:bodyPr/>
                    <a:lstStyle/>
                    <a:p>
                      <a:r>
                        <a:rPr lang="en-GB" dirty="0"/>
                        <a:t>Urdu</a:t>
                      </a:r>
                    </a:p>
                  </a:txBody>
                  <a:tcPr/>
                </a:tc>
                <a:tc>
                  <a:txBody>
                    <a:bodyPr/>
                    <a:lstStyle/>
                    <a:p>
                      <a:r>
                        <a:rPr lang="en-GB" dirty="0"/>
                        <a:t>Tim / </a:t>
                      </a:r>
                      <a:r>
                        <a:rPr lang="en-GB" dirty="0" err="1"/>
                        <a:t>Momna</a:t>
                      </a:r>
                      <a:endParaRPr lang="en-GB" dirty="0"/>
                    </a:p>
                  </a:txBody>
                  <a:tcPr/>
                </a:tc>
                <a:extLst>
                  <a:ext uri="{0D108BD9-81ED-4DB2-BD59-A6C34878D82A}">
                    <a16:rowId xmlns:a16="http://schemas.microsoft.com/office/drawing/2014/main" val="172727248"/>
                  </a:ext>
                </a:extLst>
              </a:tr>
              <a:tr h="402206">
                <a:tc>
                  <a:txBody>
                    <a:bodyPr/>
                    <a:lstStyle/>
                    <a:p>
                      <a:r>
                        <a:rPr lang="en-GB" dirty="0"/>
                        <a:t>Week 2 (1/2)</a:t>
                      </a:r>
                    </a:p>
                  </a:txBody>
                  <a:tcPr/>
                </a:tc>
                <a:tc>
                  <a:txBody>
                    <a:bodyPr/>
                    <a:lstStyle/>
                    <a:p>
                      <a:r>
                        <a:rPr lang="en-GB" dirty="0"/>
                        <a:t>Language &amp; Culture</a:t>
                      </a:r>
                    </a:p>
                  </a:txBody>
                  <a:tcPr/>
                </a:tc>
                <a:tc>
                  <a:txBody>
                    <a:bodyPr/>
                    <a:lstStyle/>
                    <a:p>
                      <a:r>
                        <a:rPr lang="en-GB" dirty="0"/>
                        <a:t>Arabic</a:t>
                      </a:r>
                    </a:p>
                  </a:txBody>
                  <a:tcPr/>
                </a:tc>
                <a:tc>
                  <a:txBody>
                    <a:bodyPr/>
                    <a:lstStyle/>
                    <a:p>
                      <a:r>
                        <a:rPr lang="en-GB" dirty="0"/>
                        <a:t>Tim/Ahmad</a:t>
                      </a:r>
                    </a:p>
                  </a:txBody>
                  <a:tcPr/>
                </a:tc>
                <a:extLst>
                  <a:ext uri="{0D108BD9-81ED-4DB2-BD59-A6C34878D82A}">
                    <a16:rowId xmlns:a16="http://schemas.microsoft.com/office/drawing/2014/main" val="3379177725"/>
                  </a:ext>
                </a:extLst>
              </a:tr>
              <a:tr h="402206">
                <a:tc>
                  <a:txBody>
                    <a:bodyPr/>
                    <a:lstStyle/>
                    <a:p>
                      <a:r>
                        <a:rPr lang="en-GB" dirty="0"/>
                        <a:t>Week 3 (8/2)</a:t>
                      </a:r>
                    </a:p>
                  </a:txBody>
                  <a:tcPr/>
                </a:tc>
                <a:tc>
                  <a:txBody>
                    <a:bodyPr/>
                    <a:lstStyle/>
                    <a:p>
                      <a:r>
                        <a:rPr lang="en-GB" dirty="0"/>
                        <a:t>Language &amp; Identity</a:t>
                      </a:r>
                    </a:p>
                  </a:txBody>
                  <a:tcPr/>
                </a:tc>
                <a:tc>
                  <a:txBody>
                    <a:bodyPr/>
                    <a:lstStyle/>
                    <a:p>
                      <a:r>
                        <a:rPr lang="en-GB" dirty="0"/>
                        <a:t>Mandarin Chinese</a:t>
                      </a:r>
                    </a:p>
                  </a:txBody>
                  <a:tcPr/>
                </a:tc>
                <a:tc>
                  <a:txBody>
                    <a:bodyPr/>
                    <a:lstStyle/>
                    <a:p>
                      <a:r>
                        <a:rPr lang="en-GB" dirty="0"/>
                        <a:t>Karen / </a:t>
                      </a:r>
                      <a:r>
                        <a:rPr lang="en-GB" dirty="0" err="1"/>
                        <a:t>Shuwen</a:t>
                      </a:r>
                      <a:r>
                        <a:rPr lang="en-GB" dirty="0"/>
                        <a:t> </a:t>
                      </a:r>
                    </a:p>
                  </a:txBody>
                  <a:tcPr/>
                </a:tc>
                <a:extLst>
                  <a:ext uri="{0D108BD9-81ED-4DB2-BD59-A6C34878D82A}">
                    <a16:rowId xmlns:a16="http://schemas.microsoft.com/office/drawing/2014/main" val="56518686"/>
                  </a:ext>
                </a:extLst>
              </a:tr>
              <a:tr h="402206">
                <a:tc>
                  <a:txBody>
                    <a:bodyPr/>
                    <a:lstStyle/>
                    <a:p>
                      <a:r>
                        <a:rPr lang="en-GB" dirty="0"/>
                        <a:t>Week 4 (15/2)</a:t>
                      </a:r>
                    </a:p>
                  </a:txBody>
                  <a:tcPr/>
                </a:tc>
                <a:tc>
                  <a:txBody>
                    <a:bodyPr/>
                    <a:lstStyle/>
                    <a:p>
                      <a:r>
                        <a:rPr lang="en-GB" dirty="0"/>
                        <a:t>Communication</a:t>
                      </a:r>
                    </a:p>
                  </a:txBody>
                  <a:tcPr/>
                </a:tc>
                <a:tc>
                  <a:txBody>
                    <a:bodyPr/>
                    <a:lstStyle/>
                    <a:p>
                      <a:r>
                        <a:rPr lang="en-GB" dirty="0"/>
                        <a:t>Bengali</a:t>
                      </a:r>
                    </a:p>
                  </a:txBody>
                  <a:tcPr/>
                </a:tc>
                <a:tc>
                  <a:txBody>
                    <a:bodyPr/>
                    <a:lstStyle/>
                    <a:p>
                      <a:r>
                        <a:rPr lang="en-GB" dirty="0"/>
                        <a:t>Tim / Liz</a:t>
                      </a:r>
                    </a:p>
                  </a:txBody>
                  <a:tcPr/>
                </a:tc>
                <a:extLst>
                  <a:ext uri="{0D108BD9-81ED-4DB2-BD59-A6C34878D82A}">
                    <a16:rowId xmlns:a16="http://schemas.microsoft.com/office/drawing/2014/main" val="1825569485"/>
                  </a:ext>
                </a:extLst>
              </a:tr>
              <a:tr h="402206">
                <a:tc>
                  <a:txBody>
                    <a:bodyPr/>
                    <a:lstStyle/>
                    <a:p>
                      <a:r>
                        <a:rPr lang="en-GB" dirty="0"/>
                        <a:t>Week 5 (22/2)</a:t>
                      </a:r>
                    </a:p>
                  </a:txBody>
                  <a:tcPr/>
                </a:tc>
                <a:tc>
                  <a:txBody>
                    <a:bodyPr/>
                    <a:lstStyle/>
                    <a:p>
                      <a:r>
                        <a:rPr lang="en-GB" dirty="0"/>
                        <a:t>Miscommunication</a:t>
                      </a:r>
                    </a:p>
                  </a:txBody>
                  <a:tcPr/>
                </a:tc>
                <a:tc>
                  <a:txBody>
                    <a:bodyPr/>
                    <a:lstStyle/>
                    <a:p>
                      <a:r>
                        <a:rPr lang="en-GB" dirty="0"/>
                        <a:t> </a:t>
                      </a:r>
                    </a:p>
                  </a:txBody>
                  <a:tcPr/>
                </a:tc>
                <a:tc>
                  <a:txBody>
                    <a:bodyPr/>
                    <a:lstStyle/>
                    <a:p>
                      <a:r>
                        <a:rPr lang="en-GB" dirty="0"/>
                        <a:t>Tim / Tony</a:t>
                      </a:r>
                    </a:p>
                  </a:txBody>
                  <a:tcPr/>
                </a:tc>
                <a:extLst>
                  <a:ext uri="{0D108BD9-81ED-4DB2-BD59-A6C34878D82A}">
                    <a16:rowId xmlns:a16="http://schemas.microsoft.com/office/drawing/2014/main" val="1140057380"/>
                  </a:ext>
                </a:extLst>
              </a:tr>
              <a:tr h="402206">
                <a:tc>
                  <a:txBody>
                    <a:bodyPr/>
                    <a:lstStyle/>
                    <a:p>
                      <a:r>
                        <a:rPr lang="en-GB" dirty="0"/>
                        <a:t>Week 6 (1/3)</a:t>
                      </a:r>
                    </a:p>
                  </a:txBody>
                  <a:tcPr/>
                </a:tc>
                <a:tc>
                  <a:txBody>
                    <a:bodyPr/>
                    <a:lstStyle/>
                    <a:p>
                      <a:r>
                        <a:rPr lang="en-GB" dirty="0"/>
                        <a:t>Language as a gatekeeper</a:t>
                      </a:r>
                    </a:p>
                  </a:txBody>
                  <a:tcPr/>
                </a:tc>
                <a:tc>
                  <a:txBody>
                    <a:bodyPr/>
                    <a:lstStyle/>
                    <a:p>
                      <a:r>
                        <a:rPr lang="en-GB" dirty="0"/>
                        <a:t>Polish</a:t>
                      </a:r>
                    </a:p>
                  </a:txBody>
                  <a:tcPr/>
                </a:tc>
                <a:tc>
                  <a:txBody>
                    <a:bodyPr/>
                    <a:lstStyle/>
                    <a:p>
                      <a:r>
                        <a:rPr lang="en-GB" dirty="0"/>
                        <a:t>Ahmad / Tim / </a:t>
                      </a:r>
                      <a:r>
                        <a:rPr lang="en-GB" dirty="0" err="1"/>
                        <a:t>Przemyslaw</a:t>
                      </a:r>
                      <a:r>
                        <a:rPr lang="en-GB" dirty="0"/>
                        <a:t>  </a:t>
                      </a:r>
                    </a:p>
                  </a:txBody>
                  <a:tcPr/>
                </a:tc>
                <a:extLst>
                  <a:ext uri="{0D108BD9-81ED-4DB2-BD59-A6C34878D82A}">
                    <a16:rowId xmlns:a16="http://schemas.microsoft.com/office/drawing/2014/main" val="2074060830"/>
                  </a:ext>
                </a:extLst>
              </a:tr>
              <a:tr h="402206">
                <a:tc>
                  <a:txBody>
                    <a:bodyPr/>
                    <a:lstStyle/>
                    <a:p>
                      <a:r>
                        <a:rPr lang="en-GB" dirty="0"/>
                        <a:t>Week 7 (8/3)</a:t>
                      </a:r>
                    </a:p>
                  </a:txBody>
                  <a:tcPr/>
                </a:tc>
                <a:tc gridSpan="3">
                  <a:txBody>
                    <a:bodyPr/>
                    <a:lstStyle/>
                    <a:p>
                      <a:pPr algn="ctr"/>
                      <a:r>
                        <a:rPr lang="en-GB" dirty="0"/>
                        <a:t>Optional online drop in (assessment support)</a:t>
                      </a:r>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1242594201"/>
                  </a:ext>
                </a:extLst>
              </a:tr>
              <a:tr h="402206">
                <a:tc>
                  <a:txBody>
                    <a:bodyPr/>
                    <a:lstStyle/>
                    <a:p>
                      <a:r>
                        <a:rPr lang="en-GB" dirty="0"/>
                        <a:t>Week 8 (15/3)</a:t>
                      </a:r>
                    </a:p>
                  </a:txBody>
                  <a:tcPr/>
                </a:tc>
                <a:tc gridSpan="3">
                  <a:txBody>
                    <a:bodyPr/>
                    <a:lstStyle/>
                    <a:p>
                      <a:pPr algn="ctr"/>
                      <a:r>
                        <a:rPr lang="en-GB" dirty="0"/>
                        <a:t>Optional online drop in (assessment support)</a:t>
                      </a:r>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1621231343"/>
                  </a:ext>
                </a:extLst>
              </a:tr>
              <a:tr h="876848">
                <a:tc>
                  <a:txBody>
                    <a:bodyPr/>
                    <a:lstStyle/>
                    <a:p>
                      <a:r>
                        <a:rPr lang="en-GB" dirty="0"/>
                        <a:t>Week 9 (22/3)</a:t>
                      </a:r>
                    </a:p>
                  </a:txBody>
                  <a:tcPr/>
                </a:tc>
                <a:tc gridSpan="3">
                  <a:txBody>
                    <a:bodyPr/>
                    <a:lstStyle/>
                    <a:p>
                      <a:pPr algn="ctr"/>
                      <a:r>
                        <a:rPr lang="en-GB" b="1" i="0" dirty="0">
                          <a:solidFill>
                            <a:srgbClr val="FF0000"/>
                          </a:solidFill>
                        </a:rPr>
                        <a:t>Assessment deadline: Wednesday 22</a:t>
                      </a:r>
                      <a:r>
                        <a:rPr lang="en-GB" b="1" i="0" baseline="30000" dirty="0">
                          <a:solidFill>
                            <a:srgbClr val="FF0000"/>
                          </a:solidFill>
                        </a:rPr>
                        <a:t>nd</a:t>
                      </a:r>
                      <a:r>
                        <a:rPr lang="en-GB" b="1" i="0" dirty="0">
                          <a:solidFill>
                            <a:srgbClr val="FF0000"/>
                          </a:solidFill>
                        </a:rPr>
                        <a:t> March</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64645667"/>
                  </a:ext>
                </a:extLst>
              </a:tr>
            </a:tbl>
          </a:graphicData>
        </a:graphic>
      </p:graphicFrame>
      <p:sp>
        <p:nvSpPr>
          <p:cNvPr id="4" name="Title 1">
            <a:extLst>
              <a:ext uri="{FF2B5EF4-FFF2-40B4-BE49-F238E27FC236}">
                <a16:creationId xmlns:a16="http://schemas.microsoft.com/office/drawing/2014/main" id="{5D05D412-91CC-4CC2-ABEF-8D189A5B437C}"/>
              </a:ext>
            </a:extLst>
          </p:cNvPr>
          <p:cNvSpPr>
            <a:spLocks noGrp="1"/>
          </p:cNvSpPr>
          <p:nvPr>
            <p:ph type="title"/>
          </p:nvPr>
        </p:nvSpPr>
        <p:spPr>
          <a:xfrm>
            <a:off x="284163" y="1235075"/>
            <a:ext cx="8639175" cy="593725"/>
          </a:xfrm>
          <a:solidFill>
            <a:schemeClr val="accent2">
              <a:lumMod val="20000"/>
              <a:lumOff val="80000"/>
            </a:schemeClr>
          </a:solidFill>
          <a:ln>
            <a:solidFill>
              <a:schemeClr val="tx1"/>
            </a:solidFill>
          </a:ln>
        </p:spPr>
        <p:txBody>
          <a:bodyPr/>
          <a:lstStyle/>
          <a:p>
            <a:pPr algn="ctr"/>
            <a:r>
              <a:rPr lang="en-GB" sz="2900" dirty="0">
                <a:latin typeface="+mn-lt"/>
              </a:rPr>
              <a:t>Languages in the Community</a:t>
            </a:r>
          </a:p>
        </p:txBody>
      </p:sp>
      <p:sp>
        <p:nvSpPr>
          <p:cNvPr id="2" name="Oval 1">
            <a:extLst>
              <a:ext uri="{FF2B5EF4-FFF2-40B4-BE49-F238E27FC236}">
                <a16:creationId xmlns:a16="http://schemas.microsoft.com/office/drawing/2014/main" id="{46A1CA9D-BA48-AC2F-4EF8-1774D923EC31}"/>
              </a:ext>
            </a:extLst>
          </p:cNvPr>
          <p:cNvSpPr/>
          <p:nvPr/>
        </p:nvSpPr>
        <p:spPr>
          <a:xfrm>
            <a:off x="134224" y="4458789"/>
            <a:ext cx="8789114" cy="80118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5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62801-DAA6-97DF-C370-2DBAEAF5A7F2}"/>
              </a:ext>
            </a:extLst>
          </p:cNvPr>
          <p:cNvPicPr>
            <a:picLocks noChangeAspect="1"/>
          </p:cNvPicPr>
          <p:nvPr/>
        </p:nvPicPr>
        <p:blipFill>
          <a:blip r:embed="rId2"/>
          <a:stretch>
            <a:fillRect/>
          </a:stretch>
        </p:blipFill>
        <p:spPr>
          <a:xfrm>
            <a:off x="0" y="857250"/>
            <a:ext cx="9144000" cy="5874476"/>
          </a:xfrm>
          <a:prstGeom prst="rect">
            <a:avLst/>
          </a:prstGeom>
        </p:spPr>
      </p:pic>
      <p:sp>
        <p:nvSpPr>
          <p:cNvPr id="4" name="Title 1">
            <a:extLst>
              <a:ext uri="{FF2B5EF4-FFF2-40B4-BE49-F238E27FC236}">
                <a16:creationId xmlns:a16="http://schemas.microsoft.com/office/drawing/2014/main" id="{2E098015-9C61-C322-7B47-613E58A1A5FF}"/>
              </a:ext>
            </a:extLst>
          </p:cNvPr>
          <p:cNvSpPr txBox="1">
            <a:spLocks/>
          </p:cNvSpPr>
          <p:nvPr/>
        </p:nvSpPr>
        <p:spPr>
          <a:xfrm>
            <a:off x="2044436" y="126274"/>
            <a:ext cx="4077689" cy="574008"/>
          </a:xfrm>
          <a:prstGeom prst="rect">
            <a:avLst/>
          </a:prstGeom>
          <a:solidFill>
            <a:schemeClr val="accent2">
              <a:lumMod val="20000"/>
              <a:lumOff val="80000"/>
            </a:schemeClr>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MMU Systems</a:t>
            </a:r>
            <a:endParaRPr kumimoji="0" lang="en-GB" sz="29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2" name="Oval 1">
            <a:extLst>
              <a:ext uri="{FF2B5EF4-FFF2-40B4-BE49-F238E27FC236}">
                <a16:creationId xmlns:a16="http://schemas.microsoft.com/office/drawing/2014/main" id="{089C19CC-095B-99C9-A035-138508354AE3}"/>
              </a:ext>
            </a:extLst>
          </p:cNvPr>
          <p:cNvSpPr/>
          <p:nvPr/>
        </p:nvSpPr>
        <p:spPr>
          <a:xfrm>
            <a:off x="4033603" y="1166950"/>
            <a:ext cx="1052204" cy="54864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65" y="1143457"/>
            <a:ext cx="3779469" cy="937891"/>
          </a:xfrm>
          <a:solidFill>
            <a:schemeClr val="accent2">
              <a:lumMod val="20000"/>
              <a:lumOff val="80000"/>
            </a:schemeClr>
          </a:solidFill>
          <a:ln>
            <a:solidFill>
              <a:schemeClr val="tx1"/>
            </a:solidFill>
          </a:ln>
        </p:spPr>
        <p:txBody>
          <a:bodyPr>
            <a:normAutofit/>
          </a:bodyPr>
          <a:lstStyle/>
          <a:p>
            <a:r>
              <a:rPr lang="en-GB" dirty="0">
                <a:latin typeface="+mn-lt"/>
              </a:rPr>
              <a:t>Your next steps</a:t>
            </a:r>
          </a:p>
        </p:txBody>
      </p:sp>
      <p:sp>
        <p:nvSpPr>
          <p:cNvPr id="3" name="Content Placeholder 2"/>
          <p:cNvSpPr>
            <a:spLocks noGrp="1"/>
          </p:cNvSpPr>
          <p:nvPr>
            <p:ph idx="1"/>
          </p:nvPr>
        </p:nvSpPr>
        <p:spPr>
          <a:xfrm>
            <a:off x="118460" y="2081348"/>
            <a:ext cx="8907080" cy="4182943"/>
          </a:xfrm>
          <a:solidFill>
            <a:schemeClr val="accent4">
              <a:lumMod val="20000"/>
              <a:lumOff val="80000"/>
            </a:schemeClr>
          </a:solidFill>
          <a:ln>
            <a:solidFill>
              <a:schemeClr val="tx1"/>
            </a:solidFill>
          </a:ln>
        </p:spPr>
        <p:txBody>
          <a:bodyPr>
            <a:noAutofit/>
          </a:bodyPr>
          <a:lstStyle/>
          <a:p>
            <a:r>
              <a:rPr lang="en-GB" sz="2400" dirty="0"/>
              <a:t>To schedule a 1-2-1 online tutorial with Tim (</a:t>
            </a:r>
            <a:r>
              <a:rPr lang="en-GB" sz="2400" dirty="0">
                <a:hlinkClick r:id="rId2"/>
              </a:rPr>
              <a:t>t.leigh@mmu.ac.uk</a:t>
            </a:r>
            <a:r>
              <a:rPr lang="en-GB" sz="2400" dirty="0"/>
              <a:t>) to talk through your assessment.</a:t>
            </a:r>
          </a:p>
          <a:p>
            <a:endParaRPr lang="en-GB" sz="2400" dirty="0"/>
          </a:p>
          <a:p>
            <a:r>
              <a:rPr lang="en-GB" sz="2400" dirty="0"/>
              <a:t>To submit your assessment before 9pm Wednesday 22</a:t>
            </a:r>
            <a:r>
              <a:rPr lang="en-GB" sz="2400" baseline="30000" dirty="0"/>
              <a:t>nd</a:t>
            </a:r>
            <a:r>
              <a:rPr lang="en-GB" sz="2400" dirty="0"/>
              <a:t> March.</a:t>
            </a:r>
          </a:p>
          <a:p>
            <a:endParaRPr lang="en-GB" sz="2400" dirty="0"/>
          </a:p>
          <a:p>
            <a:r>
              <a:rPr lang="en-GB" sz="2400" dirty="0"/>
              <a:t>To await your grade and feedback (by 19</a:t>
            </a:r>
            <a:r>
              <a:rPr lang="en-GB" sz="2400" baseline="30000" dirty="0"/>
              <a:t>th</a:t>
            </a:r>
            <a:r>
              <a:rPr lang="en-GB" sz="2400" dirty="0"/>
              <a:t> April at the latest).</a:t>
            </a:r>
          </a:p>
          <a:p>
            <a:endParaRPr lang="en-GB" sz="2400" dirty="0"/>
          </a:p>
          <a:p>
            <a:r>
              <a:rPr lang="en-GB" sz="2400" dirty="0"/>
              <a:t>To start your next unit….</a:t>
            </a:r>
          </a:p>
        </p:txBody>
      </p:sp>
    </p:spTree>
    <p:extLst>
      <p:ext uri="{BB962C8B-B14F-4D97-AF65-F5344CB8AC3E}">
        <p14:creationId xmlns:p14="http://schemas.microsoft.com/office/powerpoint/2010/main" val="18567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1543C43-E30A-7A1B-D5C2-7638DF3CE342}"/>
              </a:ext>
            </a:extLst>
          </p:cNvPr>
          <p:cNvSpPr>
            <a:spLocks noGrp="1"/>
          </p:cNvSpPr>
          <p:nvPr>
            <p:ph idx="1"/>
          </p:nvPr>
        </p:nvSpPr>
        <p:spPr/>
        <p:txBody>
          <a:bodyPr/>
          <a:lstStyle/>
          <a:p>
            <a:pPr marL="0" indent="0">
              <a:buNone/>
            </a:pPr>
            <a:endParaRPr lang="en-GB" dirty="0"/>
          </a:p>
        </p:txBody>
      </p:sp>
      <p:sp>
        <p:nvSpPr>
          <p:cNvPr id="7" name="Title 6">
            <a:extLst>
              <a:ext uri="{FF2B5EF4-FFF2-40B4-BE49-F238E27FC236}">
                <a16:creationId xmlns:a16="http://schemas.microsoft.com/office/drawing/2014/main" id="{B444A63C-2080-0FB7-A1C3-F2A8E660509C}"/>
              </a:ext>
            </a:extLst>
          </p:cNvPr>
          <p:cNvSpPr>
            <a:spLocks noGrp="1"/>
          </p:cNvSpPr>
          <p:nvPr>
            <p:ph type="title"/>
          </p:nvPr>
        </p:nvSpPr>
        <p:spPr/>
        <p:txBody>
          <a:bodyPr/>
          <a:lstStyle/>
          <a:p>
            <a:endParaRPr lang="en-GB" dirty="0"/>
          </a:p>
        </p:txBody>
      </p:sp>
      <p:pic>
        <p:nvPicPr>
          <p:cNvPr id="9" name="Picture 8">
            <a:extLst>
              <a:ext uri="{FF2B5EF4-FFF2-40B4-BE49-F238E27FC236}">
                <a16:creationId xmlns:a16="http://schemas.microsoft.com/office/drawing/2014/main" id="{66419E5C-2F60-B828-FB2E-CE092DE1F106}"/>
              </a:ext>
            </a:extLst>
          </p:cNvPr>
          <p:cNvPicPr>
            <a:picLocks noChangeAspect="1"/>
          </p:cNvPicPr>
          <p:nvPr/>
        </p:nvPicPr>
        <p:blipFill>
          <a:blip r:embed="rId2"/>
          <a:stretch>
            <a:fillRect/>
          </a:stretch>
        </p:blipFill>
        <p:spPr>
          <a:xfrm>
            <a:off x="0" y="1283970"/>
            <a:ext cx="9144000" cy="5143500"/>
          </a:xfrm>
          <a:prstGeom prst="rect">
            <a:avLst/>
          </a:prstGeom>
          <a:ln>
            <a:solidFill>
              <a:schemeClr val="tx1"/>
            </a:solidFill>
          </a:ln>
        </p:spPr>
      </p:pic>
      <p:sp>
        <p:nvSpPr>
          <p:cNvPr id="11" name="Title 1">
            <a:extLst>
              <a:ext uri="{FF2B5EF4-FFF2-40B4-BE49-F238E27FC236}">
                <a16:creationId xmlns:a16="http://schemas.microsoft.com/office/drawing/2014/main" id="{B799856B-5F99-9CEC-814C-71ABB11F9DA8}"/>
              </a:ext>
            </a:extLst>
          </p:cNvPr>
          <p:cNvSpPr txBox="1">
            <a:spLocks/>
          </p:cNvSpPr>
          <p:nvPr/>
        </p:nvSpPr>
        <p:spPr>
          <a:xfrm>
            <a:off x="6059088" y="4507230"/>
            <a:ext cx="3084912" cy="1920240"/>
          </a:xfrm>
          <a:prstGeom prst="rect">
            <a:avLst/>
          </a:prstGeom>
          <a:solidFill>
            <a:schemeClr val="accent2">
              <a:lumMod val="20000"/>
              <a:lumOff val="80000"/>
            </a:schemeClr>
          </a:solid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Calibri Light" panose="020F0302020204030204"/>
                <a:ea typeface="+mj-ea"/>
                <a:cs typeface="+mj-cs"/>
              </a:rPr>
              <a:t>Contact Mair</a:t>
            </a:r>
            <a:r>
              <a:rPr kumimoji="0" lang="en-GB" sz="2500" b="0" i="0" u="none" strike="noStrike" kern="1200" cap="none" spc="0" normalizeH="0" noProof="0" dirty="0">
                <a:ln>
                  <a:noFill/>
                </a:ln>
                <a:solidFill>
                  <a:prstClr val="black"/>
                </a:solidFill>
                <a:effectLst/>
                <a:uLnTx/>
                <a:uFillTx/>
                <a:latin typeface="Calibri Light" panose="020F0302020204030204"/>
                <a:ea typeface="+mj-ea"/>
                <a:cs typeface="+mj-cs"/>
              </a:rPr>
              <a:t> if you would like change or would like more information about the unit.</a:t>
            </a:r>
            <a:endParaRPr kumimoji="0" lang="en-GB" sz="25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3885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8B97D-5B31-8C08-21B9-465670B59A02}"/>
              </a:ext>
            </a:extLst>
          </p:cNvPr>
          <p:cNvPicPr>
            <a:picLocks noChangeAspect="1"/>
          </p:cNvPicPr>
          <p:nvPr/>
        </p:nvPicPr>
        <p:blipFill>
          <a:blip r:embed="rId2"/>
          <a:stretch>
            <a:fillRect/>
          </a:stretch>
        </p:blipFill>
        <p:spPr>
          <a:xfrm>
            <a:off x="0" y="1262743"/>
            <a:ext cx="9144000" cy="5295355"/>
          </a:xfrm>
          <a:prstGeom prst="rect">
            <a:avLst/>
          </a:prstGeom>
          <a:ln>
            <a:solidFill>
              <a:schemeClr val="tx1"/>
            </a:solidFill>
          </a:ln>
        </p:spPr>
      </p:pic>
    </p:spTree>
    <p:extLst>
      <p:ext uri="{BB962C8B-B14F-4D97-AF65-F5344CB8AC3E}">
        <p14:creationId xmlns:p14="http://schemas.microsoft.com/office/powerpoint/2010/main" val="3417200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a59c34c-6268-430d-88d1-5e7deb13db8e"/>
</p:tagLst>
</file>

<file path=ppt/theme/theme1.xml><?xml version="1.0" encoding="utf-8"?>
<a:theme xmlns:a="http://schemas.openxmlformats.org/drawingml/2006/main" name="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Slides - Bottom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hite">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presentation-template.pot [Read-Only] [Compatibility Mode]" id="{4DDD1217-4D19-40D8-8527-B75AA987CDDB}" vid="{73DB0CFA-F0AC-4FA3-A72A-FEAD173A466D}"/>
    </a:ext>
  </a:extLst>
</a:theme>
</file>

<file path=ppt/theme/theme5.xml><?xml version="1.0" encoding="utf-8"?>
<a:theme xmlns:a="http://schemas.openxmlformats.org/drawingml/2006/main" name="4_White">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presentation-template.pot [Read-Only] [Compatibility Mode]" id="{4DDD1217-4D19-40D8-8527-B75AA987CDDB}" vid="{73DB0CFA-F0AC-4FA3-A72A-FEAD173A46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4209</TotalTime>
  <Words>1641</Words>
  <Application>Microsoft Office PowerPoint</Application>
  <PresentationFormat>On-screen Show (4:3)</PresentationFormat>
  <Paragraphs>201</Paragraphs>
  <Slides>33</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33</vt:i4>
      </vt:variant>
    </vt:vector>
  </HeadingPairs>
  <TitlesOfParts>
    <vt:vector size="44" baseType="lpstr">
      <vt:lpstr>Arial</vt:lpstr>
      <vt:lpstr>Calibri</vt:lpstr>
      <vt:lpstr>Calibri Light</vt:lpstr>
      <vt:lpstr>Symbol</vt:lpstr>
      <vt:lpstr>Work Sans</vt:lpstr>
      <vt:lpstr>University Slide - Top Logo</vt:lpstr>
      <vt:lpstr>University Slides - Bottom Logo</vt:lpstr>
      <vt:lpstr>1_University Slide - Top Logo</vt:lpstr>
      <vt:lpstr>3_White</vt:lpstr>
      <vt:lpstr>4_White</vt:lpstr>
      <vt:lpstr>Office Theme</vt:lpstr>
      <vt:lpstr>Languages in the Community  Session 6 </vt:lpstr>
      <vt:lpstr>PowerPoint Presentation</vt:lpstr>
      <vt:lpstr>5 hours of self-study per week</vt:lpstr>
      <vt:lpstr>PowerPoint Presentation</vt:lpstr>
      <vt:lpstr>Languages in the Community</vt:lpstr>
      <vt:lpstr>PowerPoint Presentation</vt:lpstr>
      <vt:lpstr>Your next steps</vt:lpstr>
      <vt:lpstr>PowerPoint Presentation</vt:lpstr>
      <vt:lpstr>PowerPoint Presentation</vt:lpstr>
      <vt:lpstr>Today’s learning objectives :</vt:lpstr>
      <vt:lpstr>terminology</vt:lpstr>
      <vt:lpstr>terminology</vt:lpstr>
      <vt:lpstr>Scenario Task 1</vt:lpstr>
      <vt:lpstr>Scenario Task 2</vt:lpstr>
      <vt:lpstr>Scenario Task 3</vt:lpstr>
      <vt:lpstr>PowerPoint Presentation</vt:lpstr>
      <vt:lpstr>Creating an Artefact</vt:lpstr>
      <vt:lpstr>Marking Criteria</vt:lpstr>
      <vt:lpstr>Marking Criteria</vt:lpstr>
      <vt:lpstr>Your Artefact</vt:lpstr>
      <vt:lpstr>Your Artefact</vt:lpstr>
      <vt:lpstr>Next steps</vt:lpstr>
      <vt:lpstr>PowerPoint Presentation</vt:lpstr>
      <vt:lpstr>Language grading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Sutherst</dc:creator>
  <cp:lastModifiedBy>Tim Leigh</cp:lastModifiedBy>
  <cp:revision>638</cp:revision>
  <cp:lastPrinted>2023-02-01T16:48:03Z</cp:lastPrinted>
  <dcterms:created xsi:type="dcterms:W3CDTF">2021-01-21T15:10:37Z</dcterms:created>
  <dcterms:modified xsi:type="dcterms:W3CDTF">2023-03-02T07:59:05Z</dcterms:modified>
</cp:coreProperties>
</file>