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5" r:id="rId3"/>
    <p:sldMasterId id="2147483681" r:id="rId4"/>
    <p:sldMasterId id="2147483688" r:id="rId5"/>
  </p:sldMasterIdLst>
  <p:notesMasterIdLst>
    <p:notesMasterId r:id="rId43"/>
  </p:notesMasterIdLst>
  <p:sldIdLst>
    <p:sldId id="256" r:id="rId6"/>
    <p:sldId id="411" r:id="rId7"/>
    <p:sldId id="417" r:id="rId8"/>
    <p:sldId id="416" r:id="rId9"/>
    <p:sldId id="448" r:id="rId10"/>
    <p:sldId id="449" r:id="rId11"/>
    <p:sldId id="450" r:id="rId12"/>
    <p:sldId id="454" r:id="rId13"/>
    <p:sldId id="257" r:id="rId14"/>
    <p:sldId id="258" r:id="rId15"/>
    <p:sldId id="259" r:id="rId16"/>
    <p:sldId id="455" r:id="rId17"/>
    <p:sldId id="261" r:id="rId18"/>
    <p:sldId id="262" r:id="rId19"/>
    <p:sldId id="263" r:id="rId20"/>
    <p:sldId id="264" r:id="rId21"/>
    <p:sldId id="265" r:id="rId22"/>
    <p:sldId id="266" r:id="rId23"/>
    <p:sldId id="267" r:id="rId24"/>
    <p:sldId id="268" r:id="rId25"/>
    <p:sldId id="269" r:id="rId26"/>
    <p:sldId id="270" r:id="rId27"/>
    <p:sldId id="271" r:id="rId28"/>
    <p:sldId id="422" r:id="rId29"/>
    <p:sldId id="445" r:id="rId30"/>
    <p:sldId id="446" r:id="rId31"/>
    <p:sldId id="442" r:id="rId32"/>
    <p:sldId id="443" r:id="rId33"/>
    <p:sldId id="444" r:id="rId34"/>
    <p:sldId id="453" r:id="rId35"/>
    <p:sldId id="431" r:id="rId36"/>
    <p:sldId id="447" r:id="rId37"/>
    <p:sldId id="451" r:id="rId38"/>
    <p:sldId id="441" r:id="rId39"/>
    <p:sldId id="452" r:id="rId40"/>
    <p:sldId id="327" r:id="rId41"/>
    <p:sldId id="260" r:id="rId42"/>
  </p:sldIdLst>
  <p:sldSz cx="9144000" cy="6858000" type="screen4x3"/>
  <p:notesSz cx="6797675" cy="9928225"/>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FFAEB"/>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6357" autoAdjust="0"/>
  </p:normalViewPr>
  <p:slideViewPr>
    <p:cSldViewPr snapToGrid="0">
      <p:cViewPr varScale="1">
        <p:scale>
          <a:sx n="110" d="100"/>
          <a:sy n="110" d="100"/>
        </p:scale>
        <p:origin x="183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25E16A6-BA7B-4326-85F3-FCDE770C5D07}" type="datetimeFigureOut">
              <a:rPr lang="en-GB" smtClean="0"/>
              <a:t>20/02/2023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C8330C3-5992-4FA3-A294-C74A9258E1CA}" type="slidenum">
              <a:rPr lang="en-GB" smtClean="0"/>
              <a:t>‹#›</a:t>
            </a:fld>
            <a:endParaRPr lang="en-GB"/>
          </a:p>
        </p:txBody>
      </p:sp>
    </p:spTree>
    <p:extLst>
      <p:ext uri="{BB962C8B-B14F-4D97-AF65-F5344CB8AC3E}">
        <p14:creationId xmlns:p14="http://schemas.microsoft.com/office/powerpoint/2010/main" val="330325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Open Sans" panose="020B0606030504020204" pitchFamily="34" charset="0"/>
              </a:rPr>
              <a:t>I’ve been involved in education for around 13 years, first of all working as a primary teacher, then moving overseas to teach English as a Foreign Language, which I did until 2015. Through this work I have witnessed the barriers that many people face trying to access education, as well as the importance it has on equipping people for the difficulties they encounter throughout their lives. Having lived in South America, Egypt, Thailand and Qatar, as well as travelling extensively through S.E Asia, Central America and Africa, I am privileged to have a unique understanding and awareness of different cultures and value the need to work and live in ways which welcome and support diversity.</a:t>
            </a:r>
          </a:p>
          <a:p>
            <a:pPr algn="l"/>
            <a:endParaRPr lang="en-GB" b="0" i="0" dirty="0">
              <a:solidFill>
                <a:srgbClr val="222222"/>
              </a:solidFill>
              <a:effectLst/>
              <a:latin typeface="Open Sans" panose="020B0606030504020204" pitchFamily="34" charset="0"/>
            </a:endParaRPr>
          </a:p>
          <a:p>
            <a:pPr algn="l"/>
            <a:r>
              <a:rPr lang="en-GB" b="0" i="0" dirty="0">
                <a:solidFill>
                  <a:srgbClr val="000000"/>
                </a:solidFill>
                <a:effectLst/>
                <a:latin typeface="Open Sans" panose="020B0606030504020204" pitchFamily="34" charset="0"/>
              </a:rPr>
              <a:t>Volunteering in the ‘Jungle’ refugee camp in Calais, France, made a real impact on me and changed the direction of my MA studies. I decided to focus on education and refugees and analyse the support teachers have in terms of understanding the refugee experience. My research showed that teachers don’t feel they have the knowledge or confidence to facilitate their students’ awareness or understanding of the current situation despite them wanting to challenge prejudice and explore the issue further. Partly as a result of this, I became more passionate about supporting the integration of refugees and asylum seekers, as well as raising the awareness of the refugee journey to those who have limited interaction with newcomers to the UK. By promoting understanding and questioning perceived notions, I hope to create a space where genuine dialogue and engagement can take place. Through my work with Manchester City of Sanctuary, I aim to do this. Highlighting commonalities and understanding the lives of others is the first step towards recognising our shared humanity and working towards a world where everyone is made to feel welcome and at home.</a:t>
            </a:r>
            <a:endParaRPr lang="en-GB" b="0" i="0" dirty="0">
              <a:solidFill>
                <a:srgbClr val="222222"/>
              </a:solidFill>
              <a:effectLst/>
              <a:latin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fld id="{0C8330C3-5992-4FA3-A294-C74A9258E1CA}" type="slidenum">
              <a:rPr lang="en-GB" smtClean="0"/>
              <a:t>6</a:t>
            </a:fld>
            <a:endParaRPr lang="en-GB"/>
          </a:p>
        </p:txBody>
      </p:sp>
    </p:spTree>
    <p:extLst>
      <p:ext uri="{BB962C8B-B14F-4D97-AF65-F5344CB8AC3E}">
        <p14:creationId xmlns:p14="http://schemas.microsoft.com/office/powerpoint/2010/main" val="225963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72979fc5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72979fc5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72979fc5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72979fc5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72979fc56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72979fc5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87968203a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87968203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87968203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87968203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87968203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087968203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087968203a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08796820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87968203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87968203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72979fc5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72979fc5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72979fc56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72979fc5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72979fc56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72979fc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087968203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08796820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072979fc56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072979fc5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72979fc56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72979fc5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072979fc56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072979fc5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12570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C3C2E-6442-451C-BD1E-30A6A5F74B88}" type="datetimeFigureOut">
              <a:rPr lang="en-GB" smtClean="0"/>
              <a:t>20/02/2023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102329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rgbClr val="00B9BD"/>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20/02/2023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5881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287342" y="2459647"/>
            <a:ext cx="8569325" cy="565390"/>
          </a:xfrm>
        </p:spPr>
        <p:txBody>
          <a:bodyPr>
            <a:noAutofit/>
          </a:bodyPr>
          <a:lstStyle>
            <a:lvl1pPr marL="0" indent="0" algn="l">
              <a:lnSpc>
                <a:spcPct val="90000"/>
              </a:lnSpc>
              <a:buNone/>
              <a:defRPr sz="4320" b="1" i="0">
                <a:latin typeface="Calibri" charset="0"/>
                <a:ea typeface="Calibri" charset="0"/>
                <a:cs typeface="Calibri"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13" name="Text Placeholder 9"/>
          <p:cNvSpPr>
            <a:spLocks noGrp="1"/>
          </p:cNvSpPr>
          <p:nvPr>
            <p:ph type="body" sz="quarter" idx="13"/>
          </p:nvPr>
        </p:nvSpPr>
        <p:spPr>
          <a:xfrm>
            <a:off x="287343" y="3087387"/>
            <a:ext cx="8569325" cy="746125"/>
          </a:xfrm>
          <a:noFill/>
        </p:spPr>
        <p:txBody>
          <a:bodyPr>
            <a:noAutofit/>
          </a:bodyPr>
          <a:lstStyle>
            <a:lvl1pPr marL="0" indent="0">
              <a:lnSpc>
                <a:spcPct val="90000"/>
              </a:lnSpc>
              <a:buNone/>
              <a:defRPr sz="4320" b="1" i="0">
                <a:solidFill>
                  <a:schemeClr val="accent2"/>
                </a:solidFill>
                <a:latin typeface="Calibri" charset="0"/>
                <a:ea typeface="Calibri" charset="0"/>
                <a:cs typeface="Calibri" charset="0"/>
              </a:defRPr>
            </a:lvl1pPr>
            <a:lvl2pPr marL="411480" indent="0">
              <a:buNone/>
              <a:defRPr/>
            </a:lvl2pPr>
            <a:lvl3pPr marL="822960" indent="0">
              <a:buNone/>
              <a:defRPr/>
            </a:lvl3pPr>
            <a:lvl4pPr marL="1234440" indent="0">
              <a:buNone/>
              <a:defRPr/>
            </a:lvl4pPr>
            <a:lvl5pPr marL="1645920" indent="0">
              <a:buNone/>
              <a:defRPr/>
            </a:lvl5pPr>
          </a:lstStyle>
          <a:p>
            <a:pPr lvl="0"/>
            <a:r>
              <a:rPr lang="en-US"/>
              <a:t>Click to edit Master text styles</a:t>
            </a:r>
          </a:p>
        </p:txBody>
      </p:sp>
      <p:sp>
        <p:nvSpPr>
          <p:cNvPr id="18" name="Title 1"/>
          <p:cNvSpPr>
            <a:spLocks noGrp="1"/>
          </p:cNvSpPr>
          <p:nvPr>
            <p:ph type="ctrTitle"/>
          </p:nvPr>
        </p:nvSpPr>
        <p:spPr>
          <a:xfrm>
            <a:off x="287340" y="2018609"/>
            <a:ext cx="6858000" cy="467143"/>
          </a:xfrm>
        </p:spPr>
        <p:txBody>
          <a:bodyPr anchor="b">
            <a:noAutofit/>
          </a:bodyPr>
          <a:lstStyle>
            <a:lvl1pPr algn="l">
              <a:defRPr sz="2160" b="0" i="0">
                <a:latin typeface="Calibri" charset="0"/>
                <a:ea typeface="Calibri" charset="0"/>
                <a:cs typeface="Calibri" charset="0"/>
              </a:defRPr>
            </a:lvl1pPr>
          </a:lstStyle>
          <a:p>
            <a:r>
              <a:rPr lang="en-US"/>
              <a:t>Click to edit Master title style</a:t>
            </a:r>
            <a:endParaRPr lang="en-US" dirty="0"/>
          </a:p>
        </p:txBody>
      </p:sp>
      <p:sp>
        <p:nvSpPr>
          <p:cNvPr id="5" name="Date Placeholder 3"/>
          <p:cNvSpPr>
            <a:spLocks noGrp="1"/>
          </p:cNvSpPr>
          <p:nvPr>
            <p:ph type="dt" sz="half" idx="14"/>
          </p:nvPr>
        </p:nvSpPr>
        <p:spPr/>
        <p:txBody>
          <a:bodyPr/>
          <a:lstStyle>
            <a:lvl1pPr>
              <a:defRPr/>
            </a:lvl1pPr>
          </a:lstStyle>
          <a:p>
            <a:fld id="{97DB7368-D07C-4C92-AA9E-6ED883895340}" type="datetimeFigureOut">
              <a:rPr lang="en-GB" smtClean="0"/>
              <a:t>20/02/2023</a:t>
            </a:fld>
            <a:endParaRPr lang="en-GB"/>
          </a:p>
        </p:txBody>
      </p:sp>
      <p:sp>
        <p:nvSpPr>
          <p:cNvPr id="6" name="Footer Placeholder 4"/>
          <p:cNvSpPr>
            <a:spLocks noGrp="1"/>
          </p:cNvSpPr>
          <p:nvPr>
            <p:ph type="ftr" sz="quarter" idx="15"/>
          </p:nvPr>
        </p:nvSpPr>
        <p:spPr/>
        <p:txBody>
          <a:bodyPr/>
          <a:lstStyle>
            <a:lvl1pPr>
              <a:defRPr/>
            </a:lvl1pPr>
          </a:lstStyle>
          <a:p>
            <a:endParaRPr lang="en-GB"/>
          </a:p>
        </p:txBody>
      </p:sp>
      <p:sp>
        <p:nvSpPr>
          <p:cNvPr id="7"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3397829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20/02/2023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6485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287338" y="1651001"/>
            <a:ext cx="7886700" cy="500570"/>
          </a:xfrm>
        </p:spPr>
        <p:txBody>
          <a:bodyPr/>
          <a:lstStyle>
            <a:lvl1pPr>
              <a:defRPr>
                <a:solidFill>
                  <a:schemeClr val="accent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287340" y="2151571"/>
            <a:ext cx="8569325" cy="3705226"/>
          </a:xfrm>
        </p:spPr>
        <p:txBody>
          <a:bodyPr/>
          <a:lstStyle>
            <a:lvl1pPr>
              <a:lnSpc>
                <a:spcPts val="2340"/>
              </a:lnSpc>
              <a:defRPr b="0" i="0">
                <a:latin typeface="Calibri" charset="0"/>
                <a:ea typeface="Calibri" charset="0"/>
                <a:cs typeface="Calibri" charset="0"/>
              </a:defRPr>
            </a:lvl1pPr>
            <a:lvl2pPr>
              <a:lnSpc>
                <a:spcPts val="2340"/>
              </a:lnSpc>
              <a:spcBef>
                <a:spcPts val="0"/>
              </a:spcBef>
              <a:defRPr b="0" i="0">
                <a:latin typeface="Calibri" charset="0"/>
                <a:ea typeface="Calibri" charset="0"/>
                <a:cs typeface="Calibri" charset="0"/>
              </a:defRPr>
            </a:lvl2pPr>
            <a:lvl3pPr>
              <a:lnSpc>
                <a:spcPts val="2340"/>
              </a:lnSpc>
              <a:spcBef>
                <a:spcPts val="0"/>
              </a:spcBef>
              <a:defRPr b="0" i="0">
                <a:latin typeface="Calibri" charset="0"/>
                <a:ea typeface="Calibri" charset="0"/>
                <a:cs typeface="Calibri" charset="0"/>
              </a:defRPr>
            </a:lvl3pPr>
            <a:lvl4pPr>
              <a:lnSpc>
                <a:spcPts val="2340"/>
              </a:lnSpc>
              <a:spcBef>
                <a:spcPts val="0"/>
              </a:spcBef>
              <a:defRPr b="0" i="0">
                <a:latin typeface="Calibri" charset="0"/>
                <a:ea typeface="Calibri" charset="0"/>
                <a:cs typeface="Calibri" charset="0"/>
              </a:defRPr>
            </a:lvl4pPr>
            <a:lvl5pPr>
              <a:lnSpc>
                <a:spcPts val="234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fld id="{97DB7368-D07C-4C92-AA9E-6ED883895340}" type="datetimeFigureOut">
              <a:rPr lang="en-GB" smtClean="0"/>
              <a:t>20/02/2023</a:t>
            </a:fld>
            <a:endParaRPr lang="en-GB"/>
          </a:p>
        </p:txBody>
      </p:sp>
      <p:sp>
        <p:nvSpPr>
          <p:cNvPr id="5" name="Footer Placeholder 4"/>
          <p:cNvSpPr>
            <a:spLocks noGrp="1"/>
          </p:cNvSpPr>
          <p:nvPr>
            <p:ph type="ftr" sz="quarter" idx="15"/>
          </p:nvPr>
        </p:nvSpPr>
        <p:spPr/>
        <p:txBody>
          <a:bodyPr/>
          <a:lstStyle>
            <a:lvl1pPr>
              <a:defRPr/>
            </a:lvl1pPr>
          </a:lstStyle>
          <a:p>
            <a:endParaRPr lang="en-GB"/>
          </a:p>
        </p:txBody>
      </p:sp>
      <p:sp>
        <p:nvSpPr>
          <p:cNvPr id="6" name="Slide Number Placeholder 5"/>
          <p:cNvSpPr>
            <a:spLocks noGrp="1"/>
          </p:cNvSpPr>
          <p:nvPr>
            <p:ph type="sldNum" sz="quarter" idx="16"/>
          </p:nvPr>
        </p:nvSpPr>
        <p:spPr/>
        <p:txBody>
          <a:bodyPr/>
          <a:lstStyle>
            <a:lvl1pPr>
              <a:defRPr/>
            </a:lvl1pPr>
          </a:lstStyle>
          <a:p>
            <a:fld id="{F9D88DA2-3638-4410-8376-66CE131BC104}" type="slidenum">
              <a:rPr lang="en-GB" smtClean="0"/>
              <a:t>‹#›</a:t>
            </a:fld>
            <a:endParaRPr lang="en-GB"/>
          </a:p>
        </p:txBody>
      </p:sp>
    </p:spTree>
    <p:extLst>
      <p:ext uri="{BB962C8B-B14F-4D97-AF65-F5344CB8AC3E}">
        <p14:creationId xmlns:p14="http://schemas.microsoft.com/office/powerpoint/2010/main" val="417175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5554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5"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B7368-D07C-4C92-AA9E-6ED883895340}"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88DA2-3638-4410-8376-66CE131BC104}" type="slidenum">
              <a:rPr lang="en-GB" smtClean="0"/>
              <a:t>‹#›</a:t>
            </a:fld>
            <a:endParaRPr lang="en-GB"/>
          </a:p>
        </p:txBody>
      </p:sp>
    </p:spTree>
    <p:extLst>
      <p:ext uri="{BB962C8B-B14F-4D97-AF65-F5344CB8AC3E}">
        <p14:creationId xmlns:p14="http://schemas.microsoft.com/office/powerpoint/2010/main" val="2564554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180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0681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947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306574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0733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956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2641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369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33"/>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5475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8108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5134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603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872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ottom Logo">
    <p:bg>
      <p:bgPr>
        <a:solidFill>
          <a:srgbClr val="FFCD00"/>
        </a:solidFill>
        <a:effectLst/>
      </p:bgPr>
    </p:bg>
    <p:spTree>
      <p:nvGrpSpPr>
        <p:cNvPr id="1" name=""/>
        <p:cNvGrpSpPr/>
        <p:nvPr/>
      </p:nvGrpSpPr>
      <p:grpSpPr>
        <a:xfrm>
          <a:off x="0" y="0"/>
          <a:ext cx="0" cy="0"/>
          <a:chOff x="0" y="0"/>
          <a:chExt cx="0" cy="0"/>
        </a:xfrm>
      </p:grpSpPr>
      <p:sp>
        <p:nvSpPr>
          <p:cNvPr id="3" name="Content Placeholder 11">
            <a:extLst>
              <a:ext uri="{FF2B5EF4-FFF2-40B4-BE49-F238E27FC236}">
                <a16:creationId xmlns:a16="http://schemas.microsoft.com/office/drawing/2014/main" id="{165B43A9-4352-4588-B225-D8A936389CC7}"/>
              </a:ext>
            </a:extLst>
          </p:cNvPr>
          <p:cNvSpPr>
            <a:spLocks noGrp="1"/>
          </p:cNvSpPr>
          <p:nvPr>
            <p:ph sz="quarter" idx="10" hasCustomPrompt="1"/>
          </p:nvPr>
        </p:nvSpPr>
        <p:spPr>
          <a:xfrm>
            <a:off x="1701800" y="3375217"/>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5" name="Content Placeholder 11">
            <a:extLst>
              <a:ext uri="{FF2B5EF4-FFF2-40B4-BE49-F238E27FC236}">
                <a16:creationId xmlns:a16="http://schemas.microsoft.com/office/drawing/2014/main" id="{37462F17-9BC7-41E1-BE2A-832AC8731CEB}"/>
              </a:ext>
            </a:extLst>
          </p:cNvPr>
          <p:cNvSpPr>
            <a:spLocks noGrp="1"/>
          </p:cNvSpPr>
          <p:nvPr>
            <p:ph sz="quarter" idx="11" hasCustomPrompt="1"/>
          </p:nvPr>
        </p:nvSpPr>
        <p:spPr>
          <a:xfrm>
            <a:off x="1701800" y="3990608"/>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
        <p:nvSpPr>
          <p:cNvPr id="7" name="Title 13">
            <a:extLst>
              <a:ext uri="{FF2B5EF4-FFF2-40B4-BE49-F238E27FC236}">
                <a16:creationId xmlns:a16="http://schemas.microsoft.com/office/drawing/2014/main" id="{4104E218-05C5-4501-BEC6-D78B60739E76}"/>
              </a:ext>
            </a:extLst>
          </p:cNvPr>
          <p:cNvSpPr>
            <a:spLocks noGrp="1"/>
          </p:cNvSpPr>
          <p:nvPr>
            <p:ph type="title" hasCustomPrompt="1"/>
          </p:nvPr>
        </p:nvSpPr>
        <p:spPr>
          <a:xfrm>
            <a:off x="1696255" y="2569573"/>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Tree>
    <p:extLst>
      <p:ext uri="{BB962C8B-B14F-4D97-AF65-F5344CB8AC3E}">
        <p14:creationId xmlns:p14="http://schemas.microsoft.com/office/powerpoint/2010/main" val="40799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266003" y="921064"/>
            <a:ext cx="864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266003" y="216460"/>
            <a:ext cx="864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19072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FFCD00"/>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1701800" y="3378095"/>
            <a:ext cx="5740400" cy="591396"/>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1701800" y="2566800"/>
            <a:ext cx="5740400" cy="802800"/>
          </a:xfrm>
          <a:prstGeom prst="rect">
            <a:avLst/>
          </a:prstGeom>
        </p:spPr>
        <p:txBody>
          <a:bodyPr anchor="b"/>
          <a:lstStyle>
            <a:lvl1pPr>
              <a:defRPr sz="4000" b="1">
                <a:solidFill>
                  <a:schemeClr val="tx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1701800" y="3990757"/>
            <a:ext cx="5740400" cy="555952"/>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37158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283990" y="1235660"/>
            <a:ext cx="864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283989" y="1920762"/>
            <a:ext cx="8627253"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2421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FFCD00"/>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2764631" y="1445849"/>
            <a:ext cx="3614737" cy="3966302"/>
          </a:xfrm>
          <a:prstGeom prst="rect">
            <a:avLst/>
          </a:prstGeom>
        </p:spPr>
      </p:pic>
    </p:spTree>
    <p:extLst>
      <p:ext uri="{BB962C8B-B14F-4D97-AF65-F5344CB8AC3E}">
        <p14:creationId xmlns:p14="http://schemas.microsoft.com/office/powerpoint/2010/main" val="197634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EC3C2E-6442-451C-BD1E-30A6A5F74B88}"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B6051E-213E-4323-B250-F06ADA8C5307}" type="slidenum">
              <a:rPr lang="en-GB" smtClean="0"/>
              <a:t>‹#›</a:t>
            </a:fld>
            <a:endParaRPr lang="en-GB"/>
          </a:p>
        </p:txBody>
      </p:sp>
    </p:spTree>
    <p:extLst>
      <p:ext uri="{BB962C8B-B14F-4D97-AF65-F5344CB8AC3E}">
        <p14:creationId xmlns:p14="http://schemas.microsoft.com/office/powerpoint/2010/main" val="2857429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2873522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27F0-8E1A-40CE-AA16-F039FF0EA136}"/>
              </a:ext>
            </a:extLst>
          </p:cNvPr>
          <p:cNvSpPr/>
          <p:nvPr userDrawn="1"/>
        </p:nvSpPr>
        <p:spPr>
          <a:xfrm>
            <a:off x="0" y="5846400"/>
            <a:ext cx="9144000" cy="101160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Graphic 8">
            <a:extLst>
              <a:ext uri="{FF2B5EF4-FFF2-40B4-BE49-F238E27FC236}">
                <a16:creationId xmlns:a16="http://schemas.microsoft.com/office/drawing/2014/main" id="{85469658-B216-4166-8698-CF49080B70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0158" y="5484654"/>
            <a:ext cx="2524777" cy="1735091"/>
          </a:xfrm>
          <a:prstGeom prst="rect">
            <a:avLst/>
          </a:prstGeom>
        </p:spPr>
      </p:pic>
    </p:spTree>
    <p:extLst>
      <p:ext uri="{BB962C8B-B14F-4D97-AF65-F5344CB8AC3E}">
        <p14:creationId xmlns:p14="http://schemas.microsoft.com/office/powerpoint/2010/main" val="4280697196"/>
      </p:ext>
    </p:extLst>
  </p:cSld>
  <p:clrMap bg1="lt1" tx1="dk1" bg2="lt2" tx2="dk2" accent1="accent1" accent2="accent2" accent3="accent3" accent4="accent4" accent5="accent5" accent6="accent6" hlink="hlink" folHlink="folHlink"/>
  <p:sldLayoutIdLst>
    <p:sldLayoutId id="2147483648"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9144000" cy="1010092"/>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0158" y="-338682"/>
            <a:ext cx="2524777" cy="1735091"/>
          </a:xfrm>
          <a:prstGeom prst="rect">
            <a:avLst/>
          </a:prstGeom>
        </p:spPr>
      </p:pic>
    </p:spTree>
    <p:extLst>
      <p:ext uri="{BB962C8B-B14F-4D97-AF65-F5344CB8AC3E}">
        <p14:creationId xmlns:p14="http://schemas.microsoft.com/office/powerpoint/2010/main" val="10106246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7338" y="824866"/>
            <a:ext cx="78867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87338" y="1824990"/>
            <a:ext cx="78867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28650" y="6356986"/>
            <a:ext cx="2057400" cy="363854"/>
          </a:xfrm>
          <a:prstGeom prst="rect">
            <a:avLst/>
          </a:prstGeom>
        </p:spPr>
        <p:txBody>
          <a:bodyPr vert="horz" wrap="square" lIns="91440" tIns="45720" rIns="91440" bIns="45720" numCol="1" anchor="ctr" anchorCtr="0" compatLnSpc="1">
            <a:prstTxWarp prst="textNoShape">
              <a:avLst/>
            </a:prstTxWarp>
          </a:bodyPr>
          <a:lstStyle>
            <a:lvl1pPr>
              <a:defRPr sz="1080" smtClean="0">
                <a:solidFill>
                  <a:srgbClr val="898989"/>
                </a:solidFill>
              </a:defRPr>
            </a:lvl1pPr>
          </a:lstStyle>
          <a:p>
            <a:fld id="{97DB7368-D07C-4C92-AA9E-6ED883895340}" type="datetimeFigureOut">
              <a:rPr lang="en-GB" smtClean="0"/>
              <a:t>20/02/2023</a:t>
            </a:fld>
            <a:endParaRPr lang="en-GB"/>
          </a:p>
        </p:txBody>
      </p:sp>
      <p:sp>
        <p:nvSpPr>
          <p:cNvPr id="5" name="Footer Placeholder 4"/>
          <p:cNvSpPr>
            <a:spLocks noGrp="1"/>
          </p:cNvSpPr>
          <p:nvPr>
            <p:ph type="ftr" sz="quarter" idx="3"/>
          </p:nvPr>
        </p:nvSpPr>
        <p:spPr>
          <a:xfrm>
            <a:off x="3028950" y="6356986"/>
            <a:ext cx="3086100" cy="363854"/>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latin typeface="Arial" charset="0"/>
                <a:ea typeface="ＭＳ Ｐゴシック" pitchFamily="34" charset="-128"/>
                <a:cs typeface="+mn-cs"/>
              </a:defRPr>
            </a:lvl1pPr>
          </a:lstStyle>
          <a:p>
            <a:endParaRPr lang="en-GB"/>
          </a:p>
        </p:txBody>
      </p:sp>
      <p:sp>
        <p:nvSpPr>
          <p:cNvPr id="6" name="Slide Number Placeholder 5"/>
          <p:cNvSpPr>
            <a:spLocks noGrp="1"/>
          </p:cNvSpPr>
          <p:nvPr>
            <p:ph type="sldNum" sz="quarter" idx="4"/>
          </p:nvPr>
        </p:nvSpPr>
        <p:spPr>
          <a:xfrm>
            <a:off x="6457950" y="6356986"/>
            <a:ext cx="2057400" cy="363854"/>
          </a:xfrm>
          <a:prstGeom prst="rect">
            <a:avLst/>
          </a:prstGeom>
        </p:spPr>
        <p:txBody>
          <a:bodyPr vert="horz" wrap="square" lIns="91440" tIns="45720" rIns="91440" bIns="45720" numCol="1" anchor="ctr" anchorCtr="0" compatLnSpc="1">
            <a:prstTxWarp prst="textNoShape">
              <a:avLst/>
            </a:prstTxWarp>
          </a:bodyPr>
          <a:lstStyle>
            <a:lvl1pPr algn="r">
              <a:defRPr sz="1080" smtClean="0">
                <a:solidFill>
                  <a:srgbClr val="898989"/>
                </a:solidFill>
              </a:defRPr>
            </a:lvl1pPr>
          </a:lstStyle>
          <a:p>
            <a:fld id="{F9D88DA2-3638-4410-8376-66CE131BC104}" type="slidenum">
              <a:rPr lang="en-GB" smtClean="0"/>
              <a:t>‹#›</a:t>
            </a:fld>
            <a:endParaRPr lang="en-GB"/>
          </a:p>
        </p:txBody>
      </p:sp>
      <p:pic>
        <p:nvPicPr>
          <p:cNvPr id="103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2414" y="257176"/>
            <a:ext cx="2193925"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70851" y="211456"/>
            <a:ext cx="831850"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09399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p:titleStyle>
    <p:bodyStyle>
      <a:lvl1pPr marL="205740" indent="-205740" algn="l" rtl="0" eaLnBrk="1" fontAlgn="base" hangingPunct="1">
        <a:lnSpc>
          <a:spcPts val="2340"/>
        </a:lnSpc>
        <a:spcBef>
          <a:spcPts val="900"/>
        </a:spcBef>
        <a:spcAft>
          <a:spcPct val="0"/>
        </a:spcAft>
        <a:buFont typeface="Arial" panose="020B0604020202020204" pitchFamily="34" charset="0"/>
        <a:buChar char="•"/>
        <a:defRPr sz="2160" kern="1200">
          <a:solidFill>
            <a:schemeClr val="tx1"/>
          </a:solidFill>
          <a:latin typeface="Calibri" charset="0"/>
          <a:ea typeface="MS PGothic" panose="020B0600070205080204" pitchFamily="34" charset="-128"/>
          <a:cs typeface="Calibri" charset="0"/>
        </a:defRPr>
      </a:lvl1pPr>
      <a:lvl2pPr marL="61722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2pPr>
      <a:lvl3pPr marL="102870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3pPr>
      <a:lvl4pPr marL="144018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4pPr>
      <a:lvl5pPr marL="1851660" indent="-205740" algn="l" rtl="0" eaLnBrk="1" fontAlgn="base" hangingPunct="1">
        <a:lnSpc>
          <a:spcPts val="2340"/>
        </a:lnSpc>
        <a:spcBef>
          <a:spcPct val="0"/>
        </a:spcBef>
        <a:spcAft>
          <a:spcPct val="0"/>
        </a:spcAft>
        <a:buFont typeface="Arial" panose="020B0604020202020204" pitchFamily="34" charset="0"/>
        <a:buChar char="•"/>
        <a:defRPr sz="2160" kern="1200">
          <a:solidFill>
            <a:schemeClr val="tx1"/>
          </a:solidFill>
          <a:latin typeface="Calibri" charset="0"/>
          <a:ea typeface="Calibri" charset="0"/>
          <a:cs typeface="Calibri" charset="0"/>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9817947"/>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q0UPnWfNpak"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5399F-6F56-40E1-A484-901ED7BAB560}"/>
              </a:ext>
            </a:extLst>
          </p:cNvPr>
          <p:cNvSpPr>
            <a:spLocks noGrp="1"/>
          </p:cNvSpPr>
          <p:nvPr>
            <p:ph type="title"/>
          </p:nvPr>
        </p:nvSpPr>
        <p:spPr>
          <a:xfrm>
            <a:off x="679509" y="1015069"/>
            <a:ext cx="7458978" cy="2514366"/>
          </a:xfrm>
        </p:spPr>
        <p:txBody>
          <a:bodyPr/>
          <a:lstStyle/>
          <a:p>
            <a:pPr algn="ctr"/>
            <a:r>
              <a:rPr lang="en-GB" dirty="0"/>
              <a:t>Languages in the Community</a:t>
            </a:r>
            <a:br>
              <a:rPr lang="en-GB" dirty="0"/>
            </a:br>
            <a:br>
              <a:rPr lang="en-GB" dirty="0"/>
            </a:br>
            <a:r>
              <a:rPr lang="en-GB" dirty="0"/>
              <a:t>Session 4</a:t>
            </a:r>
            <a:br>
              <a:rPr lang="en-GB" dirty="0"/>
            </a:br>
            <a:endParaRPr lang="en-GB" dirty="0"/>
          </a:p>
        </p:txBody>
      </p:sp>
      <p:sp>
        <p:nvSpPr>
          <p:cNvPr id="4" name="Content Placeholder 3">
            <a:extLst>
              <a:ext uri="{FF2B5EF4-FFF2-40B4-BE49-F238E27FC236}">
                <a16:creationId xmlns:a16="http://schemas.microsoft.com/office/drawing/2014/main" id="{6D2A6561-8DF5-45B4-B143-4D755C724AF2}"/>
              </a:ext>
            </a:extLst>
          </p:cNvPr>
          <p:cNvSpPr>
            <a:spLocks noGrp="1"/>
          </p:cNvSpPr>
          <p:nvPr>
            <p:ph sz="quarter" idx="11"/>
          </p:nvPr>
        </p:nvSpPr>
        <p:spPr>
          <a:xfrm>
            <a:off x="2619462" y="4379993"/>
            <a:ext cx="3905075" cy="1554535"/>
          </a:xfrm>
        </p:spPr>
        <p:txBody>
          <a:bodyPr/>
          <a:lstStyle/>
          <a:p>
            <a:pPr algn="ctr"/>
            <a:r>
              <a:rPr lang="en-GB" b="1" dirty="0"/>
              <a:t>Tim Leigh</a:t>
            </a:r>
          </a:p>
          <a:p>
            <a:pPr algn="ctr"/>
            <a:r>
              <a:rPr lang="en-GB" b="1" dirty="0"/>
              <a:t>Senior Lecturer Language Centre</a:t>
            </a:r>
          </a:p>
        </p:txBody>
      </p:sp>
    </p:spTree>
    <p:extLst>
      <p:ext uri="{BB962C8B-B14F-4D97-AF65-F5344CB8AC3E}">
        <p14:creationId xmlns:p14="http://schemas.microsoft.com/office/powerpoint/2010/main" val="28542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066775"/>
            <a:ext cx="8520600" cy="572700"/>
          </a:xfrm>
          <a:prstGeom prst="rect">
            <a:avLst/>
          </a:prstGeom>
        </p:spPr>
        <p:txBody>
          <a:bodyPr spcFirstLastPara="1" wrap="square" lIns="91425" tIns="91425" rIns="91425" bIns="91425" anchor="t" anchorCtr="0">
            <a:normAutofit fontScale="90000"/>
          </a:bodyPr>
          <a:lstStyle/>
          <a:p>
            <a:r>
              <a:rPr lang="en"/>
              <a:t>Trauma </a:t>
            </a:r>
            <a:endParaRPr/>
          </a:p>
        </p:txBody>
      </p:sp>
      <p:sp>
        <p:nvSpPr>
          <p:cNvPr id="72" name="Google Shape;72;p15"/>
          <p:cNvSpPr txBox="1">
            <a:spLocks noGrp="1"/>
          </p:cNvSpPr>
          <p:nvPr>
            <p:ph type="body" idx="1"/>
          </p:nvPr>
        </p:nvSpPr>
        <p:spPr>
          <a:xfrm>
            <a:off x="212550" y="857250"/>
            <a:ext cx="8520600" cy="4858500"/>
          </a:xfrm>
          <a:prstGeom prst="rect">
            <a:avLst/>
          </a:prstGeom>
        </p:spPr>
        <p:txBody>
          <a:bodyPr spcFirstLastPara="1" wrap="square" lIns="91425" tIns="91425" rIns="91425" bIns="91425" anchor="t" anchorCtr="0">
            <a:normAutofit fontScale="85000" lnSpcReduction="10000"/>
          </a:bodyPr>
          <a:lstStyle/>
          <a:p>
            <a:pPr marL="0" indent="0">
              <a:buNone/>
            </a:pPr>
            <a:endParaRPr/>
          </a:p>
          <a:p>
            <a:pPr marL="0" indent="0">
              <a:spcBef>
                <a:spcPts val="1200"/>
              </a:spcBef>
              <a:buNone/>
            </a:pPr>
            <a:endParaRPr/>
          </a:p>
          <a:p>
            <a:pPr marL="0" indent="0">
              <a:spcBef>
                <a:spcPts val="1200"/>
              </a:spcBef>
              <a:buNone/>
            </a:pPr>
            <a:r>
              <a:rPr lang="en" sz="2200">
                <a:solidFill>
                  <a:schemeClr val="dk1"/>
                </a:solidFill>
                <a:highlight>
                  <a:schemeClr val="lt1"/>
                </a:highlight>
              </a:rPr>
              <a:t>Trauma is </a:t>
            </a:r>
            <a:r>
              <a:rPr lang="en" sz="2200" b="1">
                <a:solidFill>
                  <a:schemeClr val="dk1"/>
                </a:solidFill>
                <a:highlight>
                  <a:schemeClr val="lt1"/>
                </a:highlight>
              </a:rPr>
              <a:t>the lasting emotional response that often results from living through a distressing event</a:t>
            </a:r>
            <a:r>
              <a:rPr lang="en" sz="2200">
                <a:solidFill>
                  <a:schemeClr val="dk1"/>
                </a:solidFill>
                <a:highlight>
                  <a:schemeClr val="lt1"/>
                </a:highlight>
              </a:rPr>
              <a:t>. Experiencing a traumatic event can harm a person's sense of safety, sense of self, and ability to regulate emotions and navigate relationships.</a:t>
            </a:r>
            <a:endParaRPr sz="2200">
              <a:solidFill>
                <a:schemeClr val="dk1"/>
              </a:solidFill>
              <a:highlight>
                <a:schemeClr val="lt1"/>
              </a:highlight>
            </a:endParaRPr>
          </a:p>
          <a:p>
            <a:pPr marL="0" indent="0">
              <a:spcBef>
                <a:spcPts val="1200"/>
              </a:spcBef>
              <a:buNone/>
            </a:pPr>
            <a:endParaRPr sz="2200">
              <a:solidFill>
                <a:schemeClr val="dk1"/>
              </a:solidFill>
              <a:highlight>
                <a:schemeClr val="lt1"/>
              </a:highlight>
            </a:endParaRPr>
          </a:p>
          <a:p>
            <a:pPr marL="0" indent="0">
              <a:spcBef>
                <a:spcPts val="1200"/>
              </a:spcBef>
              <a:buNone/>
            </a:pPr>
            <a:r>
              <a:rPr lang="en" sz="2200">
                <a:solidFill>
                  <a:schemeClr val="dk1"/>
                </a:solidFill>
                <a:highlight>
                  <a:schemeClr val="lt1"/>
                </a:highlight>
              </a:rPr>
              <a:t>Adverse Childhood Experiences</a:t>
            </a:r>
            <a:endParaRPr sz="2200">
              <a:solidFill>
                <a:schemeClr val="dk1"/>
              </a:solidFill>
              <a:highlight>
                <a:schemeClr val="lt1"/>
              </a:highlight>
            </a:endParaRPr>
          </a:p>
          <a:p>
            <a:pPr marL="0" indent="0">
              <a:spcBef>
                <a:spcPts val="1200"/>
              </a:spcBef>
              <a:buNone/>
            </a:pPr>
            <a:r>
              <a:rPr lang="en" sz="2200">
                <a:solidFill>
                  <a:schemeClr val="dk1"/>
                </a:solidFill>
                <a:highlight>
                  <a:schemeClr val="lt1"/>
                </a:highlight>
              </a:rPr>
              <a:t>Potentially traumatic events that can have a negative and lasting impact on health and wellbeing and tend to have happened before a person is 18.</a:t>
            </a:r>
            <a:endParaRPr sz="2200">
              <a:solidFill>
                <a:schemeClr val="dk1"/>
              </a:solidFill>
              <a:highlight>
                <a:schemeClr val="lt1"/>
              </a:highlight>
            </a:endParaRPr>
          </a:p>
          <a:p>
            <a:pPr marL="0" indent="0">
              <a:spcBef>
                <a:spcPts val="1200"/>
              </a:spcBef>
              <a:spcAft>
                <a:spcPts val="1200"/>
              </a:spcAft>
              <a:buNone/>
            </a:pPr>
            <a:r>
              <a:rPr lang="en" sz="2200">
                <a:solidFill>
                  <a:schemeClr val="dk1"/>
                </a:solidFill>
                <a:highlight>
                  <a:schemeClr val="lt1"/>
                </a:highlight>
              </a:rPr>
              <a:t>These experience range from physical, emotional, or sexual abuse and can include parental divorce or parental imprisonment</a:t>
            </a:r>
            <a:endParaRPr sz="2200">
              <a:solidFill>
                <a:schemeClr val="dk1"/>
              </a:solidFill>
              <a:highlight>
                <a:schemeClr val="lt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Trauma</a:t>
            </a:r>
            <a:endParaRPr/>
          </a:p>
        </p:txBody>
      </p:sp>
      <p:sp>
        <p:nvSpPr>
          <p:cNvPr id="78" name="Google Shape;78;p16"/>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85000" lnSpcReduction="10000"/>
          </a:bodyPr>
          <a:lstStyle/>
          <a:p>
            <a:pPr marL="0" indent="0">
              <a:buNone/>
            </a:pPr>
            <a:r>
              <a:rPr lang="en" sz="2820">
                <a:solidFill>
                  <a:schemeClr val="accent2"/>
                </a:solidFill>
              </a:rPr>
              <a:t>Trauma is not what’s wrong with you but what’s happened to you</a:t>
            </a:r>
            <a:endParaRPr sz="2820">
              <a:solidFill>
                <a:schemeClr val="accent2"/>
              </a:solidFill>
            </a:endParaRPr>
          </a:p>
          <a:p>
            <a:pPr marL="0" indent="0">
              <a:spcBef>
                <a:spcPts val="1200"/>
              </a:spcBef>
              <a:buNone/>
            </a:pPr>
            <a:endParaRPr sz="2820">
              <a:solidFill>
                <a:schemeClr val="accent2"/>
              </a:solidFill>
            </a:endParaRPr>
          </a:p>
          <a:p>
            <a:pPr marL="0" indent="0">
              <a:spcBef>
                <a:spcPts val="1200"/>
              </a:spcBef>
              <a:buNone/>
            </a:pPr>
            <a:r>
              <a:rPr lang="en" sz="2820">
                <a:solidFill>
                  <a:schemeClr val="accent2"/>
                </a:solidFill>
              </a:rPr>
              <a:t>**Brain protects you from feeling the same feelings again**</a:t>
            </a:r>
            <a:endParaRPr sz="2820">
              <a:solidFill>
                <a:schemeClr val="accent2"/>
              </a:solidFill>
            </a:endParaRPr>
          </a:p>
          <a:p>
            <a:pPr marL="0" indent="0">
              <a:spcBef>
                <a:spcPts val="1200"/>
              </a:spcBef>
              <a:spcAft>
                <a:spcPts val="1200"/>
              </a:spcAft>
              <a:buNone/>
            </a:pPr>
            <a:r>
              <a:rPr lang="en" sz="2820">
                <a:solidFill>
                  <a:schemeClr val="accent2"/>
                </a:solidFill>
              </a:rPr>
              <a:t>The trauma you experience dictates who you are and your reality - but not indefinitely and not with intervention. The hope is that trauma becomes PART of your story, NOT your reality.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ACE’s</a:t>
            </a:r>
            <a:endParaRPr/>
          </a:p>
        </p:txBody>
      </p:sp>
      <p:sp>
        <p:nvSpPr>
          <p:cNvPr id="84" name="Google Shape;84;p17"/>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None/>
            </a:pPr>
            <a:r>
              <a:rPr lang="en">
                <a:solidFill>
                  <a:schemeClr val="dk1"/>
                </a:solidFill>
              </a:rPr>
              <a:t>Research shows that the adversity you experience as a child can affect how your long term stress response functions, leading to long-term changes in our brains and bodies and leading to health problems as an adult.</a:t>
            </a:r>
            <a:endParaRPr>
              <a:solidFill>
                <a:schemeClr val="dk1"/>
              </a:solidFill>
            </a:endParaRPr>
          </a:p>
          <a:p>
            <a:pPr marL="0" indent="0">
              <a:spcBef>
                <a:spcPts val="1200"/>
              </a:spcBef>
              <a:buNone/>
            </a:pPr>
            <a:endParaRPr>
              <a:solidFill>
                <a:schemeClr val="dk1"/>
              </a:solidFill>
            </a:endParaRPr>
          </a:p>
          <a:p>
            <a:pPr marL="0" indent="0">
              <a:spcBef>
                <a:spcPts val="1200"/>
              </a:spcBef>
              <a:spcAft>
                <a:spcPts val="1200"/>
              </a:spcAft>
              <a:buNone/>
            </a:pPr>
            <a:r>
              <a:rPr lang="en">
                <a:solidFill>
                  <a:schemeClr val="dk1"/>
                </a:solidFill>
              </a:rPr>
              <a:t>Experiencing 4 or more ACE’s is associated with a higher risk of heart disease, stroke, cancer, COPD, Alzheimers, diabetes and suicide.</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Watch this……</a:t>
            </a:r>
            <a:endParaRPr/>
          </a:p>
        </p:txBody>
      </p:sp>
      <p:sp>
        <p:nvSpPr>
          <p:cNvPr id="90" name="Google Shape;90;p18"/>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spcAft>
                <a:spcPts val="1200"/>
              </a:spcAft>
              <a:buNone/>
            </a:pPr>
            <a:endParaRPr/>
          </a:p>
        </p:txBody>
      </p:sp>
      <p:pic>
        <p:nvPicPr>
          <p:cNvPr id="91" name="Google Shape;91;p18" descr="Trauma is an emotional response to a terrible event. Understand the signs and ways different people respond to trauma.&#10;&#10;#trauma #mentalhealth #ptsd&#10;&#10;__&#10;&#10;Follow and subscribe to Psych Hub:&#10;https://www.facebook.com/PsychHubEd/&#10;https://twitter.com/psychhub&#10;https://www.instagram.com/psychhubeducation/ &#10;https://www.linkedin.com/company/psychhubeducation/ &#10;&#10;Learning about mental health is crucial for us all to imagine a better future for everyone. Psych Hub's Mental Health Ally Certification learning hubs will help you become an important steward of your wellbeing and that of your loved ones. Start learning here: www.psychhub.com&#10;&#10;__&#10;&#10;Psych Hub is an educational service, and the information in this video is not a substitute for professional advice, diagnosis, or treatment. If you or someone you know are experiencing what you believe are mental health symptoms, please consult with a trained medical professional or a licensed mental health provider. We recommend consulting with a licensed behavioral health provider before trying any of the strategies mentioned in our materials. &#10;&#10;If you or someone you know is in immediate danger, please call 911. For information on how to find support and treatment, and hotlines for specific issues and audiences, visit Psychhub.com/hotline.&#10;&#10;If you or someone you know are having thoughts of suicide or self-harm or are experiencing a mental health crisis, please call a national 24/7 hotline. For United States residents, those are:&#10;&#10;National Suicide Prevention Lifeline&#10;For anyone experiencing a mental health crisis.&#10;AVAILABILITY: 24/7/365&#10;PHONE NUMBERS: &#10;Primary line: 1-800-273-8255&#10;Ayuda en Español: 1-888-628-9454&#10;Video relay service: 800-273-8255&#10;TTY: 800-799-4889&#10;Voice/Caption Phone: 800-273-8255&#10;ONLINE CHAT: suicidepreventionlifeline.org/chat/ &#10;WEBSITE: suicidepreventionlifeline.org/&#10;&#10;Crisis Text Line&#10;For anyone experiencing a mental health crisis.&#10;AVAILABILITY: 24/7/365&#10;TEXT NUMBER: &#10;US &amp; Canada: Text HOME to 741741&#10;UK: Text 85258&#10;Ireland: Text 086 1800 280&#10;WEBSITE: crisistextline.org&#10;&#10;© 2021 Psych Hub, LLC. All Rights Reserved." title="What is Trauma?">
            <a:hlinkClick r:id="rId3"/>
          </p:cNvPr>
          <p:cNvPicPr preferRelativeResize="0"/>
          <p:nvPr/>
        </p:nvPicPr>
        <p:blipFill>
          <a:blip r:embed="rId4">
            <a:alphaModFix/>
          </a:blip>
          <a:stretch>
            <a:fillRect/>
          </a:stretch>
        </p:blipFill>
        <p:spPr>
          <a:xfrm>
            <a:off x="2286000" y="21607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What contributes to someone’s response to trauma?</a:t>
            </a:r>
            <a:endParaRPr/>
          </a:p>
        </p:txBody>
      </p:sp>
      <p:sp>
        <p:nvSpPr>
          <p:cNvPr id="97" name="Google Shape;97;p19"/>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chemeClr val="dk1"/>
              </a:buClr>
              <a:buChar char="-"/>
            </a:pPr>
            <a:r>
              <a:rPr lang="en">
                <a:solidFill>
                  <a:schemeClr val="dk1"/>
                </a:solidFill>
              </a:rPr>
              <a:t>Culture</a:t>
            </a:r>
            <a:endParaRPr>
              <a:solidFill>
                <a:schemeClr val="dk1"/>
              </a:solidFill>
            </a:endParaRPr>
          </a:p>
          <a:p>
            <a:pPr>
              <a:buClr>
                <a:schemeClr val="dk1"/>
              </a:buClr>
              <a:buChar char="-"/>
            </a:pPr>
            <a:r>
              <a:rPr lang="en">
                <a:solidFill>
                  <a:schemeClr val="dk1"/>
                </a:solidFill>
              </a:rPr>
              <a:t>Values</a:t>
            </a:r>
            <a:endParaRPr>
              <a:solidFill>
                <a:schemeClr val="dk1"/>
              </a:solidFill>
            </a:endParaRPr>
          </a:p>
          <a:p>
            <a:pPr>
              <a:buClr>
                <a:schemeClr val="dk1"/>
              </a:buClr>
              <a:buChar char="-"/>
            </a:pPr>
            <a:r>
              <a:rPr lang="en">
                <a:solidFill>
                  <a:schemeClr val="dk1"/>
                </a:solidFill>
              </a:rPr>
              <a:t>Belief system</a:t>
            </a:r>
            <a:endParaRPr>
              <a:solidFill>
                <a:schemeClr val="dk1"/>
              </a:solidFill>
            </a:endParaRPr>
          </a:p>
          <a:p>
            <a:pPr>
              <a:buClr>
                <a:schemeClr val="dk1"/>
              </a:buClr>
              <a:buChar char="-"/>
            </a:pPr>
            <a:r>
              <a:rPr lang="en">
                <a:solidFill>
                  <a:schemeClr val="dk1"/>
                </a:solidFill>
              </a:rPr>
              <a:t>Network of support</a:t>
            </a:r>
            <a:endParaRPr>
              <a:solidFill>
                <a:schemeClr val="dk1"/>
              </a:solidFill>
            </a:endParaRPr>
          </a:p>
          <a:p>
            <a:pPr>
              <a:buClr>
                <a:schemeClr val="dk1"/>
              </a:buClr>
              <a:buChar char="-"/>
            </a:pPr>
            <a:r>
              <a:rPr lang="en">
                <a:solidFill>
                  <a:schemeClr val="dk1"/>
                </a:solidFill>
              </a:rPr>
              <a:t>Development stage/age</a:t>
            </a:r>
            <a:endParaRPr>
              <a:solidFill>
                <a:schemeClr val="dk1"/>
              </a:solidFill>
            </a:endParaRPr>
          </a:p>
          <a:p>
            <a:pPr>
              <a:buClr>
                <a:schemeClr val="dk1"/>
              </a:buClr>
              <a:buChar char="-"/>
            </a:pPr>
            <a:r>
              <a:rPr lang="en">
                <a:solidFill>
                  <a:schemeClr val="dk1"/>
                </a:solidFill>
              </a:rPr>
              <a:t>Feelings of safety</a:t>
            </a:r>
            <a:endParaRPr>
              <a:solidFill>
                <a:schemeClr val="dk1"/>
              </a:solidFill>
            </a:endParaRPr>
          </a:p>
          <a:p>
            <a:pPr>
              <a:buClr>
                <a:schemeClr val="dk1"/>
              </a:buClr>
              <a:buChar char="-"/>
            </a:pPr>
            <a:r>
              <a:rPr lang="en">
                <a:solidFill>
                  <a:schemeClr val="dk1"/>
                </a:solidFill>
              </a:rPr>
              <a:t>Being out of their window of tolerance</a:t>
            </a:r>
            <a:endParaRPr>
              <a:solidFill>
                <a:schemeClr val="dk1"/>
              </a:solidFill>
            </a:endParaRPr>
          </a:p>
          <a:p>
            <a:pPr>
              <a:buClr>
                <a:schemeClr val="dk1"/>
              </a:buClr>
              <a:buChar char="-"/>
            </a:pPr>
            <a:r>
              <a:rPr lang="en">
                <a:solidFill>
                  <a:schemeClr val="dk1"/>
                </a:solidFill>
              </a:rPr>
              <a:t>Not having any coping strategies</a:t>
            </a:r>
            <a:endParaRPr>
              <a:solidFill>
                <a:schemeClr val="dk1"/>
              </a:solidFill>
            </a:endParaRPr>
          </a:p>
          <a:p>
            <a:pPr indent="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Responses to trauma</a:t>
            </a:r>
            <a:endParaRPr/>
          </a:p>
        </p:txBody>
      </p:sp>
      <p:sp>
        <p:nvSpPr>
          <p:cNvPr id="103" name="Google Shape;103;p20"/>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lnSpcReduction="10000"/>
          </a:bodyPr>
          <a:lstStyle/>
          <a:p>
            <a:pPr indent="-381468">
              <a:buClr>
                <a:schemeClr val="dk1"/>
              </a:buClr>
              <a:buSzPct val="100000"/>
              <a:buChar char="-"/>
            </a:pPr>
            <a:r>
              <a:rPr lang="en" sz="3106">
                <a:solidFill>
                  <a:schemeClr val="dk1"/>
                </a:solidFill>
              </a:rPr>
              <a:t>Fear</a:t>
            </a:r>
            <a:endParaRPr sz="3106">
              <a:solidFill>
                <a:schemeClr val="dk1"/>
              </a:solidFill>
            </a:endParaRPr>
          </a:p>
          <a:p>
            <a:pPr indent="-381468">
              <a:buClr>
                <a:schemeClr val="dk1"/>
              </a:buClr>
              <a:buSzPct val="100000"/>
              <a:buChar char="-"/>
            </a:pPr>
            <a:r>
              <a:rPr lang="en" sz="3106">
                <a:solidFill>
                  <a:schemeClr val="dk1"/>
                </a:solidFill>
              </a:rPr>
              <a:t>Anxiety</a:t>
            </a:r>
            <a:endParaRPr sz="3106">
              <a:solidFill>
                <a:schemeClr val="dk1"/>
              </a:solidFill>
            </a:endParaRPr>
          </a:p>
          <a:p>
            <a:pPr indent="-381468">
              <a:buClr>
                <a:schemeClr val="dk1"/>
              </a:buClr>
              <a:buSzPct val="100000"/>
              <a:buChar char="-"/>
            </a:pPr>
            <a:r>
              <a:rPr lang="en" sz="3106">
                <a:solidFill>
                  <a:schemeClr val="dk1"/>
                </a:solidFill>
              </a:rPr>
              <a:t>Humiliation</a:t>
            </a:r>
            <a:endParaRPr sz="3106">
              <a:solidFill>
                <a:schemeClr val="dk1"/>
              </a:solidFill>
            </a:endParaRPr>
          </a:p>
          <a:p>
            <a:pPr indent="-381468">
              <a:buClr>
                <a:schemeClr val="dk1"/>
              </a:buClr>
              <a:buSzPct val="100000"/>
              <a:buChar char="-"/>
            </a:pPr>
            <a:r>
              <a:rPr lang="en" sz="3106">
                <a:solidFill>
                  <a:schemeClr val="dk1"/>
                </a:solidFill>
              </a:rPr>
              <a:t>Shame</a:t>
            </a:r>
            <a:endParaRPr sz="3106">
              <a:solidFill>
                <a:schemeClr val="dk1"/>
              </a:solidFill>
            </a:endParaRPr>
          </a:p>
          <a:p>
            <a:pPr indent="-381468">
              <a:buClr>
                <a:schemeClr val="dk1"/>
              </a:buClr>
              <a:buSzPct val="100000"/>
              <a:buChar char="-"/>
            </a:pPr>
            <a:r>
              <a:rPr lang="en" sz="3106">
                <a:solidFill>
                  <a:schemeClr val="dk1"/>
                </a:solidFill>
              </a:rPr>
              <a:t>Guilt</a:t>
            </a:r>
            <a:endParaRPr sz="3106">
              <a:solidFill>
                <a:schemeClr val="dk1"/>
              </a:solidFill>
            </a:endParaRPr>
          </a:p>
          <a:p>
            <a:pPr indent="-381468">
              <a:buClr>
                <a:schemeClr val="dk1"/>
              </a:buClr>
              <a:buSzPct val="100000"/>
              <a:buChar char="-"/>
            </a:pPr>
            <a:r>
              <a:rPr lang="en" sz="3106">
                <a:solidFill>
                  <a:schemeClr val="dk1"/>
                </a:solidFill>
              </a:rPr>
              <a:t>Post Traumatic Stress Disorder</a:t>
            </a:r>
            <a:endParaRPr sz="3106">
              <a:solidFill>
                <a:schemeClr val="dk1"/>
              </a:solidFill>
            </a:endParaRPr>
          </a:p>
          <a:p>
            <a:pPr marL="0" indent="0">
              <a:spcBef>
                <a:spcPts val="1200"/>
              </a:spcBef>
              <a:buNone/>
            </a:pPr>
            <a:endParaRPr/>
          </a:p>
          <a:p>
            <a:pPr marL="0" indent="0">
              <a:spcBef>
                <a:spcPts val="1200"/>
              </a:spcBef>
              <a:buNone/>
            </a:pPr>
            <a:endParaRPr/>
          </a:p>
          <a:p>
            <a:pPr indent="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How might trauma show up for people?</a:t>
            </a:r>
            <a:endParaRPr/>
          </a:p>
        </p:txBody>
      </p:sp>
      <p:sp>
        <p:nvSpPr>
          <p:cNvPr id="109" name="Google Shape;109;p21"/>
          <p:cNvSpPr txBox="1">
            <a:spLocks noGrp="1"/>
          </p:cNvSpPr>
          <p:nvPr>
            <p:ph type="body" idx="1"/>
          </p:nvPr>
        </p:nvSpPr>
        <p:spPr>
          <a:xfrm>
            <a:off x="311700" y="2009725"/>
            <a:ext cx="8520600" cy="3780300"/>
          </a:xfrm>
          <a:prstGeom prst="rect">
            <a:avLst/>
          </a:prstGeom>
        </p:spPr>
        <p:txBody>
          <a:bodyPr spcFirstLastPara="1" wrap="square" lIns="91425" tIns="91425" rIns="91425" bIns="91425" anchor="t" anchorCtr="0">
            <a:normAutofit/>
          </a:bodyPr>
          <a:lstStyle/>
          <a:p>
            <a:pPr marL="0" indent="0">
              <a:buNone/>
            </a:pPr>
            <a:r>
              <a:rPr lang="en">
                <a:solidFill>
                  <a:schemeClr val="dk1"/>
                </a:solidFill>
              </a:rPr>
              <a:t>Being upset/angry</a:t>
            </a:r>
            <a:endParaRPr>
              <a:solidFill>
                <a:schemeClr val="dk1"/>
              </a:solidFill>
            </a:endParaRPr>
          </a:p>
          <a:p>
            <a:pPr marL="0" indent="0">
              <a:spcBef>
                <a:spcPts val="1200"/>
              </a:spcBef>
              <a:buNone/>
            </a:pPr>
            <a:r>
              <a:rPr lang="en">
                <a:solidFill>
                  <a:schemeClr val="dk1"/>
                </a:solidFill>
              </a:rPr>
              <a:t>Feeling nervous</a:t>
            </a:r>
            <a:endParaRPr>
              <a:solidFill>
                <a:schemeClr val="dk1"/>
              </a:solidFill>
            </a:endParaRPr>
          </a:p>
          <a:p>
            <a:pPr marL="0" indent="0">
              <a:spcBef>
                <a:spcPts val="1200"/>
              </a:spcBef>
              <a:buNone/>
            </a:pPr>
            <a:r>
              <a:rPr lang="en">
                <a:solidFill>
                  <a:schemeClr val="dk1"/>
                </a:solidFill>
              </a:rPr>
              <a:t>Hyper vigilance</a:t>
            </a:r>
            <a:endParaRPr>
              <a:solidFill>
                <a:schemeClr val="dk1"/>
              </a:solidFill>
            </a:endParaRPr>
          </a:p>
          <a:p>
            <a:pPr marL="0" indent="0">
              <a:spcBef>
                <a:spcPts val="1200"/>
              </a:spcBef>
              <a:buNone/>
            </a:pPr>
            <a:r>
              <a:rPr lang="en">
                <a:solidFill>
                  <a:schemeClr val="dk1"/>
                </a:solidFill>
              </a:rPr>
              <a:t>Upsetting thoughts</a:t>
            </a:r>
            <a:endParaRPr>
              <a:solidFill>
                <a:schemeClr val="dk1"/>
              </a:solidFill>
            </a:endParaRPr>
          </a:p>
          <a:p>
            <a:pPr marL="0" indent="0">
              <a:spcBef>
                <a:spcPts val="1200"/>
              </a:spcBef>
              <a:buNone/>
            </a:pPr>
            <a:endParaRPr>
              <a:solidFill>
                <a:schemeClr val="dk1"/>
              </a:solidFill>
            </a:endParaRPr>
          </a:p>
          <a:p>
            <a:pPr marL="0" indent="0">
              <a:spcBef>
                <a:spcPts val="1200"/>
              </a:spcBef>
              <a:buNone/>
            </a:pPr>
            <a:r>
              <a:rPr lang="en">
                <a:solidFill>
                  <a:schemeClr val="dk1"/>
                </a:solidFill>
              </a:rPr>
              <a:t>**These can worsen with thoughts or reminders of the event so people will do what they can to avoid them</a:t>
            </a:r>
            <a:endParaRPr>
              <a:solidFill>
                <a:schemeClr val="dk1"/>
              </a:solidFill>
            </a:endParaRPr>
          </a:p>
          <a:p>
            <a:pPr marL="0" indent="0">
              <a:spcBef>
                <a:spcPts val="1200"/>
              </a:spcBef>
              <a:spcAft>
                <a:spcPts val="1200"/>
              </a:spcAft>
              <a:buNone/>
            </a:pPr>
            <a:r>
              <a:rPr lang="en">
                <a:solidFill>
                  <a:schemeClr val="dk1"/>
                </a:solidFill>
              </a:rPr>
              <a:t>** However can also be triggered by no external reason</a:t>
            </a:r>
            <a:endParaRPr>
              <a:solidFill>
                <a:schemeClr val="dk1"/>
              </a:solidFill>
            </a:endParaRPr>
          </a:p>
        </p:txBody>
      </p:sp>
      <p:sp>
        <p:nvSpPr>
          <p:cNvPr id="110" name="Google Shape;110;p21"/>
          <p:cNvSpPr txBox="1"/>
          <p:nvPr/>
        </p:nvSpPr>
        <p:spPr>
          <a:xfrm>
            <a:off x="3109500" y="2009725"/>
            <a:ext cx="2728200" cy="2074384"/>
          </a:xfrm>
          <a:prstGeom prst="rect">
            <a:avLst/>
          </a:prstGeom>
          <a:noFill/>
          <a:ln>
            <a:noFill/>
          </a:ln>
        </p:spPr>
        <p:txBody>
          <a:bodyPr spcFirstLastPara="1" wrap="square" lIns="91425" tIns="91425" rIns="91425" bIns="91425" anchor="t" anchorCtr="0">
            <a:spAutoFit/>
          </a:bodyPr>
          <a:lstStyle/>
          <a:p>
            <a:pPr defTabSz="914400">
              <a:lnSpc>
                <a:spcPct val="115000"/>
              </a:lnSpc>
              <a:buClr>
                <a:srgbClr val="000000"/>
              </a:buClr>
            </a:pPr>
            <a:r>
              <a:rPr lang="en" kern="0">
                <a:solidFill>
                  <a:srgbClr val="FFFFFF"/>
                </a:solidFill>
                <a:latin typeface="Arial"/>
                <a:cs typeface="Arial"/>
                <a:sym typeface="Arial"/>
              </a:rPr>
              <a:t>Confusion</a:t>
            </a:r>
            <a:endParaRPr kern="0">
              <a:solidFill>
                <a:srgbClr val="FFFFFF"/>
              </a:solidFill>
              <a:latin typeface="Arial"/>
              <a:cs typeface="Arial"/>
              <a:sym typeface="Arial"/>
            </a:endParaRPr>
          </a:p>
          <a:p>
            <a:pPr defTabSz="914400">
              <a:lnSpc>
                <a:spcPct val="115000"/>
              </a:lnSpc>
              <a:spcBef>
                <a:spcPts val="1200"/>
              </a:spcBef>
              <a:buClr>
                <a:srgbClr val="000000"/>
              </a:buClr>
            </a:pPr>
            <a:r>
              <a:rPr lang="en" kern="0">
                <a:solidFill>
                  <a:srgbClr val="FFFFFF"/>
                </a:solidFill>
                <a:latin typeface="Arial"/>
                <a:cs typeface="Arial"/>
                <a:sym typeface="Arial"/>
              </a:rPr>
              <a:t>Feeling detached</a:t>
            </a:r>
            <a:endParaRPr kern="0">
              <a:solidFill>
                <a:srgbClr val="FFFFFF"/>
              </a:solidFill>
              <a:latin typeface="Arial"/>
              <a:cs typeface="Arial"/>
              <a:sym typeface="Arial"/>
            </a:endParaRPr>
          </a:p>
          <a:p>
            <a:pPr defTabSz="914400">
              <a:lnSpc>
                <a:spcPct val="115000"/>
              </a:lnSpc>
              <a:spcBef>
                <a:spcPts val="1200"/>
              </a:spcBef>
              <a:buClr>
                <a:srgbClr val="000000"/>
              </a:buClr>
            </a:pPr>
            <a:r>
              <a:rPr lang="en" kern="0">
                <a:solidFill>
                  <a:srgbClr val="FFFFFF"/>
                </a:solidFill>
                <a:latin typeface="Arial"/>
                <a:cs typeface="Arial"/>
                <a:sym typeface="Arial"/>
              </a:rPr>
              <a:t>Poor sleep</a:t>
            </a:r>
            <a:endParaRPr kern="0">
              <a:solidFill>
                <a:srgbClr val="FFFFFF"/>
              </a:solidFill>
              <a:latin typeface="Arial"/>
              <a:cs typeface="Arial"/>
              <a:sym typeface="Arial"/>
            </a:endParaRPr>
          </a:p>
          <a:p>
            <a:pPr defTabSz="914400">
              <a:lnSpc>
                <a:spcPct val="115000"/>
              </a:lnSpc>
              <a:spcBef>
                <a:spcPts val="1200"/>
              </a:spcBef>
              <a:spcAft>
                <a:spcPts val="1200"/>
              </a:spcAft>
              <a:buClr>
                <a:srgbClr val="000000"/>
              </a:buClr>
            </a:pPr>
            <a:r>
              <a:rPr lang="en" kern="0">
                <a:solidFill>
                  <a:srgbClr val="FFFFFF"/>
                </a:solidFill>
                <a:latin typeface="Arial"/>
                <a:cs typeface="Arial"/>
                <a:sym typeface="Arial"/>
              </a:rPr>
              <a:t>Low self-esteem</a:t>
            </a:r>
            <a:endParaRPr sz="1400" kern="0">
              <a:solidFill>
                <a:srgbClr val="FFFFFF"/>
              </a:solidFill>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So what’s the impact for you?</a:t>
            </a:r>
            <a:endParaRPr/>
          </a:p>
        </p:txBody>
      </p:sp>
      <p:sp>
        <p:nvSpPr>
          <p:cNvPr id="116" name="Google Shape;116;p22"/>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None/>
            </a:pPr>
            <a:r>
              <a:rPr lang="en">
                <a:solidFill>
                  <a:schemeClr val="dk1"/>
                </a:solidFill>
              </a:rPr>
              <a:t>This is potentially happening while you’re trying to engage and communicate with a person about housing, healthcare, education……</a:t>
            </a:r>
            <a:endParaRPr>
              <a:solidFill>
                <a:schemeClr val="dk1"/>
              </a:solidFill>
            </a:endParaRPr>
          </a:p>
          <a:p>
            <a:pPr marL="0" indent="0">
              <a:spcBef>
                <a:spcPts val="1200"/>
              </a:spcBef>
              <a:buNone/>
            </a:pPr>
            <a:endParaRPr>
              <a:solidFill>
                <a:schemeClr val="dk1"/>
              </a:solidFill>
            </a:endParaRPr>
          </a:p>
          <a:p>
            <a:pPr marL="0" indent="0">
              <a:spcBef>
                <a:spcPts val="1200"/>
              </a:spcBef>
              <a:buNone/>
            </a:pPr>
            <a:r>
              <a:rPr lang="en">
                <a:solidFill>
                  <a:schemeClr val="dk1"/>
                </a:solidFill>
              </a:rPr>
              <a:t>It’s a barrier for you to connect with them.</a:t>
            </a:r>
            <a:endParaRPr>
              <a:solidFill>
                <a:schemeClr val="dk1"/>
              </a:solidFill>
            </a:endParaRPr>
          </a:p>
          <a:p>
            <a:pPr marL="0" indent="0">
              <a:spcBef>
                <a:spcPts val="1200"/>
              </a:spcBef>
              <a:buNone/>
            </a:pPr>
            <a:endParaRPr>
              <a:solidFill>
                <a:schemeClr val="dk1"/>
              </a:solidFill>
            </a:endParaRPr>
          </a:p>
          <a:p>
            <a:pPr marL="0" indent="0">
              <a:spcBef>
                <a:spcPts val="1200"/>
              </a:spcBef>
              <a:spcAft>
                <a:spcPts val="1200"/>
              </a:spcAft>
              <a:buNone/>
            </a:pPr>
            <a:r>
              <a:rPr lang="en">
                <a:solidFill>
                  <a:schemeClr val="dk1"/>
                </a:solidFill>
              </a:rPr>
              <a:t>Their priority will be about keeping themselves safe.</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Trauma Informed Environments </a:t>
            </a:r>
            <a:endParaRPr/>
          </a:p>
        </p:txBody>
      </p:sp>
      <p:sp>
        <p:nvSpPr>
          <p:cNvPr id="122" name="Google Shape;122;p23"/>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fontScale="92500" lnSpcReduction="20000"/>
          </a:bodyPr>
          <a:lstStyle/>
          <a:p>
            <a:pPr marL="0" indent="0">
              <a:buNone/>
            </a:pPr>
            <a:r>
              <a:rPr lang="en">
                <a:solidFill>
                  <a:schemeClr val="accent2"/>
                </a:solidFill>
              </a:rPr>
              <a:t>5 elements of creating a trauma informed environment</a:t>
            </a:r>
            <a:endParaRPr>
              <a:solidFill>
                <a:schemeClr val="accent2"/>
              </a:solidFill>
            </a:endParaRPr>
          </a:p>
          <a:p>
            <a:pPr marL="0" indent="0">
              <a:spcBef>
                <a:spcPts val="1200"/>
              </a:spcBef>
              <a:buNone/>
            </a:pPr>
            <a:r>
              <a:rPr lang="en">
                <a:solidFill>
                  <a:schemeClr val="accent2"/>
                </a:solidFill>
              </a:rPr>
              <a:t>- Safety</a:t>
            </a:r>
            <a:endParaRPr>
              <a:solidFill>
                <a:schemeClr val="accent2"/>
              </a:solidFill>
            </a:endParaRPr>
          </a:p>
          <a:p>
            <a:pPr marL="0" indent="0">
              <a:spcBef>
                <a:spcPts val="1200"/>
              </a:spcBef>
              <a:buNone/>
            </a:pPr>
            <a:r>
              <a:rPr lang="en">
                <a:solidFill>
                  <a:schemeClr val="accent2"/>
                </a:solidFill>
              </a:rPr>
              <a:t>- Trust</a:t>
            </a:r>
            <a:endParaRPr>
              <a:solidFill>
                <a:schemeClr val="accent2"/>
              </a:solidFill>
            </a:endParaRPr>
          </a:p>
          <a:p>
            <a:pPr marL="0" indent="0">
              <a:spcBef>
                <a:spcPts val="1200"/>
              </a:spcBef>
              <a:buNone/>
            </a:pPr>
            <a:r>
              <a:rPr lang="en">
                <a:solidFill>
                  <a:schemeClr val="accent2"/>
                </a:solidFill>
              </a:rPr>
              <a:t>- Empowerment</a:t>
            </a:r>
            <a:endParaRPr>
              <a:solidFill>
                <a:schemeClr val="accent2"/>
              </a:solidFill>
            </a:endParaRPr>
          </a:p>
          <a:p>
            <a:pPr marL="0" indent="0">
              <a:spcBef>
                <a:spcPts val="1200"/>
              </a:spcBef>
              <a:buNone/>
            </a:pPr>
            <a:r>
              <a:rPr lang="en">
                <a:solidFill>
                  <a:schemeClr val="accent2"/>
                </a:solidFill>
              </a:rPr>
              <a:t>- Collaboration</a:t>
            </a:r>
            <a:endParaRPr>
              <a:solidFill>
                <a:schemeClr val="accent2"/>
              </a:solidFill>
            </a:endParaRPr>
          </a:p>
          <a:p>
            <a:pPr marL="0" indent="0">
              <a:spcBef>
                <a:spcPts val="1200"/>
              </a:spcBef>
              <a:buNone/>
            </a:pPr>
            <a:r>
              <a:rPr lang="en">
                <a:solidFill>
                  <a:schemeClr val="accent2"/>
                </a:solidFill>
              </a:rPr>
              <a:t>- Control</a:t>
            </a:r>
            <a:endParaRPr>
              <a:solidFill>
                <a:schemeClr val="accent2"/>
              </a:solidFill>
            </a:endParaRPr>
          </a:p>
          <a:p>
            <a:pPr marL="0" indent="0">
              <a:spcBef>
                <a:spcPts val="1200"/>
              </a:spcBef>
              <a:spcAft>
                <a:spcPts val="1200"/>
              </a:spcAft>
              <a:buNone/>
            </a:pPr>
            <a:r>
              <a:rPr lang="en">
                <a:solidFill>
                  <a:schemeClr val="accent2"/>
                </a:solidFill>
              </a:rPr>
              <a:t>By implementing these elements, we ensure that people are more likely to have a safe and positive experience. This is key in all areas of the work we do.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pPr>
              <a:lnSpc>
                <a:spcPct val="115000"/>
              </a:lnSpc>
            </a:pPr>
            <a:r>
              <a:rPr lang="en" sz="2400" b="1">
                <a:highlight>
                  <a:schemeClr val="lt1"/>
                </a:highlight>
              </a:rPr>
              <a:t>Essentials of TIC </a:t>
            </a:r>
            <a:endParaRPr sz="2400"/>
          </a:p>
        </p:txBody>
      </p:sp>
      <p:sp>
        <p:nvSpPr>
          <p:cNvPr id="128" name="Google Shape;128;p24"/>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marL="0" indent="0">
              <a:buNone/>
            </a:pPr>
            <a:endParaRPr b="1">
              <a:solidFill>
                <a:schemeClr val="dk1"/>
              </a:solidFill>
              <a:highlight>
                <a:schemeClr val="lt1"/>
              </a:highlight>
            </a:endParaRPr>
          </a:p>
          <a:p>
            <a:pPr marL="0" indent="0">
              <a:buNone/>
            </a:pPr>
            <a:r>
              <a:rPr lang="en">
                <a:solidFill>
                  <a:schemeClr val="dk1"/>
                </a:solidFill>
                <a:highlight>
                  <a:schemeClr val="lt1"/>
                </a:highlight>
              </a:rPr>
              <a:t>• </a:t>
            </a:r>
            <a:r>
              <a:rPr lang="en" b="1">
                <a:solidFill>
                  <a:schemeClr val="dk1"/>
                </a:solidFill>
                <a:highlight>
                  <a:schemeClr val="lt1"/>
                </a:highlight>
              </a:rPr>
              <a:t>Connect </a:t>
            </a:r>
            <a:r>
              <a:rPr lang="en">
                <a:solidFill>
                  <a:schemeClr val="dk1"/>
                </a:solidFill>
                <a:highlight>
                  <a:schemeClr val="lt1"/>
                </a:highlight>
              </a:rPr>
              <a:t>– Focus on Relationships </a:t>
            </a:r>
            <a:endParaRPr>
              <a:solidFill>
                <a:schemeClr val="dk1"/>
              </a:solidFill>
              <a:highlight>
                <a:schemeClr val="lt1"/>
              </a:highlight>
            </a:endParaRPr>
          </a:p>
          <a:p>
            <a:pPr marL="0" indent="0">
              <a:buNone/>
            </a:pPr>
            <a:r>
              <a:rPr lang="en">
                <a:solidFill>
                  <a:schemeClr val="dk1"/>
                </a:solidFill>
                <a:highlight>
                  <a:schemeClr val="lt1"/>
                </a:highlight>
              </a:rPr>
              <a:t>• </a:t>
            </a:r>
            <a:r>
              <a:rPr lang="en" b="1">
                <a:solidFill>
                  <a:schemeClr val="dk1"/>
                </a:solidFill>
                <a:highlight>
                  <a:schemeClr val="lt1"/>
                </a:highlight>
              </a:rPr>
              <a:t>Protect </a:t>
            </a:r>
            <a:r>
              <a:rPr lang="en">
                <a:solidFill>
                  <a:schemeClr val="dk1"/>
                </a:solidFill>
                <a:highlight>
                  <a:schemeClr val="lt1"/>
                </a:highlight>
              </a:rPr>
              <a:t>– Promote Safety and Trustworthiness </a:t>
            </a:r>
            <a:endParaRPr>
              <a:solidFill>
                <a:schemeClr val="dk1"/>
              </a:solidFill>
              <a:highlight>
                <a:schemeClr val="lt1"/>
              </a:highlight>
            </a:endParaRPr>
          </a:p>
          <a:p>
            <a:pPr marL="0" indent="0">
              <a:buNone/>
            </a:pPr>
            <a:r>
              <a:rPr lang="en">
                <a:solidFill>
                  <a:schemeClr val="dk1"/>
                </a:solidFill>
                <a:highlight>
                  <a:schemeClr val="lt1"/>
                </a:highlight>
              </a:rPr>
              <a:t>•</a:t>
            </a:r>
            <a:r>
              <a:rPr lang="en" b="1">
                <a:solidFill>
                  <a:schemeClr val="dk1"/>
                </a:solidFill>
                <a:highlight>
                  <a:schemeClr val="lt1"/>
                </a:highlight>
              </a:rPr>
              <a:t>Respect </a:t>
            </a:r>
            <a:r>
              <a:rPr lang="en">
                <a:solidFill>
                  <a:schemeClr val="dk1"/>
                </a:solidFill>
                <a:highlight>
                  <a:schemeClr val="lt1"/>
                </a:highlight>
              </a:rPr>
              <a:t>– Engage in Choice and Collaboration  </a:t>
            </a:r>
            <a:endParaRPr>
              <a:solidFill>
                <a:schemeClr val="dk1"/>
              </a:solidFill>
              <a:highlight>
                <a:schemeClr val="lt1"/>
              </a:highlight>
            </a:endParaRPr>
          </a:p>
          <a:p>
            <a:pPr marL="0" indent="0">
              <a:buNone/>
            </a:pPr>
            <a:r>
              <a:rPr lang="en">
                <a:solidFill>
                  <a:schemeClr val="dk1"/>
                </a:solidFill>
                <a:highlight>
                  <a:schemeClr val="lt1"/>
                </a:highlight>
              </a:rPr>
              <a:t>• </a:t>
            </a:r>
            <a:r>
              <a:rPr lang="en" b="1">
                <a:solidFill>
                  <a:schemeClr val="dk1"/>
                </a:solidFill>
                <a:highlight>
                  <a:schemeClr val="lt1"/>
                </a:highlight>
              </a:rPr>
              <a:t>Redirect </a:t>
            </a:r>
            <a:r>
              <a:rPr lang="en">
                <a:solidFill>
                  <a:schemeClr val="dk1"/>
                </a:solidFill>
                <a:highlight>
                  <a:schemeClr val="lt1"/>
                </a:highlight>
              </a:rPr>
              <a:t>(Teach and Reinforce) </a:t>
            </a:r>
            <a:endParaRPr>
              <a:solidFill>
                <a:schemeClr val="dk1"/>
              </a:solidFill>
              <a:highlight>
                <a:schemeClr val="lt1"/>
              </a:highlight>
            </a:endParaRPr>
          </a:p>
          <a:p>
            <a:pPr marL="0" indent="0">
              <a:buNone/>
            </a:pPr>
            <a:endParaRPr>
              <a:solidFill>
                <a:schemeClr val="dk1"/>
              </a:solidFill>
              <a:highlight>
                <a:schemeClr val="lt1"/>
              </a:highlight>
            </a:endParaRPr>
          </a:p>
          <a:p>
            <a:pPr marL="0" indent="0">
              <a:buNone/>
            </a:pPr>
            <a:r>
              <a:rPr lang="en">
                <a:solidFill>
                  <a:schemeClr val="dk1"/>
                </a:solidFill>
                <a:highlight>
                  <a:schemeClr val="lt1"/>
                </a:highlight>
              </a:rPr>
              <a:t>Encourage Skill Building and Competence </a:t>
            </a:r>
            <a:endParaRPr>
              <a:solidFill>
                <a:schemeClr val="dk1"/>
              </a:solidFill>
              <a:highlight>
                <a:schemeClr val="lt1"/>
              </a:highlight>
            </a:endParaRPr>
          </a:p>
          <a:p>
            <a:pPr marL="0" indent="0">
              <a:buNone/>
            </a:pPr>
            <a:r>
              <a:rPr lang="en">
                <a:solidFill>
                  <a:schemeClr val="dk1"/>
                </a:solidFill>
                <a:highlight>
                  <a:schemeClr val="lt1"/>
                </a:highlight>
              </a:rPr>
              <a:t>(Hummer, V., Crosland, K., Dollard, N., 2009) </a:t>
            </a:r>
            <a:endParaRPr>
              <a:solidFill>
                <a:schemeClr val="dk1"/>
              </a:solidFill>
              <a:highlight>
                <a:schemeClr val="lt1"/>
              </a:highlight>
            </a:endParaRPr>
          </a:p>
          <a:p>
            <a:pPr marL="0" indent="0">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62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1017225"/>
            <a:ext cx="8520600" cy="572700"/>
          </a:xfrm>
          <a:prstGeom prst="rect">
            <a:avLst/>
          </a:prstGeom>
        </p:spPr>
        <p:txBody>
          <a:bodyPr spcFirstLastPara="1" wrap="square" lIns="91425" tIns="91425" rIns="91425" bIns="91425" anchor="t" anchorCtr="0">
            <a:normAutofit fontScale="90000"/>
          </a:bodyPr>
          <a:lstStyle/>
          <a:p>
            <a:r>
              <a:rPr lang="en"/>
              <a:t>Specifically working with children</a:t>
            </a:r>
            <a:endParaRPr/>
          </a:p>
        </p:txBody>
      </p:sp>
      <p:sp>
        <p:nvSpPr>
          <p:cNvPr id="134" name="Google Shape;134;p25"/>
          <p:cNvSpPr txBox="1">
            <a:spLocks noGrp="1"/>
          </p:cNvSpPr>
          <p:nvPr>
            <p:ph type="body" idx="1"/>
          </p:nvPr>
        </p:nvSpPr>
        <p:spPr>
          <a:xfrm>
            <a:off x="311700" y="1874975"/>
            <a:ext cx="8520600" cy="4125900"/>
          </a:xfrm>
          <a:prstGeom prst="rect">
            <a:avLst/>
          </a:prstGeom>
        </p:spPr>
        <p:txBody>
          <a:bodyPr spcFirstLastPara="1" wrap="square" lIns="91425" tIns="91425" rIns="91425" bIns="91425" anchor="t" anchorCtr="0">
            <a:normAutofit fontScale="70000" lnSpcReduction="20000"/>
          </a:bodyPr>
          <a:lstStyle/>
          <a:p>
            <a:pPr marL="0" indent="0">
              <a:buNone/>
            </a:pPr>
            <a:r>
              <a:rPr lang="en" sz="2850" b="1">
                <a:solidFill>
                  <a:schemeClr val="dk1"/>
                </a:solidFill>
                <a:highlight>
                  <a:schemeClr val="lt1"/>
                </a:highlight>
              </a:rPr>
              <a:t>Creating a Safe Environment through Relationships</a:t>
            </a:r>
            <a:endParaRPr sz="2850" b="1">
              <a:solidFill>
                <a:schemeClr val="dk1"/>
              </a:solidFill>
              <a:highlight>
                <a:schemeClr val="lt1"/>
              </a:highlight>
            </a:endParaRPr>
          </a:p>
          <a:p>
            <a:pPr marL="0" indent="0">
              <a:buNone/>
            </a:pPr>
            <a:r>
              <a:rPr lang="en" sz="2850">
                <a:solidFill>
                  <a:schemeClr val="dk1"/>
                </a:solidFill>
                <a:highlight>
                  <a:schemeClr val="lt1"/>
                </a:highlight>
              </a:rPr>
              <a:t>Rebecca S. Brown, LCSW suggests these strategies in working with students impacted by trauma:</a:t>
            </a:r>
            <a:endParaRPr sz="2850">
              <a:solidFill>
                <a:schemeClr val="dk1"/>
              </a:solidFill>
              <a:highlight>
                <a:schemeClr val="lt1"/>
              </a:highlight>
            </a:endParaRPr>
          </a:p>
          <a:p>
            <a:pPr marL="0" indent="0">
              <a:buNone/>
            </a:pPr>
            <a:endParaRPr sz="2850">
              <a:solidFill>
                <a:schemeClr val="dk1"/>
              </a:solidFill>
              <a:highlight>
                <a:schemeClr val="lt1"/>
              </a:highlight>
            </a:endParaRPr>
          </a:p>
          <a:p>
            <a:pPr marL="0" indent="0">
              <a:buNone/>
            </a:pPr>
            <a:r>
              <a:rPr lang="en" sz="2850">
                <a:solidFill>
                  <a:schemeClr val="dk1"/>
                </a:solidFill>
                <a:highlight>
                  <a:schemeClr val="lt1"/>
                </a:highlight>
              </a:rPr>
              <a:t>• Clarify your role with the student.</a:t>
            </a:r>
            <a:endParaRPr sz="2850">
              <a:solidFill>
                <a:schemeClr val="dk1"/>
              </a:solidFill>
              <a:highlight>
                <a:schemeClr val="lt1"/>
              </a:highlight>
            </a:endParaRPr>
          </a:p>
          <a:p>
            <a:pPr marL="0" indent="0">
              <a:buNone/>
            </a:pPr>
            <a:r>
              <a:rPr lang="en" sz="2850">
                <a:solidFill>
                  <a:schemeClr val="dk1"/>
                </a:solidFill>
                <a:highlight>
                  <a:schemeClr val="lt1"/>
                </a:highlight>
              </a:rPr>
              <a:t>• Establish yourself as a safe individual. </a:t>
            </a:r>
            <a:endParaRPr sz="2850">
              <a:solidFill>
                <a:schemeClr val="dk1"/>
              </a:solidFill>
              <a:highlight>
                <a:schemeClr val="lt1"/>
              </a:highlight>
            </a:endParaRPr>
          </a:p>
          <a:p>
            <a:pPr marL="0" indent="0">
              <a:buNone/>
            </a:pPr>
            <a:r>
              <a:rPr lang="en" sz="2850">
                <a:solidFill>
                  <a:schemeClr val="dk1"/>
                </a:solidFill>
                <a:highlight>
                  <a:schemeClr val="lt1"/>
                </a:highlight>
              </a:rPr>
              <a:t>• Create an environment of respect.</a:t>
            </a:r>
            <a:endParaRPr sz="2850">
              <a:solidFill>
                <a:schemeClr val="dk1"/>
              </a:solidFill>
              <a:highlight>
                <a:schemeClr val="lt1"/>
              </a:highlight>
            </a:endParaRPr>
          </a:p>
          <a:p>
            <a:pPr marL="0" indent="0">
              <a:buNone/>
            </a:pPr>
            <a:r>
              <a:rPr lang="en" sz="2850">
                <a:solidFill>
                  <a:schemeClr val="dk1"/>
                </a:solidFill>
                <a:highlight>
                  <a:schemeClr val="lt1"/>
                </a:highlight>
              </a:rPr>
              <a:t>• Give the student opportunities to make choices.</a:t>
            </a:r>
            <a:endParaRPr sz="2850">
              <a:solidFill>
                <a:schemeClr val="dk1"/>
              </a:solidFill>
              <a:highlight>
                <a:schemeClr val="lt1"/>
              </a:highlight>
            </a:endParaRPr>
          </a:p>
          <a:p>
            <a:pPr marL="0" indent="0">
              <a:buNone/>
            </a:pPr>
            <a:r>
              <a:rPr lang="en" sz="2850">
                <a:solidFill>
                  <a:schemeClr val="dk1"/>
                </a:solidFill>
                <a:highlight>
                  <a:schemeClr val="lt1"/>
                </a:highlight>
              </a:rPr>
              <a:t>• Talk about safety and what steps you will take to help the student be and feel safe.</a:t>
            </a:r>
            <a:endParaRPr sz="2850">
              <a:solidFill>
                <a:schemeClr val="dk1"/>
              </a:solidFill>
              <a:highlight>
                <a:schemeClr val="lt1"/>
              </a:highlight>
            </a:endParaRPr>
          </a:p>
          <a:p>
            <a:pPr marL="0" indent="0">
              <a:buNone/>
            </a:pPr>
            <a:r>
              <a:rPr lang="en" sz="2850">
                <a:solidFill>
                  <a:schemeClr val="dk1"/>
                </a:solidFill>
                <a:highlight>
                  <a:schemeClr val="lt1"/>
                </a:highlight>
              </a:rPr>
              <a:t>• Connect the student to the appropriate resources and people.</a:t>
            </a:r>
            <a:endParaRPr sz="2850">
              <a:solidFill>
                <a:schemeClr val="dk1"/>
              </a:solidFill>
              <a:highlight>
                <a:schemeClr val="lt1"/>
              </a:highlight>
            </a:endParaRPr>
          </a:p>
          <a:p>
            <a:pPr marL="0" indent="0">
              <a:buNone/>
            </a:pPr>
            <a:r>
              <a:rPr lang="en" sz="2850">
                <a:solidFill>
                  <a:schemeClr val="dk1"/>
                </a:solidFill>
                <a:highlight>
                  <a:schemeClr val="lt1"/>
                </a:highlight>
              </a:rPr>
              <a:t>• Message to students: “You are not alone.”</a:t>
            </a:r>
            <a:endParaRPr sz="2850">
              <a:solidFill>
                <a:schemeClr val="dk1"/>
              </a:solidFill>
              <a:highlight>
                <a:schemeClr val="lt1"/>
              </a:highlight>
            </a:endParaRPr>
          </a:p>
          <a:p>
            <a:pPr marL="0" indent="0">
              <a:buNone/>
            </a:pPr>
            <a:r>
              <a:rPr lang="en" sz="1100">
                <a:solidFill>
                  <a:srgbClr val="000000"/>
                </a:solidFill>
                <a:highlight>
                  <a:srgbClr val="FFFFFF"/>
                </a:highlight>
                <a:latin typeface="Calibri"/>
                <a:ea typeface="Calibri"/>
                <a:cs typeface="Calibri"/>
                <a:sym typeface="Calibri"/>
              </a:rPr>
              <a:t> </a:t>
            </a:r>
            <a:endParaRPr sz="1100">
              <a:solidFill>
                <a:srgbClr val="000000"/>
              </a:solidFill>
              <a:highlight>
                <a:srgbClr val="FFFFFF"/>
              </a:highlight>
              <a:latin typeface="Calibri"/>
              <a:ea typeface="Calibri"/>
              <a:cs typeface="Calibri"/>
              <a:sym typeface="Calibri"/>
            </a:endParaRPr>
          </a:p>
          <a:p>
            <a:pPr marL="0" indent="0">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176300" y="967650"/>
            <a:ext cx="8520600" cy="572700"/>
          </a:xfrm>
          <a:prstGeom prst="rect">
            <a:avLst/>
          </a:prstGeom>
        </p:spPr>
        <p:txBody>
          <a:bodyPr spcFirstLastPara="1" wrap="square" lIns="91425" tIns="91425" rIns="91425" bIns="91425" anchor="t" anchorCtr="0">
            <a:normAutofit fontScale="90000"/>
          </a:bodyPr>
          <a:lstStyle/>
          <a:p>
            <a:pPr>
              <a:lnSpc>
                <a:spcPct val="115000"/>
              </a:lnSpc>
            </a:pPr>
            <a:r>
              <a:rPr lang="en" sz="2400" b="1">
                <a:highlight>
                  <a:schemeClr val="lt1"/>
                </a:highlight>
              </a:rPr>
              <a:t>Creating a Safe Environment</a:t>
            </a:r>
            <a:endParaRPr sz="2400"/>
          </a:p>
        </p:txBody>
      </p:sp>
      <p:sp>
        <p:nvSpPr>
          <p:cNvPr id="140" name="Google Shape;140;p26"/>
          <p:cNvSpPr txBox="1">
            <a:spLocks noGrp="1"/>
          </p:cNvSpPr>
          <p:nvPr>
            <p:ph type="body" idx="1"/>
          </p:nvPr>
        </p:nvSpPr>
        <p:spPr>
          <a:xfrm>
            <a:off x="100050" y="1540350"/>
            <a:ext cx="8943900" cy="4460400"/>
          </a:xfrm>
          <a:prstGeom prst="rect">
            <a:avLst/>
          </a:prstGeom>
        </p:spPr>
        <p:txBody>
          <a:bodyPr spcFirstLastPara="1" wrap="square" lIns="91425" tIns="91425" rIns="91425" bIns="91425" anchor="t" anchorCtr="0">
            <a:noAutofit/>
          </a:bodyPr>
          <a:lstStyle/>
          <a:p>
            <a:pPr marL="0" indent="0">
              <a:buNone/>
            </a:pPr>
            <a:r>
              <a:rPr lang="en">
                <a:solidFill>
                  <a:schemeClr val="dk1"/>
                </a:solidFill>
                <a:highlight>
                  <a:schemeClr val="lt1"/>
                </a:highlight>
              </a:rPr>
              <a:t>Some safety approaches for the classroom:</a:t>
            </a:r>
            <a:endParaRPr>
              <a:solidFill>
                <a:schemeClr val="dk1"/>
              </a:solidFill>
              <a:highlight>
                <a:schemeClr val="lt1"/>
              </a:highlight>
            </a:endParaRPr>
          </a:p>
          <a:p>
            <a:pPr marL="0" indent="0">
              <a:buNone/>
            </a:pPr>
            <a:endParaRPr>
              <a:solidFill>
                <a:schemeClr val="dk1"/>
              </a:solidFill>
              <a:highlight>
                <a:schemeClr val="lt1"/>
              </a:highlight>
            </a:endParaRPr>
          </a:p>
          <a:p>
            <a:pPr marL="0" indent="0">
              <a:buNone/>
            </a:pPr>
            <a:r>
              <a:rPr lang="en">
                <a:solidFill>
                  <a:schemeClr val="dk1"/>
                </a:solidFill>
                <a:highlight>
                  <a:schemeClr val="lt1"/>
                </a:highlight>
              </a:rPr>
              <a:t>• Have a predictable environment with clear expectations for behaviour</a:t>
            </a:r>
            <a:endParaRPr>
              <a:solidFill>
                <a:schemeClr val="dk1"/>
              </a:solidFill>
              <a:highlight>
                <a:schemeClr val="lt1"/>
              </a:highlight>
            </a:endParaRPr>
          </a:p>
          <a:p>
            <a:pPr marL="0" indent="0">
              <a:buNone/>
            </a:pPr>
            <a:r>
              <a:rPr lang="en">
                <a:solidFill>
                  <a:schemeClr val="dk1"/>
                </a:solidFill>
                <a:highlight>
                  <a:schemeClr val="lt1"/>
                </a:highlight>
              </a:rPr>
              <a:t>• Have structure during the class day, try not to deviate from it often</a:t>
            </a:r>
            <a:endParaRPr>
              <a:solidFill>
                <a:schemeClr val="dk1"/>
              </a:solidFill>
              <a:highlight>
                <a:schemeClr val="lt1"/>
              </a:highlight>
            </a:endParaRPr>
          </a:p>
          <a:p>
            <a:pPr marL="0" indent="0">
              <a:buNone/>
            </a:pPr>
            <a:r>
              <a:rPr lang="en">
                <a:solidFill>
                  <a:schemeClr val="dk1"/>
                </a:solidFill>
                <a:highlight>
                  <a:schemeClr val="lt1"/>
                </a:highlight>
              </a:rPr>
              <a:t>• Establish a quiet, safe place in the classroom for students to go when they are feeling overwhelmed. It should be a comfortable space away from others, with comfortable furniture, blankets and pillows. </a:t>
            </a:r>
            <a:endParaRPr>
              <a:solidFill>
                <a:schemeClr val="dk1"/>
              </a:solidFill>
              <a:highlight>
                <a:schemeClr val="lt1"/>
              </a:highlight>
            </a:endParaRPr>
          </a:p>
          <a:p>
            <a:pPr marL="0" indent="0">
              <a:buNone/>
            </a:pPr>
            <a:r>
              <a:rPr lang="en">
                <a:solidFill>
                  <a:schemeClr val="dk1"/>
                </a:solidFill>
                <a:highlight>
                  <a:schemeClr val="lt1"/>
                </a:highlight>
              </a:rPr>
              <a:t>• Have some sensory materials for students, such as a small rubber ball they can squeeze, stuffed animals, pillows with different types of fabric, pipe cleaners, rocks, crystals, play dough or clay, paper for scribbling, colour markers/pencils, puzzles, etc.</a:t>
            </a:r>
            <a:endParaRPr>
              <a:solidFill>
                <a:schemeClr val="dk1"/>
              </a:solidFill>
              <a:highlight>
                <a:schemeClr val="lt1"/>
              </a:highlight>
            </a:endParaRPr>
          </a:p>
          <a:p>
            <a:pPr marL="0" indent="0">
              <a:buNone/>
            </a:pPr>
            <a:r>
              <a:rPr lang="en">
                <a:solidFill>
                  <a:schemeClr val="dk1"/>
                </a:solidFill>
                <a:highlight>
                  <a:schemeClr val="lt1"/>
                </a:highlight>
              </a:rPr>
              <a:t>• Have pleasant colours, pictures of nature, cute animals, etc. in the classroom that students can focus on when dysregulated</a:t>
            </a:r>
            <a:endParaRPr>
              <a:solidFill>
                <a:schemeClr val="dk1"/>
              </a:solidFill>
              <a:highlight>
                <a:schemeClr val="lt1"/>
              </a:highlight>
            </a:endParaRPr>
          </a:p>
          <a:p>
            <a:pPr marL="0" indent="0">
              <a:spcAft>
                <a:spcPts val="1200"/>
              </a:spcAft>
              <a:buNone/>
            </a:pPr>
            <a:r>
              <a:rPr lang="en">
                <a:solidFill>
                  <a:schemeClr val="dk1"/>
                </a:solidFill>
                <a:highlight>
                  <a:schemeClr val="lt1"/>
                </a:highlight>
              </a:rPr>
              <a:t>• Incorporate music into the classroom that is playing in the background, rhythmic sounds</a:t>
            </a:r>
            <a:endParaRPr b="1">
              <a:solidFill>
                <a:schemeClr val="dk1"/>
              </a:solidFill>
              <a:highlight>
                <a:schemeClr val="lt1"/>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1004825"/>
            <a:ext cx="8520600" cy="572700"/>
          </a:xfrm>
          <a:prstGeom prst="rect">
            <a:avLst/>
          </a:prstGeom>
        </p:spPr>
        <p:txBody>
          <a:bodyPr spcFirstLastPara="1" wrap="square" lIns="91425" tIns="91425" rIns="91425" bIns="91425" anchor="t" anchorCtr="0">
            <a:normAutofit fontScale="90000"/>
          </a:bodyPr>
          <a:lstStyle/>
          <a:p>
            <a:pPr>
              <a:lnSpc>
                <a:spcPct val="115000"/>
              </a:lnSpc>
            </a:pPr>
            <a:r>
              <a:rPr lang="en" sz="2400" b="1">
                <a:highlight>
                  <a:schemeClr val="lt1"/>
                </a:highlight>
              </a:rPr>
              <a:t>Behavioural Strategies for Trauma Impacted Students</a:t>
            </a:r>
            <a:endParaRPr sz="2400"/>
          </a:p>
        </p:txBody>
      </p:sp>
      <p:sp>
        <p:nvSpPr>
          <p:cNvPr id="146" name="Google Shape;146;p27"/>
          <p:cNvSpPr txBox="1">
            <a:spLocks noGrp="1"/>
          </p:cNvSpPr>
          <p:nvPr>
            <p:ph type="body" idx="1"/>
          </p:nvPr>
        </p:nvSpPr>
        <p:spPr>
          <a:xfrm>
            <a:off x="311700" y="1526350"/>
            <a:ext cx="8520600" cy="4300800"/>
          </a:xfrm>
          <a:prstGeom prst="rect">
            <a:avLst/>
          </a:prstGeom>
        </p:spPr>
        <p:txBody>
          <a:bodyPr spcFirstLastPara="1" wrap="square" lIns="91425" tIns="91425" rIns="91425" bIns="91425" anchor="t" anchorCtr="0">
            <a:noAutofit/>
          </a:bodyPr>
          <a:lstStyle/>
          <a:p>
            <a:pPr marL="0" indent="0">
              <a:buNone/>
            </a:pPr>
            <a:r>
              <a:rPr lang="en">
                <a:solidFill>
                  <a:schemeClr val="dk1"/>
                </a:solidFill>
                <a:highlight>
                  <a:schemeClr val="lt1"/>
                </a:highlight>
              </a:rPr>
              <a:t>• Practice active listening with students and demonstrate empathy</a:t>
            </a:r>
            <a:endParaRPr>
              <a:solidFill>
                <a:schemeClr val="dk1"/>
              </a:solidFill>
              <a:highlight>
                <a:schemeClr val="lt1"/>
              </a:highlight>
            </a:endParaRPr>
          </a:p>
          <a:p>
            <a:pPr marL="0" indent="0">
              <a:buNone/>
            </a:pPr>
            <a:r>
              <a:rPr lang="en">
                <a:solidFill>
                  <a:schemeClr val="dk1"/>
                </a:solidFill>
                <a:highlight>
                  <a:schemeClr val="lt1"/>
                </a:highlight>
              </a:rPr>
              <a:t>Use of specific praise like--  “You did very good sharing today” vs “Good job today.”</a:t>
            </a:r>
            <a:endParaRPr>
              <a:solidFill>
                <a:schemeClr val="dk1"/>
              </a:solidFill>
              <a:highlight>
                <a:schemeClr val="lt1"/>
              </a:highlight>
            </a:endParaRPr>
          </a:p>
          <a:p>
            <a:pPr marL="0" indent="0">
              <a:buNone/>
            </a:pPr>
            <a:r>
              <a:rPr lang="en">
                <a:solidFill>
                  <a:schemeClr val="dk1"/>
                </a:solidFill>
                <a:highlight>
                  <a:schemeClr val="lt1"/>
                </a:highlight>
              </a:rPr>
              <a:t>• Active ignoring of negative behaviour</a:t>
            </a:r>
            <a:endParaRPr>
              <a:solidFill>
                <a:schemeClr val="dk1"/>
              </a:solidFill>
              <a:highlight>
                <a:schemeClr val="lt1"/>
              </a:highlight>
            </a:endParaRPr>
          </a:p>
          <a:p>
            <a:pPr marL="0" indent="0">
              <a:buNone/>
            </a:pPr>
            <a:r>
              <a:rPr lang="en">
                <a:solidFill>
                  <a:schemeClr val="dk1"/>
                </a:solidFill>
                <a:highlight>
                  <a:schemeClr val="lt1"/>
                </a:highlight>
              </a:rPr>
              <a:t>• Consistent expectations and behaviour plans that are based on rewards systems, not punishment.</a:t>
            </a:r>
            <a:endParaRPr>
              <a:solidFill>
                <a:schemeClr val="dk1"/>
              </a:solidFill>
              <a:highlight>
                <a:schemeClr val="lt1"/>
              </a:highlight>
            </a:endParaRPr>
          </a:p>
          <a:p>
            <a:pPr marL="0" indent="0">
              <a:buNone/>
            </a:pPr>
            <a:r>
              <a:rPr lang="en">
                <a:solidFill>
                  <a:schemeClr val="dk1"/>
                </a:solidFill>
                <a:highlight>
                  <a:schemeClr val="lt1"/>
                </a:highlight>
              </a:rPr>
              <a:t>• Do collaborative problem-solving with students</a:t>
            </a:r>
            <a:endParaRPr>
              <a:solidFill>
                <a:schemeClr val="dk1"/>
              </a:solidFill>
              <a:highlight>
                <a:schemeClr val="lt1"/>
              </a:highlight>
            </a:endParaRPr>
          </a:p>
          <a:p>
            <a:pPr marL="0" indent="0">
              <a:buNone/>
            </a:pPr>
            <a:r>
              <a:rPr lang="en">
                <a:solidFill>
                  <a:schemeClr val="dk1"/>
                </a:solidFill>
                <a:highlight>
                  <a:schemeClr val="lt1"/>
                </a:highlight>
              </a:rPr>
              <a:t>• Teach Feelings Expression and Coping — Identify and label emotions and feelings.</a:t>
            </a:r>
            <a:endParaRPr>
              <a:solidFill>
                <a:schemeClr val="dk1"/>
              </a:solidFill>
              <a:highlight>
                <a:schemeClr val="lt1"/>
              </a:highlight>
            </a:endParaRPr>
          </a:p>
          <a:p>
            <a:pPr marL="0" indent="0">
              <a:buNone/>
            </a:pPr>
            <a:r>
              <a:rPr lang="en">
                <a:solidFill>
                  <a:schemeClr val="dk1"/>
                </a:solidFill>
                <a:highlight>
                  <a:schemeClr val="lt1"/>
                </a:highlight>
              </a:rPr>
              <a:t>• Use of scales and “thermometer” to rate emotion intensity – visual guide</a:t>
            </a:r>
            <a:endParaRPr>
              <a:solidFill>
                <a:schemeClr val="dk1"/>
              </a:solidFill>
              <a:highlight>
                <a:schemeClr val="lt1"/>
              </a:highlight>
            </a:endParaRPr>
          </a:p>
          <a:p>
            <a:pPr marL="0" indent="0">
              <a:buNone/>
            </a:pPr>
            <a:r>
              <a:rPr lang="en">
                <a:solidFill>
                  <a:schemeClr val="dk1"/>
                </a:solidFill>
                <a:highlight>
                  <a:schemeClr val="lt1"/>
                </a:highlight>
              </a:rPr>
              <a:t>• Recognize that change happens very slowly.</a:t>
            </a:r>
            <a:endParaRPr>
              <a:solidFill>
                <a:schemeClr val="dk1"/>
              </a:solidFill>
              <a:highlight>
                <a:schemeClr val="lt1"/>
              </a:highlight>
            </a:endParaRPr>
          </a:p>
          <a:p>
            <a:pPr marL="0" indent="0">
              <a:buNone/>
            </a:pPr>
            <a:r>
              <a:rPr lang="en">
                <a:solidFill>
                  <a:schemeClr val="dk1"/>
                </a:solidFill>
                <a:highlight>
                  <a:schemeClr val="lt1"/>
                </a:highlight>
              </a:rPr>
              <a:t>• Know that you may never see the outcomes of your efforts.</a:t>
            </a:r>
            <a:endParaRPr>
              <a:solidFill>
                <a:schemeClr val="dk1"/>
              </a:solidFill>
              <a:highlight>
                <a:schemeClr val="lt1"/>
              </a:highlight>
            </a:endParaRPr>
          </a:p>
          <a:p>
            <a:pPr marL="0" indent="0">
              <a:buNone/>
            </a:pPr>
            <a:endParaRPr>
              <a:solidFill>
                <a:schemeClr val="dk1"/>
              </a:solidFill>
              <a:highlight>
                <a:schemeClr val="lt1"/>
              </a:highlight>
            </a:endParaRPr>
          </a:p>
          <a:p>
            <a:pPr marL="0" indent="0">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1302275"/>
            <a:ext cx="8520600" cy="572700"/>
          </a:xfrm>
          <a:prstGeom prst="rect">
            <a:avLst/>
          </a:prstGeom>
        </p:spPr>
        <p:txBody>
          <a:bodyPr spcFirstLastPara="1" wrap="square" lIns="91425" tIns="91425" rIns="91425" bIns="91425" anchor="t" anchorCtr="0">
            <a:normAutofit fontScale="90000"/>
          </a:bodyPr>
          <a:lstStyle/>
          <a:p>
            <a:r>
              <a:rPr lang="en"/>
              <a:t>Think about and discuss…</a:t>
            </a:r>
            <a:endParaRPr/>
          </a:p>
        </p:txBody>
      </p:sp>
      <p:sp>
        <p:nvSpPr>
          <p:cNvPr id="152" name="Google Shape;152;p28"/>
          <p:cNvSpPr txBox="1">
            <a:spLocks noGrp="1"/>
          </p:cNvSpPr>
          <p:nvPr>
            <p:ph type="body" idx="1"/>
          </p:nvPr>
        </p:nvSpPr>
        <p:spPr>
          <a:xfrm>
            <a:off x="311700" y="2009725"/>
            <a:ext cx="8520600" cy="3416400"/>
          </a:xfrm>
          <a:prstGeom prst="rect">
            <a:avLst/>
          </a:prstGeom>
        </p:spPr>
        <p:txBody>
          <a:bodyPr spcFirstLastPara="1" wrap="square" lIns="91425" tIns="91425" rIns="91425" bIns="91425" anchor="t" anchorCtr="0">
            <a:normAutofit/>
          </a:bodyPr>
          <a:lstStyle/>
          <a:p>
            <a:pPr>
              <a:buClr>
                <a:schemeClr val="dk1"/>
              </a:buClr>
              <a:buChar char="-"/>
            </a:pPr>
            <a:r>
              <a:rPr lang="en">
                <a:solidFill>
                  <a:schemeClr val="dk1"/>
                </a:solidFill>
              </a:rPr>
              <a:t>Your experiences of working with people who have experienced trauma and/or ACEs</a:t>
            </a:r>
            <a:endParaRPr>
              <a:solidFill>
                <a:schemeClr val="dk1"/>
              </a:solidFill>
            </a:endParaRPr>
          </a:p>
          <a:p>
            <a:pPr>
              <a:buClr>
                <a:schemeClr val="dk1"/>
              </a:buClr>
              <a:buChar char="-"/>
            </a:pPr>
            <a:r>
              <a:rPr lang="en">
                <a:solidFill>
                  <a:schemeClr val="dk1"/>
                </a:solidFill>
              </a:rPr>
              <a:t>What have been the biggest challenges?</a:t>
            </a:r>
            <a:endParaRPr>
              <a:solidFill>
                <a:schemeClr val="dk1"/>
              </a:solidFill>
            </a:endParaRPr>
          </a:p>
          <a:p>
            <a:pPr>
              <a:buClr>
                <a:schemeClr val="dk1"/>
              </a:buClr>
              <a:buChar char="-"/>
            </a:pPr>
            <a:r>
              <a:rPr lang="en">
                <a:solidFill>
                  <a:schemeClr val="dk1"/>
                </a:solidFill>
              </a:rPr>
              <a:t>What could you incorporate into your work/your role to support people (and yourselves) more effectively?</a:t>
            </a:r>
            <a:endParaRPr>
              <a:solidFill>
                <a:schemeClr val="dk1"/>
              </a:solidFill>
            </a:endParaRPr>
          </a:p>
          <a:p>
            <a:pPr>
              <a:buClr>
                <a:schemeClr val="dk1"/>
              </a:buClr>
              <a:buChar char="-"/>
            </a:pPr>
            <a:r>
              <a:rPr lang="en">
                <a:solidFill>
                  <a:schemeClr val="dk1"/>
                </a:solidFill>
              </a:rPr>
              <a:t>What has been the most useful from today’s input?</a:t>
            </a:r>
            <a:endParaRPr>
              <a:solidFill>
                <a:schemeClr val="dk1"/>
              </a:solidFill>
            </a:endParaRPr>
          </a:p>
          <a:p>
            <a:pPr>
              <a:buClr>
                <a:schemeClr val="dk1"/>
              </a:buClr>
              <a:buChar char="-"/>
            </a:pPr>
            <a:r>
              <a:rPr lang="en">
                <a:solidFill>
                  <a:schemeClr val="dk1"/>
                </a:solidFill>
              </a:rPr>
              <a:t>What will you try and use?</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439" y="782626"/>
            <a:ext cx="3901122" cy="781769"/>
          </a:xfrm>
          <a:solidFill>
            <a:schemeClr val="accent1">
              <a:lumMod val="20000"/>
              <a:lumOff val="80000"/>
            </a:schemeClr>
          </a:solidFill>
          <a:ln>
            <a:solidFill>
              <a:schemeClr val="tx1"/>
            </a:solidFill>
          </a:ln>
        </p:spPr>
        <p:txBody>
          <a:bodyPr/>
          <a:lstStyle/>
          <a:p>
            <a:pPr algn="ctr"/>
            <a:r>
              <a:rPr lang="en-GB" sz="3000" dirty="0">
                <a:latin typeface="+mn-lt"/>
              </a:rPr>
              <a:t>terminology recap</a:t>
            </a:r>
          </a:p>
        </p:txBody>
      </p:sp>
      <p:sp>
        <p:nvSpPr>
          <p:cNvPr id="9" name="Title 1"/>
          <p:cNvSpPr txBox="1">
            <a:spLocks/>
          </p:cNvSpPr>
          <p:nvPr/>
        </p:nvSpPr>
        <p:spPr bwMode="auto">
          <a:xfrm>
            <a:off x="1957337" y="4349988"/>
            <a:ext cx="1842093"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algn="ctr" defTabSz="914400">
              <a:defRPr/>
            </a:pPr>
            <a:endParaRPr lang="en-GB" sz="2000" b="0" dirty="0">
              <a:solidFill>
                <a:prstClr val="black"/>
              </a:solidFill>
            </a:endParaRPr>
          </a:p>
          <a:p>
            <a:pPr algn="ctr" defTabSz="914400">
              <a:defRPr/>
            </a:pPr>
            <a:r>
              <a:rPr lang="en-GB" sz="2000" b="0" dirty="0">
                <a:solidFill>
                  <a:prstClr val="black"/>
                </a:solidFill>
              </a:rPr>
              <a:t>Hyper-vigilance </a:t>
            </a:r>
          </a:p>
          <a:p>
            <a:pPr algn="ctr" defTabSz="914400">
              <a:defRPr/>
            </a:pPr>
            <a:endParaRPr lang="en-GB" sz="2000" b="0" dirty="0">
              <a:solidFill>
                <a:prstClr val="black"/>
              </a:solidFill>
            </a:endParaRPr>
          </a:p>
        </p:txBody>
      </p:sp>
      <p:sp>
        <p:nvSpPr>
          <p:cNvPr id="10" name="Title 1"/>
          <p:cNvSpPr txBox="1">
            <a:spLocks/>
          </p:cNvSpPr>
          <p:nvPr/>
        </p:nvSpPr>
        <p:spPr bwMode="auto">
          <a:xfrm>
            <a:off x="4843098" y="4279972"/>
            <a:ext cx="1842093" cy="880632"/>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algn="ctr" defTabSz="914400">
              <a:defRPr/>
            </a:pPr>
            <a:r>
              <a:rPr lang="en-GB" sz="2000" b="0" dirty="0">
                <a:solidFill>
                  <a:prstClr val="black"/>
                </a:solidFill>
              </a:rPr>
              <a:t>TIC</a:t>
            </a:r>
          </a:p>
        </p:txBody>
      </p:sp>
      <p:sp>
        <p:nvSpPr>
          <p:cNvPr id="13" name="Title 1"/>
          <p:cNvSpPr txBox="1">
            <a:spLocks/>
          </p:cNvSpPr>
          <p:nvPr/>
        </p:nvSpPr>
        <p:spPr bwMode="auto">
          <a:xfrm>
            <a:off x="381086" y="2804864"/>
            <a:ext cx="1842093" cy="71737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algn="ctr" defTabSz="914400">
              <a:defRPr/>
            </a:pPr>
            <a:r>
              <a:rPr lang="en-GB" sz="2000" b="0" dirty="0">
                <a:solidFill>
                  <a:prstClr val="black"/>
                </a:solidFill>
              </a:rPr>
              <a:t>ACE</a:t>
            </a:r>
          </a:p>
        </p:txBody>
      </p:sp>
      <p:sp>
        <p:nvSpPr>
          <p:cNvPr id="14" name="Title 1"/>
          <p:cNvSpPr txBox="1">
            <a:spLocks/>
          </p:cNvSpPr>
          <p:nvPr/>
        </p:nvSpPr>
        <p:spPr bwMode="auto">
          <a:xfrm>
            <a:off x="3217352" y="2804864"/>
            <a:ext cx="1993331"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algn="ctr" defTabSz="914400">
              <a:defRPr/>
            </a:pPr>
            <a:endParaRPr lang="en-GB" sz="2000" b="0" dirty="0">
              <a:solidFill>
                <a:prstClr val="black"/>
              </a:solidFill>
            </a:endParaRPr>
          </a:p>
          <a:p>
            <a:pPr algn="ctr" defTabSz="914400">
              <a:defRPr/>
            </a:pPr>
            <a:r>
              <a:rPr lang="en-GB" sz="2000" b="0" dirty="0">
                <a:solidFill>
                  <a:prstClr val="black"/>
                </a:solidFill>
              </a:rPr>
              <a:t>Vicarious </a:t>
            </a:r>
          </a:p>
          <a:p>
            <a:pPr algn="ctr" defTabSz="914400">
              <a:defRPr/>
            </a:pPr>
            <a:r>
              <a:rPr lang="en-GB" sz="2000" b="0" dirty="0">
                <a:solidFill>
                  <a:prstClr val="black"/>
                </a:solidFill>
              </a:rPr>
              <a:t>trauma</a:t>
            </a:r>
          </a:p>
          <a:p>
            <a:pPr algn="ctr" defTabSz="914400">
              <a:defRPr/>
            </a:pPr>
            <a:endParaRPr lang="en-GB" sz="2000" b="0" dirty="0">
              <a:solidFill>
                <a:prstClr val="black"/>
              </a:solidFill>
            </a:endParaRPr>
          </a:p>
        </p:txBody>
      </p:sp>
      <p:sp>
        <p:nvSpPr>
          <p:cNvPr id="15" name="Title 1"/>
          <p:cNvSpPr txBox="1">
            <a:spLocks/>
          </p:cNvSpPr>
          <p:nvPr/>
        </p:nvSpPr>
        <p:spPr bwMode="auto">
          <a:xfrm>
            <a:off x="6204856" y="2804864"/>
            <a:ext cx="1993331" cy="810616"/>
          </a:xfrm>
          <a:prstGeom prst="rect">
            <a:avLst/>
          </a:prstGeom>
          <a:solidFill>
            <a:schemeClr val="accent6">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2160" b="1" kern="1200">
                <a:solidFill>
                  <a:schemeClr val="tx1"/>
                </a:solidFill>
                <a:latin typeface="Calibri" charset="0"/>
                <a:ea typeface="MS PGothic" panose="020B0600070205080204" pitchFamily="34" charset="-128"/>
                <a:cs typeface="Calibri" charset="0"/>
              </a:defRPr>
            </a:lvl1pPr>
            <a:lvl2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2pPr>
            <a:lvl3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3pPr>
            <a:lvl4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4pPr>
            <a:lvl5pPr algn="l" rtl="0" eaLnBrk="1" fontAlgn="base" hangingPunct="1">
              <a:lnSpc>
                <a:spcPct val="90000"/>
              </a:lnSpc>
              <a:spcBef>
                <a:spcPct val="0"/>
              </a:spcBef>
              <a:spcAft>
                <a:spcPct val="0"/>
              </a:spcAft>
              <a:defRPr sz="2160" b="1">
                <a:solidFill>
                  <a:schemeClr val="tx1"/>
                </a:solidFill>
                <a:latin typeface="Calibri" pitchFamily="34" charset="0"/>
                <a:ea typeface="MS PGothic" panose="020B0600070205080204" pitchFamily="34" charset="-128"/>
                <a:cs typeface="Calibri" pitchFamily="34" charset="0"/>
              </a:defRPr>
            </a:lvl5pPr>
            <a:lvl6pPr marL="41148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6pPr>
            <a:lvl7pPr marL="82296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7pPr>
            <a:lvl8pPr marL="123444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8pPr>
            <a:lvl9pPr marL="1645920" algn="l" rtl="0" eaLnBrk="1" fontAlgn="base" hangingPunct="1">
              <a:lnSpc>
                <a:spcPct val="90000"/>
              </a:lnSpc>
              <a:spcBef>
                <a:spcPct val="0"/>
              </a:spcBef>
              <a:spcAft>
                <a:spcPct val="0"/>
              </a:spcAft>
              <a:defRPr sz="2160" b="1">
                <a:solidFill>
                  <a:schemeClr val="tx1"/>
                </a:solidFill>
                <a:latin typeface="Calibri" pitchFamily="34" charset="0"/>
                <a:ea typeface="Calibri" pitchFamily="34" charset="0"/>
                <a:cs typeface="Calibri" pitchFamily="34" charset="0"/>
              </a:defRPr>
            </a:lvl9pPr>
          </a:lstStyle>
          <a:p>
            <a:pPr algn="ctr" defTabSz="914400">
              <a:defRPr/>
            </a:pPr>
            <a:r>
              <a:rPr lang="en-GB" sz="2000" b="0" dirty="0">
                <a:solidFill>
                  <a:prstClr val="black"/>
                </a:solidFill>
              </a:rPr>
              <a:t>Window of tolerance</a:t>
            </a:r>
          </a:p>
        </p:txBody>
      </p:sp>
    </p:spTree>
    <p:extLst>
      <p:ext uri="{BB962C8B-B14F-4D97-AF65-F5344CB8AC3E}">
        <p14:creationId xmlns:p14="http://schemas.microsoft.com/office/powerpoint/2010/main" val="24614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A491C0-8ED0-C27B-95D7-677DEDE8E073}"/>
              </a:ext>
            </a:extLst>
          </p:cNvPr>
          <p:cNvSpPr txBox="1"/>
          <p:nvPr/>
        </p:nvSpPr>
        <p:spPr>
          <a:xfrm>
            <a:off x="511728" y="1370748"/>
            <a:ext cx="8120544" cy="2785378"/>
          </a:xfrm>
          <a:prstGeom prst="rect">
            <a:avLst/>
          </a:prstGeom>
          <a:solidFill>
            <a:schemeClr val="accent5">
              <a:lumMod val="20000"/>
              <a:lumOff val="80000"/>
            </a:schemeClr>
          </a:solidFill>
          <a:ln>
            <a:solidFill>
              <a:schemeClr val="tx1"/>
            </a:solidFill>
          </a:ln>
        </p:spPr>
        <p:txBody>
          <a:bodyPr wrap="square">
            <a:spAutoFit/>
          </a:bodyPr>
          <a:lstStyle/>
          <a:p>
            <a:pPr lvl="0"/>
            <a:r>
              <a:rPr lang="en-GB" sz="2500" dirty="0"/>
              <a:t>-   Morning.</a:t>
            </a:r>
          </a:p>
          <a:p>
            <a:pPr lvl="0"/>
            <a:r>
              <a:rPr lang="en-GB" sz="2500" dirty="0"/>
              <a:t>-   </a:t>
            </a:r>
            <a:r>
              <a:rPr lang="en-GB" sz="2500" dirty="0">
                <a:solidFill>
                  <a:srgbClr val="FF0000"/>
                </a:solidFill>
              </a:rPr>
              <a:t>Morning.</a:t>
            </a:r>
          </a:p>
          <a:p>
            <a:pPr lvl="0"/>
            <a:r>
              <a:rPr lang="en-GB" sz="2500" dirty="0"/>
              <a:t>-   How are you doing?</a:t>
            </a:r>
          </a:p>
          <a:p>
            <a:pPr marL="342900" lvl="0" indent="-342900">
              <a:buFontTx/>
              <a:buChar char="-"/>
            </a:pPr>
            <a:r>
              <a:rPr lang="en-GB" sz="2500" dirty="0">
                <a:solidFill>
                  <a:srgbClr val="FF0000"/>
                </a:solidFill>
              </a:rPr>
              <a:t>Yeah fine thanks.</a:t>
            </a:r>
          </a:p>
          <a:p>
            <a:pPr marL="342900" lvl="0" indent="-342900">
              <a:buFontTx/>
              <a:buChar char="-"/>
            </a:pPr>
            <a:r>
              <a:rPr lang="en-GB" sz="2500" dirty="0"/>
              <a:t>There’s milk in the fridge.</a:t>
            </a:r>
          </a:p>
          <a:p>
            <a:pPr marL="342900" lvl="0" indent="-342900">
              <a:buFontTx/>
              <a:buChar char="-"/>
            </a:pPr>
            <a:r>
              <a:rPr lang="en-GB" sz="2500" dirty="0">
                <a:solidFill>
                  <a:srgbClr val="FF0000"/>
                </a:solidFill>
              </a:rPr>
              <a:t>Great. Fancy one?</a:t>
            </a:r>
          </a:p>
          <a:p>
            <a:pPr marL="342900" lvl="0" indent="-342900">
              <a:buFontTx/>
              <a:buChar char="-"/>
            </a:pPr>
            <a:r>
              <a:rPr lang="en-GB" sz="2500" dirty="0"/>
              <a:t>Just had one thanks.</a:t>
            </a:r>
          </a:p>
        </p:txBody>
      </p:sp>
      <p:sp>
        <p:nvSpPr>
          <p:cNvPr id="6" name="Oval 5">
            <a:extLst>
              <a:ext uri="{FF2B5EF4-FFF2-40B4-BE49-F238E27FC236}">
                <a16:creationId xmlns:a16="http://schemas.microsoft.com/office/drawing/2014/main" id="{91B88369-EF88-3CC6-048A-EC40CB330E57}"/>
              </a:ext>
            </a:extLst>
          </p:cNvPr>
          <p:cNvSpPr/>
          <p:nvPr/>
        </p:nvSpPr>
        <p:spPr>
          <a:xfrm>
            <a:off x="644434" y="2856411"/>
            <a:ext cx="4023360" cy="572589"/>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806856C0-4747-36E8-A7AE-377883D34B8A}"/>
              </a:ext>
            </a:extLst>
          </p:cNvPr>
          <p:cNvSpPr>
            <a:spLocks noGrp="1"/>
          </p:cNvSpPr>
          <p:nvPr>
            <p:ph type="title"/>
          </p:nvPr>
        </p:nvSpPr>
        <p:spPr>
          <a:xfrm>
            <a:off x="311750" y="4366522"/>
            <a:ext cx="8120544" cy="641758"/>
          </a:xfrm>
          <a:solidFill>
            <a:schemeClr val="accent2">
              <a:lumMod val="20000"/>
              <a:lumOff val="80000"/>
            </a:schemeClr>
          </a:solidFill>
          <a:ln>
            <a:solidFill>
              <a:schemeClr val="tx1"/>
            </a:solidFill>
          </a:ln>
        </p:spPr>
        <p:txBody>
          <a:bodyPr/>
          <a:lstStyle/>
          <a:p>
            <a:pPr algn="ctr"/>
            <a:r>
              <a:rPr lang="en-GB" sz="2900" dirty="0">
                <a:latin typeface="+mn-lt"/>
              </a:rPr>
              <a:t>Speech acts</a:t>
            </a:r>
          </a:p>
        </p:txBody>
      </p:sp>
    </p:spTree>
    <p:extLst>
      <p:ext uri="{BB962C8B-B14F-4D97-AF65-F5344CB8AC3E}">
        <p14:creationId xmlns:p14="http://schemas.microsoft.com/office/powerpoint/2010/main" val="53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Speech acts across cultures</a:t>
            </a:r>
          </a:p>
        </p:txBody>
      </p:sp>
      <p:sp>
        <p:nvSpPr>
          <p:cNvPr id="5" name="TextBox 4">
            <a:extLst>
              <a:ext uri="{FF2B5EF4-FFF2-40B4-BE49-F238E27FC236}">
                <a16:creationId xmlns:a16="http://schemas.microsoft.com/office/drawing/2014/main" id="{F6A491C0-8ED0-C27B-95D7-677DEDE8E073}"/>
              </a:ext>
            </a:extLst>
          </p:cNvPr>
          <p:cNvSpPr txBox="1"/>
          <p:nvPr/>
        </p:nvSpPr>
        <p:spPr>
          <a:xfrm>
            <a:off x="390128" y="2734968"/>
            <a:ext cx="8120544" cy="3477875"/>
          </a:xfrm>
          <a:prstGeom prst="rect">
            <a:avLst/>
          </a:prstGeom>
          <a:solidFill>
            <a:schemeClr val="accent5">
              <a:lumMod val="20000"/>
              <a:lumOff val="80000"/>
            </a:schemeClr>
          </a:solidFill>
          <a:ln>
            <a:solidFill>
              <a:schemeClr val="tx1"/>
            </a:solidFill>
          </a:ln>
        </p:spPr>
        <p:txBody>
          <a:bodyPr wrap="square">
            <a:spAutoFit/>
          </a:bodyPr>
          <a:lstStyle/>
          <a:p>
            <a:pPr marL="285750" indent="-285750" algn="just" fontAlgn="base">
              <a:buFont typeface="Arial" panose="020B0604020202020204" pitchFamily="34" charset="0"/>
              <a:buChar char="•"/>
            </a:pPr>
            <a:r>
              <a:rPr lang="en-GB" sz="2000" dirty="0"/>
              <a:t>Speech acts refer to the actions or functions performed in saying something, such as greeting, inviting, offering, ordering, requesting and so forth.</a:t>
            </a:r>
          </a:p>
          <a:p>
            <a:pPr marL="285750" indent="-285750" algn="just" fontAlgn="base">
              <a:buFont typeface="Arial" panose="020B0604020202020204" pitchFamily="34" charset="0"/>
              <a:buChar char="•"/>
            </a:pPr>
            <a:endParaRPr lang="en-GB" sz="2000" dirty="0"/>
          </a:p>
          <a:p>
            <a:pPr marL="285750" indent="-285750" algn="just" fontAlgn="base">
              <a:buFont typeface="Arial" panose="020B0604020202020204" pitchFamily="34" charset="0"/>
              <a:buChar char="•"/>
            </a:pPr>
            <a:endParaRPr lang="en-GB" sz="2000" dirty="0"/>
          </a:p>
          <a:p>
            <a:pPr marL="285750" indent="-285750" algn="just" fontAlgn="base">
              <a:buFont typeface="Arial" panose="020B0604020202020204" pitchFamily="34" charset="0"/>
              <a:buChar char="•"/>
            </a:pPr>
            <a:r>
              <a:rPr lang="en-GB" sz="2000" dirty="0"/>
              <a:t>The actions/functions of our speech acts can be direct when our utterances communicate the literal meaning of our words,</a:t>
            </a:r>
          </a:p>
          <a:p>
            <a:pPr marL="285750" indent="-285750" algn="just" fontAlgn="base">
              <a:buFont typeface="Arial" panose="020B0604020202020204" pitchFamily="34" charset="0"/>
              <a:buChar char="•"/>
            </a:pPr>
            <a:endParaRPr lang="en-GB" sz="2000" dirty="0"/>
          </a:p>
          <a:p>
            <a:pPr marL="285750" indent="-285750" algn="just" fontAlgn="base">
              <a:buFont typeface="Arial" panose="020B0604020202020204" pitchFamily="34" charset="0"/>
              <a:buChar char="•"/>
            </a:pPr>
            <a:endParaRPr lang="en-GB" sz="2000" dirty="0"/>
          </a:p>
          <a:p>
            <a:pPr marL="285750" indent="-285750" algn="just" fontAlgn="base">
              <a:buFont typeface="Arial" panose="020B0604020202020204" pitchFamily="34" charset="0"/>
              <a:buChar char="•"/>
            </a:pPr>
            <a:r>
              <a:rPr lang="en-GB" sz="2000" dirty="0"/>
              <a:t>or indirect when our utterances communicate a different meaning from the surface meaning.</a:t>
            </a:r>
            <a:endParaRPr lang="en-GB" sz="2000" b="1" dirty="0"/>
          </a:p>
        </p:txBody>
      </p:sp>
    </p:spTree>
    <p:extLst>
      <p:ext uri="{BB962C8B-B14F-4D97-AF65-F5344CB8AC3E}">
        <p14:creationId xmlns:p14="http://schemas.microsoft.com/office/powerpoint/2010/main" val="224951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Speech acts across cultures</a:t>
            </a:r>
          </a:p>
        </p:txBody>
      </p:sp>
      <p:sp>
        <p:nvSpPr>
          <p:cNvPr id="5" name="TextBox 4">
            <a:extLst>
              <a:ext uri="{FF2B5EF4-FFF2-40B4-BE49-F238E27FC236}">
                <a16:creationId xmlns:a16="http://schemas.microsoft.com/office/drawing/2014/main" id="{F6A491C0-8ED0-C27B-95D7-677DEDE8E073}"/>
              </a:ext>
            </a:extLst>
          </p:cNvPr>
          <p:cNvSpPr txBox="1"/>
          <p:nvPr/>
        </p:nvSpPr>
        <p:spPr>
          <a:xfrm>
            <a:off x="503339" y="2468028"/>
            <a:ext cx="8120544" cy="2462213"/>
          </a:xfrm>
          <a:prstGeom prst="rect">
            <a:avLst/>
          </a:prstGeom>
          <a:solidFill>
            <a:schemeClr val="accent5">
              <a:lumMod val="20000"/>
              <a:lumOff val="80000"/>
            </a:schemeClr>
          </a:solidFill>
          <a:ln>
            <a:solidFill>
              <a:schemeClr val="tx1"/>
            </a:solidFill>
          </a:ln>
        </p:spPr>
        <p:txBody>
          <a:bodyPr wrap="square">
            <a:spAutoFit/>
          </a:bodyPr>
          <a:lstStyle/>
          <a:p>
            <a:pPr marL="342900" indent="-342900" algn="just" fontAlgn="base">
              <a:buFont typeface="Wingdings" panose="05000000000000000000" pitchFamily="2" charset="2"/>
              <a:buChar char="§"/>
            </a:pPr>
            <a:r>
              <a:rPr lang="en-GB" sz="2200" dirty="0"/>
              <a:t>The strategies that people use while performing speech acts can lead to misunderstanding, especially when these strategies are different across languages.</a:t>
            </a:r>
          </a:p>
          <a:p>
            <a:pPr algn="just" fontAlgn="base"/>
            <a:endParaRPr lang="en-GB" sz="2200" dirty="0"/>
          </a:p>
          <a:p>
            <a:pPr marL="342900" indent="-342900" algn="just" fontAlgn="base">
              <a:buFont typeface="Arial" panose="020B0604020202020204" pitchFamily="34" charset="0"/>
              <a:buChar char="•"/>
            </a:pPr>
            <a:r>
              <a:rPr lang="en-GB" sz="2200" dirty="0"/>
              <a:t>Speakers of English as a second language may transfer some speech acts strategies from their first language that are inappropriate.</a:t>
            </a:r>
            <a:endParaRPr lang="en-GB" sz="2200" b="1" dirty="0"/>
          </a:p>
        </p:txBody>
      </p:sp>
    </p:spTree>
    <p:extLst>
      <p:ext uri="{BB962C8B-B14F-4D97-AF65-F5344CB8AC3E}">
        <p14:creationId xmlns:p14="http://schemas.microsoft.com/office/powerpoint/2010/main" val="31299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Speech acts</a:t>
            </a:r>
          </a:p>
        </p:txBody>
      </p:sp>
      <p:sp>
        <p:nvSpPr>
          <p:cNvPr id="5" name="TextBox 4">
            <a:extLst>
              <a:ext uri="{FF2B5EF4-FFF2-40B4-BE49-F238E27FC236}">
                <a16:creationId xmlns:a16="http://schemas.microsoft.com/office/drawing/2014/main" id="{F6A491C0-8ED0-C27B-95D7-677DEDE8E073}"/>
              </a:ext>
            </a:extLst>
          </p:cNvPr>
          <p:cNvSpPr txBox="1"/>
          <p:nvPr/>
        </p:nvSpPr>
        <p:spPr>
          <a:xfrm>
            <a:off x="503339" y="2468028"/>
            <a:ext cx="8120544" cy="1200329"/>
          </a:xfrm>
          <a:prstGeom prst="rect">
            <a:avLst/>
          </a:prstGeom>
          <a:solidFill>
            <a:schemeClr val="accent5">
              <a:lumMod val="20000"/>
              <a:lumOff val="80000"/>
            </a:schemeClr>
          </a:solidFill>
          <a:ln>
            <a:solidFill>
              <a:schemeClr val="tx1"/>
            </a:solidFill>
          </a:ln>
        </p:spPr>
        <p:txBody>
          <a:bodyPr wrap="square">
            <a:spAutoFit/>
          </a:bodyPr>
          <a:lstStyle/>
          <a:p>
            <a:pPr fontAlgn="base"/>
            <a:r>
              <a:rPr lang="en-GB" sz="2400" b="1" dirty="0"/>
              <a:t>English speaker: </a:t>
            </a:r>
            <a:r>
              <a:rPr lang="en-GB" sz="2400" dirty="0"/>
              <a:t>Would you like some drinks?</a:t>
            </a:r>
          </a:p>
          <a:p>
            <a:pPr fontAlgn="base"/>
            <a:endParaRPr lang="en-GB" sz="2400" dirty="0"/>
          </a:p>
          <a:p>
            <a:pPr fontAlgn="base"/>
            <a:r>
              <a:rPr lang="en-GB" sz="2400" b="1" dirty="0"/>
              <a:t>Italian speaker: </a:t>
            </a:r>
            <a:r>
              <a:rPr lang="en-GB" sz="2400" dirty="0"/>
              <a:t>Give me a glass of mineral water with no ice</a:t>
            </a:r>
            <a:r>
              <a:rPr lang="en-GB" dirty="0"/>
              <a:t>.</a:t>
            </a:r>
          </a:p>
        </p:txBody>
      </p:sp>
    </p:spTree>
    <p:extLst>
      <p:ext uri="{BB962C8B-B14F-4D97-AF65-F5344CB8AC3E}">
        <p14:creationId xmlns:p14="http://schemas.microsoft.com/office/powerpoint/2010/main" val="9973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Speech acts</a:t>
            </a:r>
          </a:p>
        </p:txBody>
      </p:sp>
      <p:sp>
        <p:nvSpPr>
          <p:cNvPr id="5" name="TextBox 4">
            <a:extLst>
              <a:ext uri="{FF2B5EF4-FFF2-40B4-BE49-F238E27FC236}">
                <a16:creationId xmlns:a16="http://schemas.microsoft.com/office/drawing/2014/main" id="{F6A491C0-8ED0-C27B-95D7-677DEDE8E073}"/>
              </a:ext>
            </a:extLst>
          </p:cNvPr>
          <p:cNvSpPr txBox="1"/>
          <p:nvPr/>
        </p:nvSpPr>
        <p:spPr>
          <a:xfrm>
            <a:off x="503339" y="2468028"/>
            <a:ext cx="8120544" cy="1200329"/>
          </a:xfrm>
          <a:prstGeom prst="rect">
            <a:avLst/>
          </a:prstGeom>
          <a:solidFill>
            <a:schemeClr val="accent5">
              <a:lumMod val="20000"/>
              <a:lumOff val="80000"/>
            </a:schemeClr>
          </a:solidFill>
          <a:ln>
            <a:solidFill>
              <a:schemeClr val="tx1"/>
            </a:solidFill>
          </a:ln>
        </p:spPr>
        <p:txBody>
          <a:bodyPr wrap="square">
            <a:spAutoFit/>
          </a:bodyPr>
          <a:lstStyle/>
          <a:p>
            <a:pPr fontAlgn="base"/>
            <a:r>
              <a:rPr lang="en-GB" sz="2400" b="1" dirty="0"/>
              <a:t>Italian speaker: </a:t>
            </a:r>
            <a:r>
              <a:rPr lang="en-GB" sz="2400" dirty="0"/>
              <a:t>I have brought you a brioche</a:t>
            </a:r>
          </a:p>
          <a:p>
            <a:pPr fontAlgn="base"/>
            <a:endParaRPr lang="en-GB" sz="2400" dirty="0"/>
          </a:p>
          <a:p>
            <a:pPr fontAlgn="base"/>
            <a:r>
              <a:rPr lang="en-GB" sz="2400" b="1" dirty="0"/>
              <a:t>Japanese speaker: </a:t>
            </a:r>
            <a:r>
              <a:rPr lang="en-GB" sz="2400" dirty="0"/>
              <a:t>Sorry</a:t>
            </a:r>
          </a:p>
        </p:txBody>
      </p:sp>
    </p:spTree>
    <p:extLst>
      <p:ext uri="{BB962C8B-B14F-4D97-AF65-F5344CB8AC3E}">
        <p14:creationId xmlns:p14="http://schemas.microsoft.com/office/powerpoint/2010/main" val="26067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22" y="1099915"/>
            <a:ext cx="6607745" cy="962758"/>
          </a:xfrm>
        </p:spPr>
        <p:txBody>
          <a:bodyPr>
            <a:normAutofit/>
          </a:bodyPr>
          <a:lstStyle/>
          <a:p>
            <a:r>
              <a:rPr lang="en-GB" dirty="0">
                <a:latin typeface="+mn-lt"/>
              </a:rPr>
              <a:t>Today’s learning objectives :</a:t>
            </a:r>
          </a:p>
        </p:txBody>
      </p:sp>
      <p:sp>
        <p:nvSpPr>
          <p:cNvPr id="3" name="Content Placeholder 2"/>
          <p:cNvSpPr>
            <a:spLocks noGrp="1"/>
          </p:cNvSpPr>
          <p:nvPr>
            <p:ph idx="1"/>
          </p:nvPr>
        </p:nvSpPr>
        <p:spPr>
          <a:xfrm>
            <a:off x="506428" y="2690075"/>
            <a:ext cx="7973471" cy="3157052"/>
          </a:xfrm>
          <a:solidFill>
            <a:schemeClr val="accent4">
              <a:lumMod val="20000"/>
              <a:lumOff val="80000"/>
            </a:schemeClr>
          </a:solidFill>
          <a:ln>
            <a:solidFill>
              <a:schemeClr val="tx1"/>
            </a:solidFill>
          </a:ln>
        </p:spPr>
        <p:txBody>
          <a:bodyPr>
            <a:noAutofit/>
          </a:bodyPr>
          <a:lstStyle/>
          <a:p>
            <a:r>
              <a:rPr lang="en-GB" sz="2400" dirty="0"/>
              <a:t>To review the week 4 content.</a:t>
            </a:r>
          </a:p>
          <a:p>
            <a:endParaRPr lang="en-GB" sz="2400" dirty="0"/>
          </a:p>
          <a:p>
            <a:r>
              <a:rPr lang="en-GB" sz="2400" dirty="0"/>
              <a:t>To discuss the area of trauma and language.</a:t>
            </a:r>
          </a:p>
          <a:p>
            <a:endParaRPr lang="en-GB" sz="2400" dirty="0"/>
          </a:p>
          <a:p>
            <a:r>
              <a:rPr lang="en-GB" sz="2400" dirty="0"/>
              <a:t>To look through ‘language and the workplace’ in line with the assessment task (creating an artefact).</a:t>
            </a:r>
          </a:p>
        </p:txBody>
      </p:sp>
    </p:spTree>
    <p:extLst>
      <p:ext uri="{BB962C8B-B14F-4D97-AF65-F5344CB8AC3E}">
        <p14:creationId xmlns:p14="http://schemas.microsoft.com/office/powerpoint/2010/main" val="18567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372711" y="1260710"/>
            <a:ext cx="8187816" cy="641758"/>
          </a:xfrm>
          <a:solidFill>
            <a:schemeClr val="accent2">
              <a:lumMod val="20000"/>
              <a:lumOff val="80000"/>
            </a:schemeClr>
          </a:solidFill>
          <a:ln>
            <a:solidFill>
              <a:schemeClr val="tx1"/>
            </a:solidFill>
          </a:ln>
        </p:spPr>
        <p:txBody>
          <a:bodyPr/>
          <a:lstStyle/>
          <a:p>
            <a:pPr algn="ctr"/>
            <a:r>
              <a:rPr lang="en-GB" sz="2900" dirty="0">
                <a:latin typeface="+mn-lt"/>
              </a:rPr>
              <a:t>Speech acts across cultures</a:t>
            </a:r>
          </a:p>
        </p:txBody>
      </p:sp>
      <p:sp>
        <p:nvSpPr>
          <p:cNvPr id="5" name="TextBox 4">
            <a:extLst>
              <a:ext uri="{FF2B5EF4-FFF2-40B4-BE49-F238E27FC236}">
                <a16:creationId xmlns:a16="http://schemas.microsoft.com/office/drawing/2014/main" id="{F6A491C0-8ED0-C27B-95D7-677DEDE8E073}"/>
              </a:ext>
            </a:extLst>
          </p:cNvPr>
          <p:cNvSpPr txBox="1"/>
          <p:nvPr/>
        </p:nvSpPr>
        <p:spPr>
          <a:xfrm>
            <a:off x="439983" y="3429000"/>
            <a:ext cx="8120544" cy="1246495"/>
          </a:xfrm>
          <a:prstGeom prst="rect">
            <a:avLst/>
          </a:prstGeom>
          <a:solidFill>
            <a:schemeClr val="accent5">
              <a:lumMod val="20000"/>
              <a:lumOff val="80000"/>
            </a:schemeClr>
          </a:solidFill>
          <a:ln>
            <a:solidFill>
              <a:schemeClr val="tx1"/>
            </a:solidFill>
          </a:ln>
        </p:spPr>
        <p:txBody>
          <a:bodyPr wrap="square">
            <a:spAutoFit/>
          </a:bodyPr>
          <a:lstStyle/>
          <a:p>
            <a:pPr lvl="0" algn="just"/>
            <a:r>
              <a:rPr lang="en-GB" sz="2500" dirty="0"/>
              <a:t>Can you think of any social encounters where misunderstanding occurred due to the language (and/or speech acts)?</a:t>
            </a:r>
          </a:p>
        </p:txBody>
      </p:sp>
    </p:spTree>
    <p:extLst>
      <p:ext uri="{BB962C8B-B14F-4D97-AF65-F5344CB8AC3E}">
        <p14:creationId xmlns:p14="http://schemas.microsoft.com/office/powerpoint/2010/main" val="17498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47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Languages in the workplace</a:t>
            </a:r>
          </a:p>
        </p:txBody>
      </p:sp>
      <p:sp>
        <p:nvSpPr>
          <p:cNvPr id="5" name="TextBox 4">
            <a:extLst>
              <a:ext uri="{FF2B5EF4-FFF2-40B4-BE49-F238E27FC236}">
                <a16:creationId xmlns:a16="http://schemas.microsoft.com/office/drawing/2014/main" id="{F6A491C0-8ED0-C27B-95D7-677DEDE8E073}"/>
              </a:ext>
            </a:extLst>
          </p:cNvPr>
          <p:cNvSpPr txBox="1"/>
          <p:nvPr/>
        </p:nvSpPr>
        <p:spPr>
          <a:xfrm>
            <a:off x="503339" y="2430168"/>
            <a:ext cx="8120544" cy="3816429"/>
          </a:xfrm>
          <a:prstGeom prst="rect">
            <a:avLst/>
          </a:prstGeom>
          <a:solidFill>
            <a:schemeClr val="accent4">
              <a:lumMod val="20000"/>
              <a:lumOff val="80000"/>
            </a:schemeClr>
          </a:solidFill>
          <a:ln>
            <a:solidFill>
              <a:schemeClr val="tx1"/>
            </a:solidFill>
          </a:ln>
        </p:spPr>
        <p:txBody>
          <a:bodyPr wrap="square">
            <a:spAutoFit/>
          </a:bodyPr>
          <a:lstStyle/>
          <a:p>
            <a:r>
              <a:rPr lang="en-GB" sz="2200" dirty="0"/>
              <a:t>Did you watch the recording from the Principal at Westwood Academy (a primary school in Oldham)?</a:t>
            </a:r>
          </a:p>
          <a:p>
            <a:endParaRPr lang="en-GB" sz="2200" b="1" dirty="0"/>
          </a:p>
          <a:p>
            <a:endParaRPr lang="en-GB" sz="2200" b="1" dirty="0"/>
          </a:p>
          <a:p>
            <a:r>
              <a:rPr lang="en-GB" sz="2200" b="1" dirty="0"/>
              <a:t>Considering the events that Westwood Academy hold, what similar workshops or events could you organise in your workplace?</a:t>
            </a:r>
          </a:p>
          <a:p>
            <a:r>
              <a:rPr lang="en-GB" sz="2200" dirty="0"/>
              <a:t> </a:t>
            </a:r>
          </a:p>
          <a:p>
            <a:r>
              <a:rPr lang="en-GB" sz="2200" dirty="0"/>
              <a:t> </a:t>
            </a:r>
          </a:p>
          <a:p>
            <a:endParaRPr lang="en-GB" sz="2200" dirty="0"/>
          </a:p>
          <a:p>
            <a:pPr lvl="0"/>
            <a:r>
              <a:rPr lang="en-GB" sz="2200" b="1" dirty="0"/>
              <a:t>How could you promote the languages spoken by the staff in your workplace?</a:t>
            </a:r>
          </a:p>
        </p:txBody>
      </p:sp>
    </p:spTree>
    <p:extLst>
      <p:ext uri="{BB962C8B-B14F-4D97-AF65-F5344CB8AC3E}">
        <p14:creationId xmlns:p14="http://schemas.microsoft.com/office/powerpoint/2010/main" val="11123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87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270604" y="1260710"/>
            <a:ext cx="8542469" cy="641758"/>
          </a:xfrm>
          <a:solidFill>
            <a:schemeClr val="accent2">
              <a:lumMod val="20000"/>
              <a:lumOff val="80000"/>
            </a:schemeClr>
          </a:solidFill>
          <a:ln>
            <a:solidFill>
              <a:schemeClr val="tx1"/>
            </a:solidFill>
          </a:ln>
        </p:spPr>
        <p:txBody>
          <a:bodyPr/>
          <a:lstStyle/>
          <a:p>
            <a:pPr algn="ctr"/>
            <a:r>
              <a:rPr lang="en-GB" sz="2900" dirty="0">
                <a:latin typeface="+mn-lt"/>
              </a:rPr>
              <a:t>Creating an Artefact</a:t>
            </a:r>
          </a:p>
        </p:txBody>
      </p:sp>
      <p:sp>
        <p:nvSpPr>
          <p:cNvPr id="5" name="TextBox 4">
            <a:extLst>
              <a:ext uri="{FF2B5EF4-FFF2-40B4-BE49-F238E27FC236}">
                <a16:creationId xmlns:a16="http://schemas.microsoft.com/office/drawing/2014/main" id="{F6A491C0-8ED0-C27B-95D7-677DEDE8E073}"/>
              </a:ext>
            </a:extLst>
          </p:cNvPr>
          <p:cNvSpPr txBox="1"/>
          <p:nvPr/>
        </p:nvSpPr>
        <p:spPr>
          <a:xfrm>
            <a:off x="270604" y="4376084"/>
            <a:ext cx="8542468" cy="2031325"/>
          </a:xfrm>
          <a:prstGeom prst="rect">
            <a:avLst/>
          </a:prstGeom>
          <a:solidFill>
            <a:schemeClr val="accent5">
              <a:lumMod val="20000"/>
              <a:lumOff val="80000"/>
            </a:schemeClr>
          </a:solidFill>
          <a:ln>
            <a:solidFill>
              <a:schemeClr val="tx1"/>
            </a:solidFill>
          </a:ln>
        </p:spPr>
        <p:txBody>
          <a:bodyPr wrap="square">
            <a:spAutoFit/>
          </a:bodyPr>
          <a:lstStyle/>
          <a:p>
            <a:pPr fontAlgn="base"/>
            <a:endParaRPr lang="en-GB" b="1" dirty="0"/>
          </a:p>
          <a:p>
            <a:pPr marL="342900" indent="-342900" fontAlgn="base">
              <a:buAutoNum type="arabicPeriod"/>
            </a:pPr>
            <a:r>
              <a:rPr lang="en-GB" dirty="0"/>
              <a:t>Look at the 3 artefacts which present some information. Write some of the strengths of each artefact in how they can communicate nonverbally.</a:t>
            </a:r>
          </a:p>
          <a:p>
            <a:pPr marL="342900" indent="-342900" fontAlgn="base">
              <a:buAutoNum type="arabicPeriod"/>
            </a:pPr>
            <a:endParaRPr lang="en-GB" dirty="0"/>
          </a:p>
          <a:p>
            <a:pPr marL="342900" indent="-342900" fontAlgn="base">
              <a:buFontTx/>
              <a:buAutoNum type="arabicPeriod"/>
            </a:pPr>
            <a:r>
              <a:rPr lang="en-GB" dirty="0"/>
              <a:t>Which of these would be most appropriate for your setting and audience? Why? (Consider the format, not the information). </a:t>
            </a:r>
          </a:p>
          <a:p>
            <a:pPr marL="342900" indent="-342900" fontAlgn="base">
              <a:buAutoNum type="arabicPeriod"/>
            </a:pPr>
            <a:endParaRPr lang="en-GB" b="1" dirty="0"/>
          </a:p>
        </p:txBody>
      </p:sp>
      <p:sp>
        <p:nvSpPr>
          <p:cNvPr id="3" name="TextBox 2">
            <a:extLst>
              <a:ext uri="{FF2B5EF4-FFF2-40B4-BE49-F238E27FC236}">
                <a16:creationId xmlns:a16="http://schemas.microsoft.com/office/drawing/2014/main" id="{6ACD0608-5639-D254-6E33-AE8BE3C84E2C}"/>
              </a:ext>
            </a:extLst>
          </p:cNvPr>
          <p:cNvSpPr txBox="1"/>
          <p:nvPr/>
        </p:nvSpPr>
        <p:spPr>
          <a:xfrm>
            <a:off x="270605" y="2572633"/>
            <a:ext cx="8542468" cy="1200329"/>
          </a:xfrm>
          <a:prstGeom prst="rect">
            <a:avLst/>
          </a:prstGeom>
          <a:solidFill>
            <a:schemeClr val="accent5">
              <a:lumMod val="20000"/>
              <a:lumOff val="80000"/>
            </a:schemeClr>
          </a:solidFill>
          <a:ln>
            <a:solidFill>
              <a:schemeClr val="tx1"/>
            </a:solidFill>
          </a:ln>
        </p:spPr>
        <p:txBody>
          <a:bodyPr wrap="square">
            <a:spAutoFit/>
          </a:bodyPr>
          <a:lstStyle/>
          <a:p>
            <a:pPr fontAlgn="base"/>
            <a:r>
              <a:rPr lang="en-GB" dirty="0"/>
              <a:t>For your assessment for this course, you will be asked to create an artefact which can be used to relay information about how to overcome language barriers in a setting of your choice.</a:t>
            </a:r>
          </a:p>
          <a:p>
            <a:pPr fontAlgn="base"/>
            <a:endParaRPr lang="en-GB" b="1" dirty="0"/>
          </a:p>
        </p:txBody>
      </p:sp>
    </p:spTree>
    <p:extLst>
      <p:ext uri="{BB962C8B-B14F-4D97-AF65-F5344CB8AC3E}">
        <p14:creationId xmlns:p14="http://schemas.microsoft.com/office/powerpoint/2010/main" val="4675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AEC9-30DF-42BE-A580-9C7690272F48}"/>
              </a:ext>
            </a:extLst>
          </p:cNvPr>
          <p:cNvSpPr>
            <a:spLocks noGrp="1"/>
          </p:cNvSpPr>
          <p:nvPr>
            <p:ph type="title"/>
          </p:nvPr>
        </p:nvSpPr>
        <p:spPr>
          <a:xfrm>
            <a:off x="503339" y="1260710"/>
            <a:ext cx="8120544" cy="641758"/>
          </a:xfrm>
          <a:solidFill>
            <a:schemeClr val="accent2">
              <a:lumMod val="20000"/>
              <a:lumOff val="80000"/>
            </a:schemeClr>
          </a:solidFill>
          <a:ln>
            <a:solidFill>
              <a:schemeClr val="tx1"/>
            </a:solidFill>
          </a:ln>
        </p:spPr>
        <p:txBody>
          <a:bodyPr/>
          <a:lstStyle/>
          <a:p>
            <a:pPr algn="ctr"/>
            <a:r>
              <a:rPr lang="en-GB" sz="2900" dirty="0">
                <a:latin typeface="+mn-lt"/>
              </a:rPr>
              <a:t>Creating an Artefact</a:t>
            </a:r>
          </a:p>
        </p:txBody>
      </p:sp>
      <p:sp>
        <p:nvSpPr>
          <p:cNvPr id="5" name="TextBox 4">
            <a:extLst>
              <a:ext uri="{FF2B5EF4-FFF2-40B4-BE49-F238E27FC236}">
                <a16:creationId xmlns:a16="http://schemas.microsoft.com/office/drawing/2014/main" id="{F6A491C0-8ED0-C27B-95D7-677DEDE8E073}"/>
              </a:ext>
            </a:extLst>
          </p:cNvPr>
          <p:cNvSpPr txBox="1"/>
          <p:nvPr/>
        </p:nvSpPr>
        <p:spPr>
          <a:xfrm>
            <a:off x="739189" y="4124536"/>
            <a:ext cx="7665621" cy="830997"/>
          </a:xfrm>
          <a:prstGeom prst="rect">
            <a:avLst/>
          </a:prstGeom>
          <a:solidFill>
            <a:schemeClr val="accent4">
              <a:lumMod val="20000"/>
              <a:lumOff val="80000"/>
            </a:schemeClr>
          </a:solidFill>
          <a:ln>
            <a:solidFill>
              <a:schemeClr val="tx1"/>
            </a:solidFill>
          </a:ln>
        </p:spPr>
        <p:txBody>
          <a:bodyPr wrap="square">
            <a:spAutoFit/>
          </a:bodyPr>
          <a:lstStyle/>
          <a:p>
            <a:r>
              <a:rPr lang="en-GB" sz="4800" dirty="0"/>
              <a:t>What are your draft ideas?</a:t>
            </a:r>
            <a:endParaRPr lang="en-GB" sz="4800" b="1" dirty="0"/>
          </a:p>
        </p:txBody>
      </p:sp>
    </p:spTree>
    <p:extLst>
      <p:ext uri="{BB962C8B-B14F-4D97-AF65-F5344CB8AC3E}">
        <p14:creationId xmlns:p14="http://schemas.microsoft.com/office/powerpoint/2010/main" val="7161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7EBB7-12C1-4A20-9D2A-BAC92DD961EE}"/>
              </a:ext>
            </a:extLst>
          </p:cNvPr>
          <p:cNvSpPr>
            <a:spLocks noGrp="1"/>
          </p:cNvSpPr>
          <p:nvPr>
            <p:ph sz="quarter" idx="10"/>
          </p:nvPr>
        </p:nvSpPr>
        <p:spPr>
          <a:xfrm>
            <a:off x="2088860" y="2740945"/>
            <a:ext cx="4655890" cy="1376110"/>
          </a:xfrm>
        </p:spPr>
        <p:txBody>
          <a:bodyPr/>
          <a:lstStyle/>
          <a:p>
            <a:pPr marL="0" indent="0">
              <a:buNone/>
            </a:pPr>
            <a:r>
              <a:rPr lang="en-GB" sz="7200" dirty="0"/>
              <a:t>Thank you</a:t>
            </a:r>
          </a:p>
        </p:txBody>
      </p:sp>
    </p:spTree>
    <p:extLst>
      <p:ext uri="{BB962C8B-B14F-4D97-AF65-F5344CB8AC3E}">
        <p14:creationId xmlns:p14="http://schemas.microsoft.com/office/powerpoint/2010/main" val="3745016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0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6B37-DED9-479F-B750-70EC24512DE4}"/>
              </a:ext>
            </a:extLst>
          </p:cNvPr>
          <p:cNvSpPr>
            <a:spLocks noGrp="1"/>
          </p:cNvSpPr>
          <p:nvPr>
            <p:ph type="title"/>
          </p:nvPr>
        </p:nvSpPr>
        <p:spPr>
          <a:xfrm>
            <a:off x="1523736" y="1244049"/>
            <a:ext cx="6096528" cy="693808"/>
          </a:xfrm>
        </p:spPr>
        <p:txBody>
          <a:bodyPr/>
          <a:lstStyle/>
          <a:p>
            <a:r>
              <a:rPr lang="en-GB" dirty="0"/>
              <a:t>5 hours of self-study per week</a:t>
            </a:r>
          </a:p>
        </p:txBody>
      </p:sp>
      <p:pic>
        <p:nvPicPr>
          <p:cNvPr id="2052" name="Picture 4">
            <a:extLst>
              <a:ext uri="{FF2B5EF4-FFF2-40B4-BE49-F238E27FC236}">
                <a16:creationId xmlns:a16="http://schemas.microsoft.com/office/drawing/2014/main" id="{0D22055A-D9AD-4AAA-B4C0-57504AF1F05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99618" y="2263640"/>
            <a:ext cx="7544764" cy="4247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54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9A577-5856-BA80-F7FB-F973C4205BF7}"/>
              </a:ext>
            </a:extLst>
          </p:cNvPr>
          <p:cNvPicPr>
            <a:picLocks noChangeAspect="1"/>
          </p:cNvPicPr>
          <p:nvPr/>
        </p:nvPicPr>
        <p:blipFill>
          <a:blip r:embed="rId2"/>
          <a:stretch>
            <a:fillRect/>
          </a:stretch>
        </p:blipFill>
        <p:spPr>
          <a:xfrm>
            <a:off x="0" y="1461258"/>
            <a:ext cx="9144000" cy="5143500"/>
          </a:xfrm>
          <a:prstGeom prst="rect">
            <a:avLst/>
          </a:prstGeom>
          <a:ln>
            <a:solidFill>
              <a:schemeClr val="tx1"/>
            </a:solidFill>
          </a:ln>
        </p:spPr>
      </p:pic>
      <p:sp>
        <p:nvSpPr>
          <p:cNvPr id="5" name="TextBox 4">
            <a:extLst>
              <a:ext uri="{FF2B5EF4-FFF2-40B4-BE49-F238E27FC236}">
                <a16:creationId xmlns:a16="http://schemas.microsoft.com/office/drawing/2014/main" id="{0AFA79A9-7B33-B090-3804-74A703F934D7}"/>
              </a:ext>
            </a:extLst>
          </p:cNvPr>
          <p:cNvSpPr txBox="1"/>
          <p:nvPr/>
        </p:nvSpPr>
        <p:spPr>
          <a:xfrm>
            <a:off x="1672045" y="210393"/>
            <a:ext cx="5103223" cy="430887"/>
          </a:xfrm>
          <a:prstGeom prst="rect">
            <a:avLst/>
          </a:prstGeom>
          <a:solidFill>
            <a:schemeClr val="accent6">
              <a:lumMod val="20000"/>
              <a:lumOff val="80000"/>
            </a:schemeClr>
          </a:solidFill>
          <a:ln>
            <a:solidFill>
              <a:schemeClr val="tx1"/>
            </a:solidFill>
          </a:ln>
        </p:spPr>
        <p:txBody>
          <a:bodyPr wrap="square">
            <a:spAutoFit/>
          </a:bodyPr>
          <a:lstStyle/>
          <a:p>
            <a:r>
              <a:rPr lang="en-GB" sz="2200" dirty="0"/>
              <a:t>https://manchester.cityofsanctuary.org/</a:t>
            </a:r>
          </a:p>
        </p:txBody>
      </p:sp>
    </p:spTree>
    <p:extLst>
      <p:ext uri="{BB962C8B-B14F-4D97-AF65-F5344CB8AC3E}">
        <p14:creationId xmlns:p14="http://schemas.microsoft.com/office/powerpoint/2010/main" val="26256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2756D3BA-38F5-0027-A8D2-3FD0D1E40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42" y="2204974"/>
            <a:ext cx="2284066" cy="2284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2D7501-29A4-D181-BC87-496F2F5DF9AB}"/>
              </a:ext>
            </a:extLst>
          </p:cNvPr>
          <p:cNvSpPr txBox="1"/>
          <p:nvPr/>
        </p:nvSpPr>
        <p:spPr>
          <a:xfrm>
            <a:off x="841742" y="4858041"/>
            <a:ext cx="7849411" cy="1077218"/>
          </a:xfrm>
          <a:prstGeom prst="rect">
            <a:avLst/>
          </a:prstGeom>
          <a:noFill/>
        </p:spPr>
        <p:txBody>
          <a:bodyPr wrap="square">
            <a:spAutoFit/>
          </a:bodyPr>
          <a:lstStyle/>
          <a:p>
            <a:r>
              <a:rPr lang="en-GB" sz="3200" b="1" i="0" dirty="0">
                <a:solidFill>
                  <a:srgbClr val="222222"/>
                </a:solidFill>
                <a:effectLst/>
                <a:latin typeface="Open Sans" panose="020B0606030504020204" pitchFamily="34" charset="0"/>
              </a:rPr>
              <a:t>Liz Hibberd, </a:t>
            </a:r>
          </a:p>
          <a:p>
            <a:r>
              <a:rPr lang="en-GB" sz="3200" b="1" i="0" dirty="0">
                <a:solidFill>
                  <a:srgbClr val="222222"/>
                </a:solidFill>
                <a:effectLst/>
                <a:latin typeface="Open Sans" panose="020B0606030504020204" pitchFamily="34" charset="0"/>
              </a:rPr>
              <a:t>Strategic and Partnership Lead</a:t>
            </a:r>
            <a:endParaRPr lang="en-GB" sz="3200" dirty="0"/>
          </a:p>
        </p:txBody>
      </p:sp>
    </p:spTree>
    <p:extLst>
      <p:ext uri="{BB962C8B-B14F-4D97-AF65-F5344CB8AC3E}">
        <p14:creationId xmlns:p14="http://schemas.microsoft.com/office/powerpoint/2010/main" val="189894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0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931725"/>
            <a:ext cx="8520600" cy="2052600"/>
          </a:xfrm>
          <a:prstGeom prst="rect">
            <a:avLst/>
          </a:prstGeom>
        </p:spPr>
        <p:txBody>
          <a:bodyPr spcFirstLastPara="1" wrap="square" lIns="91425" tIns="91425" rIns="91425" bIns="91425" anchor="b" anchorCtr="0">
            <a:noAutofit/>
          </a:bodyPr>
          <a:lstStyle/>
          <a:p>
            <a:pPr>
              <a:buSzPts val="990"/>
            </a:pPr>
            <a:r>
              <a:rPr lang="en" sz="4080"/>
              <a:t>Communicating and Engaging with People who have experienced Trauma</a:t>
            </a:r>
            <a:endParaRPr sz="4080"/>
          </a:p>
          <a:p>
            <a:pPr>
              <a:buSzPts val="990"/>
            </a:pPr>
            <a:r>
              <a:rPr lang="en" sz="4080"/>
              <a:t>(Adverse Childhood Experiences)</a:t>
            </a:r>
            <a:endParaRPr sz="4080"/>
          </a:p>
        </p:txBody>
      </p:sp>
      <p:sp>
        <p:nvSpPr>
          <p:cNvPr id="55" name="Google Shape;55;p13"/>
          <p:cNvSpPr txBox="1">
            <a:spLocks noGrp="1"/>
          </p:cNvSpPr>
          <p:nvPr>
            <p:ph type="subTitle" idx="1"/>
          </p:nvPr>
        </p:nvSpPr>
        <p:spPr>
          <a:xfrm>
            <a:off x="311700" y="4757250"/>
            <a:ext cx="8520600" cy="792600"/>
          </a:xfrm>
          <a:prstGeom prst="rect">
            <a:avLst/>
          </a:prstGeom>
        </p:spPr>
        <p:txBody>
          <a:bodyPr spcFirstLastPara="1" wrap="square" lIns="91425" tIns="91425" rIns="91425" bIns="91425" anchor="t" anchorCtr="0">
            <a:normAutofit/>
          </a:bodyPr>
          <a:lstStyle/>
          <a:p>
            <a:pPr marL="0" indent="0"/>
            <a:r>
              <a:rPr lang="en"/>
              <a:t>Liz Hibberd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549808" y="1142676"/>
            <a:ext cx="2335318" cy="1487275"/>
          </a:xfrm>
          <a:prstGeom prst="rect">
            <a:avLst/>
          </a:prstGeom>
          <a:noFill/>
          <a:ln>
            <a:noFill/>
          </a:ln>
        </p:spPr>
      </p:pic>
      <p:pic>
        <p:nvPicPr>
          <p:cNvPr id="61" name="Google Shape;61;p14"/>
          <p:cNvPicPr preferRelativeResize="0"/>
          <p:nvPr/>
        </p:nvPicPr>
        <p:blipFill>
          <a:blip r:embed="rId4">
            <a:alphaModFix/>
          </a:blip>
          <a:stretch>
            <a:fillRect/>
          </a:stretch>
        </p:blipFill>
        <p:spPr>
          <a:xfrm>
            <a:off x="6531023" y="2830650"/>
            <a:ext cx="2551003" cy="1434950"/>
          </a:xfrm>
          <a:prstGeom prst="rect">
            <a:avLst/>
          </a:prstGeom>
          <a:noFill/>
          <a:ln>
            <a:noFill/>
          </a:ln>
        </p:spPr>
      </p:pic>
      <p:pic>
        <p:nvPicPr>
          <p:cNvPr id="62" name="Google Shape;62;p14"/>
          <p:cNvPicPr preferRelativeResize="0"/>
          <p:nvPr/>
        </p:nvPicPr>
        <p:blipFill>
          <a:blip r:embed="rId5">
            <a:alphaModFix/>
          </a:blip>
          <a:stretch>
            <a:fillRect/>
          </a:stretch>
        </p:blipFill>
        <p:spPr>
          <a:xfrm>
            <a:off x="6531026" y="4446436"/>
            <a:ext cx="2551001" cy="1384464"/>
          </a:xfrm>
          <a:prstGeom prst="rect">
            <a:avLst/>
          </a:prstGeom>
          <a:noFill/>
          <a:ln>
            <a:noFill/>
          </a:ln>
        </p:spPr>
      </p:pic>
      <p:sp>
        <p:nvSpPr>
          <p:cNvPr id="63" name="Google Shape;63;p14"/>
          <p:cNvSpPr txBox="1"/>
          <p:nvPr/>
        </p:nvSpPr>
        <p:spPr>
          <a:xfrm>
            <a:off x="129450" y="910325"/>
            <a:ext cx="8885100" cy="5212800"/>
          </a:xfrm>
          <a:prstGeom prst="rect">
            <a:avLst/>
          </a:prstGeom>
          <a:noFill/>
          <a:ln>
            <a:noFill/>
          </a:ln>
        </p:spPr>
        <p:txBody>
          <a:bodyPr spcFirstLastPara="1" wrap="square" lIns="91425" tIns="91425" rIns="91425" bIns="91425" anchor="t" anchorCtr="0">
            <a:spAutoFit/>
          </a:bodyPr>
          <a:lstStyle/>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Teacher &amp; Trainer</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Volunteer in the ‘Jungle’, Calais</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Lead Educator on The School Bus, Calais</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Trainer in Refugee Camps in Greece</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Community Mentor at Safe Passage - UASC</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MA in Development Education</a:t>
            </a:r>
            <a:endParaRPr sz="1400" kern="0">
              <a:solidFill>
                <a:srgbClr val="FFFFFF"/>
              </a:solidFill>
              <a:highlight>
                <a:srgbClr val="212121"/>
              </a:highlight>
              <a:latin typeface="Calibri"/>
              <a:ea typeface="Calibri"/>
              <a:cs typeface="Calibri"/>
              <a:sym typeface="Calibri"/>
            </a:endParaRPr>
          </a:p>
          <a:p>
            <a:pPr algn="just"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Psychosocial Support Specialist – Ethiopia, UNICEF</a:t>
            </a:r>
            <a:endParaRPr sz="1400" kern="0">
              <a:solidFill>
                <a:srgbClr val="FFFFFF"/>
              </a:solidFill>
              <a:highlight>
                <a:srgbClr val="212121"/>
              </a:highlight>
              <a:latin typeface="Calibri"/>
              <a:ea typeface="Calibri"/>
              <a:cs typeface="Calibri"/>
              <a:sym typeface="Calibri"/>
            </a:endParaRPr>
          </a:p>
          <a:p>
            <a:pPr defTabSz="914400">
              <a:lnSpc>
                <a:spcPct val="90000"/>
              </a:lnSpc>
              <a:spcBef>
                <a:spcPts val="1000"/>
              </a:spcBef>
              <a:buClr>
                <a:srgbClr val="000000"/>
              </a:buClr>
            </a:pPr>
            <a:endParaRPr sz="1400" kern="0">
              <a:solidFill>
                <a:srgbClr val="FFFFFF"/>
              </a:solidFill>
              <a:highlight>
                <a:srgbClr val="212121"/>
              </a:highlight>
              <a:latin typeface="Calibri"/>
              <a:ea typeface="Calibri"/>
              <a:cs typeface="Calibri"/>
              <a:sym typeface="Calibri"/>
            </a:endParaRPr>
          </a:p>
          <a:p>
            <a:pPr defTabSz="914400">
              <a:lnSpc>
                <a:spcPct val="90000"/>
              </a:lnSpc>
              <a:spcBef>
                <a:spcPts val="1000"/>
              </a:spcBef>
              <a:buClr>
                <a:srgbClr val="000000"/>
              </a:buClr>
            </a:pPr>
            <a:r>
              <a:rPr lang="en" sz="1400" kern="0">
                <a:solidFill>
                  <a:srgbClr val="FFFFFF"/>
                </a:solidFill>
                <a:highlight>
                  <a:srgbClr val="212121"/>
                </a:highlight>
                <a:latin typeface="Calibri"/>
                <a:ea typeface="Calibri"/>
                <a:cs typeface="Calibri"/>
                <a:sym typeface="Calibri"/>
              </a:rPr>
              <a:t>Manager at Manchester City of Sanctuary</a:t>
            </a:r>
            <a:endParaRPr sz="1400" kern="0">
              <a:solidFill>
                <a:srgbClr val="FFFFFF"/>
              </a:solidFill>
              <a:highlight>
                <a:srgbClr val="212121"/>
              </a:highlight>
              <a:latin typeface="Calibri"/>
              <a:ea typeface="Calibri"/>
              <a:cs typeface="Calibri"/>
              <a:sym typeface="Calibri"/>
            </a:endParaRPr>
          </a:p>
        </p:txBody>
      </p:sp>
      <p:pic>
        <p:nvPicPr>
          <p:cNvPr id="64" name="Google Shape;64;p14"/>
          <p:cNvPicPr preferRelativeResize="0"/>
          <p:nvPr/>
        </p:nvPicPr>
        <p:blipFill>
          <a:blip r:embed="rId6">
            <a:alphaModFix/>
          </a:blip>
          <a:stretch>
            <a:fillRect/>
          </a:stretch>
        </p:blipFill>
        <p:spPr>
          <a:xfrm>
            <a:off x="3956530" y="1194074"/>
            <a:ext cx="2461271" cy="1384474"/>
          </a:xfrm>
          <a:prstGeom prst="rect">
            <a:avLst/>
          </a:prstGeom>
          <a:noFill/>
          <a:ln>
            <a:noFill/>
          </a:ln>
        </p:spPr>
      </p:pic>
      <p:pic>
        <p:nvPicPr>
          <p:cNvPr id="65" name="Google Shape;65;p14"/>
          <p:cNvPicPr preferRelativeResize="0"/>
          <p:nvPr/>
        </p:nvPicPr>
        <p:blipFill>
          <a:blip r:embed="rId7">
            <a:alphaModFix/>
          </a:blip>
          <a:stretch>
            <a:fillRect/>
          </a:stretch>
        </p:blipFill>
        <p:spPr>
          <a:xfrm>
            <a:off x="4045978" y="2830650"/>
            <a:ext cx="2371823" cy="1434950"/>
          </a:xfrm>
          <a:prstGeom prst="rect">
            <a:avLst/>
          </a:prstGeom>
          <a:noFill/>
          <a:ln>
            <a:noFill/>
          </a:ln>
        </p:spPr>
      </p:pic>
      <p:pic>
        <p:nvPicPr>
          <p:cNvPr id="66" name="Google Shape;66;p14"/>
          <p:cNvPicPr preferRelativeResize="0"/>
          <p:nvPr/>
        </p:nvPicPr>
        <p:blipFill>
          <a:blip r:embed="rId8">
            <a:alphaModFix/>
          </a:blip>
          <a:stretch>
            <a:fillRect/>
          </a:stretch>
        </p:blipFill>
        <p:spPr>
          <a:xfrm>
            <a:off x="4045976" y="4446425"/>
            <a:ext cx="2371825" cy="138447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ecf8f0e-7b8b-4837-9321-e8618919dcfc"/>
</p:tagLst>
</file>

<file path=ppt/theme/theme1.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iversity Slides - Bottom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White">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presentation-template.pot [Read-Only] [Compatibility Mode]" id="{4DDD1217-4D19-40D8-8527-B75AA987CDDB}" vid="{73DB0CFA-F0AC-4FA3-A72A-FEAD173A466D}"/>
    </a:ext>
  </a:extLst>
</a:theme>
</file>

<file path=ppt/theme/theme5.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3985</TotalTime>
  <Words>1766</Words>
  <Application>Microsoft Office PowerPoint</Application>
  <PresentationFormat>On-screen Show (4:3)</PresentationFormat>
  <Paragraphs>199</Paragraphs>
  <Slides>37</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Arial</vt:lpstr>
      <vt:lpstr>Calibri</vt:lpstr>
      <vt:lpstr>Calibri Light</vt:lpstr>
      <vt:lpstr>Open Sans</vt:lpstr>
      <vt:lpstr>Wingdings</vt:lpstr>
      <vt:lpstr>University Slide - Top Logo</vt:lpstr>
      <vt:lpstr>University Slides - Bottom Logo</vt:lpstr>
      <vt:lpstr>1_University Slide - Top Logo</vt:lpstr>
      <vt:lpstr>3_White</vt:lpstr>
      <vt:lpstr>Simple Dark</vt:lpstr>
      <vt:lpstr>Languages in the Community  Session 4 </vt:lpstr>
      <vt:lpstr>PowerPoint Presentation</vt:lpstr>
      <vt:lpstr>Today’s learning objectives :</vt:lpstr>
      <vt:lpstr>5 hours of self-study per week</vt:lpstr>
      <vt:lpstr>PowerPoint Presentation</vt:lpstr>
      <vt:lpstr>PowerPoint Presentation</vt:lpstr>
      <vt:lpstr>PowerPoint Presentation</vt:lpstr>
      <vt:lpstr>Communicating and Engaging with People who have experienced Trauma (Adverse Childhood Experiences)</vt:lpstr>
      <vt:lpstr>PowerPoint Presentation</vt:lpstr>
      <vt:lpstr>Trauma </vt:lpstr>
      <vt:lpstr>Trauma</vt:lpstr>
      <vt:lpstr>ACE’s</vt:lpstr>
      <vt:lpstr>Watch this……</vt:lpstr>
      <vt:lpstr>What contributes to someone’s response to trauma?</vt:lpstr>
      <vt:lpstr>Responses to trauma</vt:lpstr>
      <vt:lpstr>How might trauma show up for people?</vt:lpstr>
      <vt:lpstr>So what’s the impact for you?</vt:lpstr>
      <vt:lpstr>Trauma Informed Environments </vt:lpstr>
      <vt:lpstr>Essentials of TIC </vt:lpstr>
      <vt:lpstr>Specifically working with children</vt:lpstr>
      <vt:lpstr>Creating a Safe Environment</vt:lpstr>
      <vt:lpstr>Behavioural Strategies for Trauma Impacted Students</vt:lpstr>
      <vt:lpstr>Think about and discuss…</vt:lpstr>
      <vt:lpstr>terminology recap</vt:lpstr>
      <vt:lpstr>Speech acts</vt:lpstr>
      <vt:lpstr>Speech acts across cultures</vt:lpstr>
      <vt:lpstr>Speech acts across cultures</vt:lpstr>
      <vt:lpstr>Speech acts</vt:lpstr>
      <vt:lpstr>Speech acts</vt:lpstr>
      <vt:lpstr>Speech acts across cultures</vt:lpstr>
      <vt:lpstr>PowerPoint Presentation</vt:lpstr>
      <vt:lpstr>Languages in the workplace</vt:lpstr>
      <vt:lpstr>PowerPoint Presentation</vt:lpstr>
      <vt:lpstr>Creating an Artefact</vt:lpstr>
      <vt:lpstr>Creating an Artefact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Sutherst</dc:creator>
  <cp:lastModifiedBy>Tim Leigh</cp:lastModifiedBy>
  <cp:revision>516</cp:revision>
  <cp:lastPrinted>2023-02-01T16:48:03Z</cp:lastPrinted>
  <dcterms:created xsi:type="dcterms:W3CDTF">2021-01-21T15:10:37Z</dcterms:created>
  <dcterms:modified xsi:type="dcterms:W3CDTF">2023-02-20T10:32:36Z</dcterms:modified>
</cp:coreProperties>
</file>