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75" r:id="rId3"/>
  </p:sldMasterIdLst>
  <p:notesMasterIdLst>
    <p:notesMasterId r:id="rId22"/>
  </p:notesMasterIdLst>
  <p:sldIdLst>
    <p:sldId id="256" r:id="rId4"/>
    <p:sldId id="411" r:id="rId5"/>
    <p:sldId id="413" r:id="rId6"/>
    <p:sldId id="417" r:id="rId7"/>
    <p:sldId id="416" r:id="rId8"/>
    <p:sldId id="412" r:id="rId9"/>
    <p:sldId id="373" r:id="rId10"/>
    <p:sldId id="343" r:id="rId11"/>
    <p:sldId id="344" r:id="rId12"/>
    <p:sldId id="346" r:id="rId13"/>
    <p:sldId id="376" r:id="rId14"/>
    <p:sldId id="439" r:id="rId15"/>
    <p:sldId id="440" r:id="rId16"/>
    <p:sldId id="441" r:id="rId17"/>
    <p:sldId id="431" r:id="rId18"/>
    <p:sldId id="438" r:id="rId19"/>
    <p:sldId id="327" r:id="rId20"/>
    <p:sldId id="260" r:id="rId21"/>
  </p:sldIdLst>
  <p:sldSz cx="9144000" cy="6858000" type="screen4x3"/>
  <p:notesSz cx="6797675" cy="9928225"/>
  <p:custDataLst>
    <p:tags r:id="rId2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FFFAEB"/>
    <a:srgbClr val="002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E16A6-BA7B-4326-85F3-FCDE770C5D07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330C3-5992-4FA3-A294-C74A9258E1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50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30973-36AD-405A-890F-7E951A0196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62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Top Logo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1B13E01-9BEF-4473-821B-EE9CEEA6B47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701800" y="3378095"/>
            <a:ext cx="5740400" cy="591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&lt;Name of presenter/s&gt;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2EFDCE0D-A204-45DB-9F8F-EA8393CBF1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01800" y="2566800"/>
            <a:ext cx="5740400" cy="802800"/>
          </a:xfrm>
          <a:prstGeom prst="rect">
            <a:avLst/>
          </a:prstGeom>
        </p:spPr>
        <p:txBody>
          <a:bodyPr anchor="b"/>
          <a:lstStyle>
            <a:lvl1pPr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&lt;Presentation Title&gt;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21ED91D5-41E9-493D-B95E-AD6D4D6D7A6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701800" y="3990757"/>
            <a:ext cx="5740400" cy="555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&lt;Date&gt;</a:t>
            </a:r>
          </a:p>
        </p:txBody>
      </p:sp>
    </p:spTree>
    <p:extLst>
      <p:ext uri="{BB962C8B-B14F-4D97-AF65-F5344CB8AC3E}">
        <p14:creationId xmlns:p14="http://schemas.microsoft.com/office/powerpoint/2010/main" val="125707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op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31CEBD3C-BE01-4EA6-807D-D32AC95F2D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3990" y="1235660"/>
            <a:ext cx="8640000" cy="592544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&lt;Content Heading&gt;</a:t>
            </a:r>
            <a:endParaRPr lang="en-GB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7B28EA1-6248-4CA4-862C-914AA49135D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83989" y="1920762"/>
            <a:ext cx="8627253" cy="4621349"/>
          </a:xfrm>
          <a:prstGeom prst="rect">
            <a:avLst/>
          </a:prstGeo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3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94AECF49-9A13-452E-A9C9-67495AC09B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608" t="29197" r="60493" b="30055"/>
          <a:stretch/>
        </p:blipFill>
        <p:spPr>
          <a:xfrm>
            <a:off x="2764631" y="1445849"/>
            <a:ext cx="3614737" cy="396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340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3C2E-6442-451C-BD1E-30A6A5F74B88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051E-213E-4323-B250-F06ADA8C5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42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3C2E-6442-451C-BD1E-30A6A5F74B88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051E-213E-4323-B250-F06ADA8C53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9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Top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31CEBD3C-BE01-4EA6-807D-D32AC95F2D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3990" y="1235660"/>
            <a:ext cx="8640000" cy="592544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&lt;Content Heading&gt;</a:t>
            </a:r>
            <a:endParaRPr lang="en-GB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7B28EA1-6248-4CA4-862C-914AA49135D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83989" y="1920762"/>
            <a:ext cx="8627253" cy="4621349"/>
          </a:xfrm>
          <a:prstGeom prst="rect">
            <a:avLst/>
          </a:prstGeo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74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94AECF49-9A13-452E-A9C9-67495AC09B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608" t="29197" r="60493" b="30055"/>
          <a:stretch/>
        </p:blipFill>
        <p:spPr>
          <a:xfrm>
            <a:off x="2764631" y="1445849"/>
            <a:ext cx="3614737" cy="396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72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472B-2E1F-4662-B6F8-ABFE01A28192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45E9-D0F5-4933-9126-F65E1C74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982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381253" y="1230227"/>
            <a:ext cx="3878399" cy="580799"/>
          </a:xfrm>
          <a:prstGeom prst="rect">
            <a:avLst/>
          </a:prstGeom>
        </p:spPr>
        <p:txBody>
          <a:bodyPr/>
          <a:lstStyle>
            <a:lvl1pPr rtl="0">
              <a:spcBef>
                <a:spcPts val="0"/>
              </a:spcBef>
              <a:buSzPct val="100000"/>
              <a:buFont typeface="Lora"/>
              <a:buNone/>
              <a:defRPr sz="1500" b="1">
                <a:latin typeface="Lora"/>
                <a:ea typeface="Lora"/>
                <a:cs typeface="Lora"/>
                <a:sym typeface="Lora"/>
              </a:defRPr>
            </a:lvl1pPr>
            <a:lvl2pPr rtl="0">
              <a:spcBef>
                <a:spcPts val="0"/>
              </a:spcBef>
              <a:buSzPct val="100000"/>
              <a:buFont typeface="Lora"/>
              <a:buNone/>
              <a:defRPr sz="15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rtl="0">
              <a:spcBef>
                <a:spcPts val="0"/>
              </a:spcBef>
              <a:buSzPct val="100000"/>
              <a:buFont typeface="Lora"/>
              <a:buNone/>
              <a:defRPr sz="15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rtl="0">
              <a:spcBef>
                <a:spcPts val="0"/>
              </a:spcBef>
              <a:buSzPct val="100000"/>
              <a:buFont typeface="Lora"/>
              <a:buNone/>
              <a:defRPr sz="15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rtl="0">
              <a:spcBef>
                <a:spcPts val="0"/>
              </a:spcBef>
              <a:buSzPct val="100000"/>
              <a:buFont typeface="Lora"/>
              <a:buNone/>
              <a:defRPr sz="15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rtl="0">
              <a:spcBef>
                <a:spcPts val="0"/>
              </a:spcBef>
              <a:buSzPct val="100000"/>
              <a:buFont typeface="Lora"/>
              <a:buNone/>
              <a:defRPr sz="15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rtl="0">
              <a:spcBef>
                <a:spcPts val="0"/>
              </a:spcBef>
              <a:buSzPct val="100000"/>
              <a:buFont typeface="Lora"/>
              <a:buNone/>
              <a:defRPr sz="15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rtl="0">
              <a:spcBef>
                <a:spcPts val="0"/>
              </a:spcBef>
              <a:buSzPct val="100000"/>
              <a:buFont typeface="Lora"/>
              <a:buNone/>
              <a:defRPr sz="15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rtl="0">
              <a:spcBef>
                <a:spcPts val="0"/>
              </a:spcBef>
              <a:buSzPct val="100000"/>
              <a:buFont typeface="Lora"/>
              <a:buNone/>
              <a:defRPr sz="15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1381250" y="2155294"/>
            <a:ext cx="6809700" cy="4149600"/>
          </a:xfrm>
          <a:prstGeom prst="rect">
            <a:avLst/>
          </a:prstGeom>
        </p:spPr>
        <p:txBody>
          <a:bodyPr/>
          <a:lstStyle>
            <a:lvl1pPr rtl="0">
              <a:spcBef>
                <a:spcPts val="450"/>
              </a:spcBef>
              <a:buClr>
                <a:srgbClr val="FFCD00"/>
              </a:buClr>
              <a:buSzPct val="100000"/>
              <a:buFont typeface="Quattrocento Sans"/>
              <a:buChar char="◉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5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rtl="0">
              <a:spcBef>
                <a:spcPts val="360"/>
              </a:spcBef>
              <a:buClr>
                <a:srgbClr val="FFCD00"/>
              </a:buClr>
              <a:buSzPct val="100000"/>
              <a:buFont typeface="Quattrocento Sans"/>
              <a:defRPr sz="15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rtl="0">
              <a:spcBef>
                <a:spcPts val="270"/>
              </a:spcBef>
              <a:buClr>
                <a:srgbClr val="FFCD00"/>
              </a:buClr>
              <a:buSzPct val="100000"/>
              <a:buFont typeface="Quattrocento Sans"/>
              <a:defRPr sz="135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rtl="0">
              <a:spcBef>
                <a:spcPts val="270"/>
              </a:spcBef>
              <a:buClr>
                <a:srgbClr val="FFCD00"/>
              </a:buClr>
              <a:buSzPct val="100000"/>
              <a:buFont typeface="Quattrocento Sans"/>
              <a:defRPr sz="135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rtl="0">
              <a:spcBef>
                <a:spcPts val="270"/>
              </a:spcBef>
              <a:buClr>
                <a:srgbClr val="FFCD00"/>
              </a:buClr>
              <a:buSzPct val="100000"/>
              <a:buFont typeface="Quattrocento Sans"/>
              <a:defRPr sz="135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rtl="0">
              <a:spcBef>
                <a:spcPts val="270"/>
              </a:spcBef>
              <a:buClr>
                <a:srgbClr val="FFCD00"/>
              </a:buClr>
              <a:buSzPct val="100000"/>
              <a:buFont typeface="Quattrocento Sans"/>
              <a:defRPr sz="135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rtl="0">
              <a:spcBef>
                <a:spcPts val="270"/>
              </a:spcBef>
              <a:buClr>
                <a:srgbClr val="FFCD00"/>
              </a:buClr>
              <a:buSzPct val="100000"/>
              <a:buFont typeface="Quattrocento Sans"/>
              <a:defRPr sz="135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rtl="0">
              <a:spcBef>
                <a:spcPts val="270"/>
              </a:spcBef>
              <a:buClr>
                <a:srgbClr val="FFCD00"/>
              </a:buClr>
              <a:buSzPct val="100000"/>
              <a:buFont typeface="Quattrocento Sans"/>
              <a:defRPr sz="135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9446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6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C472B-2E1F-4662-B6F8-ABFE01A28192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45E9-D0F5-4933-9126-F65E1C74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85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ottom Logo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1">
            <a:extLst>
              <a:ext uri="{FF2B5EF4-FFF2-40B4-BE49-F238E27FC236}">
                <a16:creationId xmlns:a16="http://schemas.microsoft.com/office/drawing/2014/main" id="{165B43A9-4352-4588-B225-D8A936389CC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701800" y="3375217"/>
            <a:ext cx="5740400" cy="591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&lt;Name of presenter/s&gt;</a:t>
            </a:r>
          </a:p>
        </p:txBody>
      </p:sp>
      <p:sp>
        <p:nvSpPr>
          <p:cNvPr id="5" name="Content Placeholder 11">
            <a:extLst>
              <a:ext uri="{FF2B5EF4-FFF2-40B4-BE49-F238E27FC236}">
                <a16:creationId xmlns:a16="http://schemas.microsoft.com/office/drawing/2014/main" id="{37462F17-9BC7-41E1-BE2A-832AC8731CE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701800" y="3990608"/>
            <a:ext cx="5740400" cy="555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&lt;Date&gt;</a:t>
            </a:r>
          </a:p>
        </p:txBody>
      </p:sp>
      <p:sp>
        <p:nvSpPr>
          <p:cNvPr id="7" name="Title 13">
            <a:extLst>
              <a:ext uri="{FF2B5EF4-FFF2-40B4-BE49-F238E27FC236}">
                <a16:creationId xmlns:a16="http://schemas.microsoft.com/office/drawing/2014/main" id="{4104E218-05C5-4501-BEC6-D78B60739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6255" y="2569573"/>
            <a:ext cx="5740400" cy="802800"/>
          </a:xfrm>
          <a:prstGeom prst="rect">
            <a:avLst/>
          </a:prstGeom>
        </p:spPr>
        <p:txBody>
          <a:bodyPr anchor="b"/>
          <a:lstStyle>
            <a:lvl1pPr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&lt;Presentation Title&gt;</a:t>
            </a:r>
          </a:p>
        </p:txBody>
      </p:sp>
    </p:spTree>
    <p:extLst>
      <p:ext uri="{BB962C8B-B14F-4D97-AF65-F5344CB8AC3E}">
        <p14:creationId xmlns:p14="http://schemas.microsoft.com/office/powerpoint/2010/main" val="407998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Logo -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3">
            <a:extLst>
              <a:ext uri="{FF2B5EF4-FFF2-40B4-BE49-F238E27FC236}">
                <a16:creationId xmlns:a16="http://schemas.microsoft.com/office/drawing/2014/main" id="{17C22F55-1EC2-4A81-A95E-E92D0B34442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66003" y="921064"/>
            <a:ext cx="8640000" cy="4764841"/>
          </a:xfrm>
          <a:prstGeom prst="rect">
            <a:avLst/>
          </a:prstGeo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&lt;Body Text&gt;</a:t>
            </a:r>
          </a:p>
          <a:p>
            <a:pPr lvl="0"/>
            <a:endParaRPr lang="en-GB" dirty="0"/>
          </a:p>
        </p:txBody>
      </p:sp>
      <p:sp>
        <p:nvSpPr>
          <p:cNvPr id="11" name="Title 11">
            <a:extLst>
              <a:ext uri="{FF2B5EF4-FFF2-40B4-BE49-F238E27FC236}">
                <a16:creationId xmlns:a16="http://schemas.microsoft.com/office/drawing/2014/main" id="{343871AE-A076-4DFD-A46D-710ADDDA04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6003" y="216460"/>
            <a:ext cx="8640000" cy="592544"/>
          </a:xfrm>
          <a:prstGeom prst="rect">
            <a:avLst/>
          </a:prstGeom>
        </p:spPr>
        <p:txBody>
          <a:bodyPr anchor="b"/>
          <a:lstStyle>
            <a:lvl1pPr>
              <a:defRPr sz="28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&lt;Content Heading&gt;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Top Logo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1B13E01-9BEF-4473-821B-EE9CEEA6B47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701800" y="3378095"/>
            <a:ext cx="5740400" cy="591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&lt;Name of presenter/s&gt;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2EFDCE0D-A204-45DB-9F8F-EA8393CBF1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01800" y="2566800"/>
            <a:ext cx="5740400" cy="802800"/>
          </a:xfrm>
          <a:prstGeom prst="rect">
            <a:avLst/>
          </a:prstGeom>
        </p:spPr>
        <p:txBody>
          <a:bodyPr anchor="b"/>
          <a:lstStyle>
            <a:lvl1pPr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&lt;Presentation Title&gt;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21ED91D5-41E9-493D-B95E-AD6D4D6D7A6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701800" y="3990757"/>
            <a:ext cx="5740400" cy="5559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&lt;Date&gt;</a:t>
            </a:r>
          </a:p>
        </p:txBody>
      </p:sp>
    </p:spTree>
    <p:extLst>
      <p:ext uri="{BB962C8B-B14F-4D97-AF65-F5344CB8AC3E}">
        <p14:creationId xmlns:p14="http://schemas.microsoft.com/office/powerpoint/2010/main" val="371582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E947E2-CD5A-44B7-8DD0-1484BD2C4A09}"/>
              </a:ext>
            </a:extLst>
          </p:cNvPr>
          <p:cNvSpPr/>
          <p:nvPr userDrawn="1"/>
        </p:nvSpPr>
        <p:spPr>
          <a:xfrm>
            <a:off x="0" y="1"/>
            <a:ext cx="9144000" cy="1010092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9925083-617D-4E61-85EC-C28D8A82968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70158" y="-338682"/>
            <a:ext cx="2524777" cy="17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52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81" r:id="rId4"/>
    <p:sldLayoutId id="2147483682" r:id="rId5"/>
    <p:sldLayoutId id="214748368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64527F0-8E1A-40CE-AA16-F039FF0EA136}"/>
              </a:ext>
            </a:extLst>
          </p:cNvPr>
          <p:cNvSpPr/>
          <p:nvPr userDrawn="1"/>
        </p:nvSpPr>
        <p:spPr>
          <a:xfrm>
            <a:off x="0" y="5846400"/>
            <a:ext cx="9144000" cy="101160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5469658-B216-4166-8698-CF49080B700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70158" y="5484654"/>
            <a:ext cx="2524777" cy="17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9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E947E2-CD5A-44B7-8DD0-1484BD2C4A09}"/>
              </a:ext>
            </a:extLst>
          </p:cNvPr>
          <p:cNvSpPr/>
          <p:nvPr userDrawn="1"/>
        </p:nvSpPr>
        <p:spPr>
          <a:xfrm>
            <a:off x="0" y="1"/>
            <a:ext cx="9144000" cy="1010092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9925083-617D-4E61-85EC-C28D8A82968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70158" y="-338682"/>
            <a:ext cx="2524777" cy="17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62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4F5399F-6F56-40E1-A484-901ED7BAB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509" y="1015069"/>
            <a:ext cx="7458978" cy="2514366"/>
          </a:xfrm>
        </p:spPr>
        <p:txBody>
          <a:bodyPr/>
          <a:lstStyle/>
          <a:p>
            <a:pPr algn="ctr"/>
            <a:r>
              <a:rPr lang="en-GB" dirty="0"/>
              <a:t>Languages in the Community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Session 2</a:t>
            </a:r>
            <a:br>
              <a:rPr lang="en-GB" dirty="0"/>
            </a:b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A6561-8DF5-45B4-B143-4D755C724AF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619462" y="4379993"/>
            <a:ext cx="3905075" cy="1554535"/>
          </a:xfrm>
        </p:spPr>
        <p:txBody>
          <a:bodyPr/>
          <a:lstStyle/>
          <a:p>
            <a:pPr algn="ctr"/>
            <a:r>
              <a:rPr lang="en-GB" b="1" dirty="0"/>
              <a:t>Tim Leigh</a:t>
            </a:r>
          </a:p>
          <a:p>
            <a:pPr algn="ctr"/>
            <a:r>
              <a:rPr lang="en-GB" b="1" dirty="0"/>
              <a:t>Senior Lecturer Language Centre</a:t>
            </a:r>
          </a:p>
        </p:txBody>
      </p:sp>
    </p:spTree>
    <p:extLst>
      <p:ext uri="{BB962C8B-B14F-4D97-AF65-F5344CB8AC3E}">
        <p14:creationId xmlns:p14="http://schemas.microsoft.com/office/powerpoint/2010/main" val="2854279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905351" y="1017543"/>
            <a:ext cx="5467877" cy="435769"/>
          </a:xfrm>
        </p:spPr>
        <p:txBody>
          <a:bodyPr/>
          <a:lstStyle/>
          <a:p>
            <a:pPr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sz="3000" dirty="0">
                <a:latin typeface="Arial" panose="020B0604020202020204" pitchFamily="34" charset="0"/>
                <a:ea typeface="MS PGothic" panose="020B0600070205080204" pitchFamily="34" charset="-128"/>
                <a:cs typeface="Lora" charset="0"/>
                <a:sym typeface="Lora" charset="0"/>
              </a:rPr>
              <a:t>What is the language error?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>
          <a:xfrm>
            <a:off x="492153" y="1766095"/>
            <a:ext cx="8431130" cy="3481852"/>
          </a:xfrm>
        </p:spPr>
        <p:txBody>
          <a:bodyPr/>
          <a:lstStyle/>
          <a:p>
            <a:pPr marL="342900" indent="-342900">
              <a:buSzTx/>
              <a:buAutoNum type="arabicPeriod"/>
            </a:pPr>
            <a:r>
              <a:rPr lang="en-US" altLang="en-US" dirty="0">
                <a:latin typeface="Arial" panose="020B0604020202020204" pitchFamily="34" charset="0"/>
                <a:ea typeface="MS PGothic" panose="020B0600070205080204" pitchFamily="34" charset="-128"/>
                <a:cs typeface="Quattrocento Sans" charset="0"/>
                <a:sym typeface="Quattrocento Sans" charset="0"/>
              </a:rPr>
              <a:t>I </a:t>
            </a:r>
            <a:r>
              <a:rPr lang="en-US" altLang="en-US" dirty="0" err="1">
                <a:latin typeface="Arial" panose="020B0604020202020204" pitchFamily="34" charset="0"/>
                <a:ea typeface="MS PGothic" panose="020B0600070205080204" pitchFamily="34" charset="-128"/>
                <a:cs typeface="Quattrocento Sans" charset="0"/>
                <a:sym typeface="Quattrocento Sans" charset="0"/>
              </a:rPr>
              <a:t>spended</a:t>
            </a:r>
            <a:r>
              <a:rPr lang="en-US" altLang="en-US" dirty="0">
                <a:latin typeface="Arial" panose="020B0604020202020204" pitchFamily="34" charset="0"/>
                <a:ea typeface="MS PGothic" panose="020B0600070205080204" pitchFamily="34" charset="-128"/>
                <a:cs typeface="Quattrocento Sans" charset="0"/>
                <a:sym typeface="Quattrocento Sans" charset="0"/>
              </a:rPr>
              <a:t> my last £10 in the shop last night.</a:t>
            </a:r>
          </a:p>
          <a:p>
            <a:pPr marL="342900" indent="-342900">
              <a:buSzTx/>
              <a:buAutoNum type="arabicPeriod"/>
            </a:pPr>
            <a:endParaRPr lang="en-US" altLang="en-US" dirty="0">
              <a:latin typeface="Arial" panose="020B0604020202020204" pitchFamily="34" charset="0"/>
              <a:ea typeface="MS PGothic" panose="020B0600070205080204" pitchFamily="34" charset="-128"/>
              <a:cs typeface="Quattrocento Sans" charset="0"/>
              <a:sym typeface="Quattrocento Sans" charset="0"/>
            </a:endParaRPr>
          </a:p>
          <a:p>
            <a:pPr marL="342900" indent="-342900">
              <a:buSzTx/>
              <a:buAutoNum type="arabicPeriod"/>
            </a:pPr>
            <a:r>
              <a:rPr lang="en-US" altLang="en-US" dirty="0">
                <a:latin typeface="Arial" panose="020B0604020202020204" pitchFamily="34" charset="0"/>
                <a:ea typeface="MS PGothic" panose="020B0600070205080204" pitchFamily="34" charset="-128"/>
                <a:cs typeface="Quattrocento Sans" charset="0"/>
                <a:sym typeface="Quattrocento Sans" charset="0"/>
              </a:rPr>
              <a:t>[email] Dearest Tim, it is with the heaviest of hearts that I plead for your forgiveness for my absence during last week’s workshop. </a:t>
            </a:r>
          </a:p>
          <a:p>
            <a:pPr marL="342900" indent="-342900">
              <a:buSzTx/>
              <a:buAutoNum type="arabicPeriod"/>
            </a:pPr>
            <a:endParaRPr lang="en-US" altLang="en-US" dirty="0">
              <a:latin typeface="Arial" panose="020B0604020202020204" pitchFamily="34" charset="0"/>
              <a:ea typeface="MS PGothic" panose="020B0600070205080204" pitchFamily="34" charset="-128"/>
              <a:cs typeface="Quattrocento Sans" charset="0"/>
              <a:sym typeface="Quattrocento Sans" charset="0"/>
            </a:endParaRPr>
          </a:p>
          <a:p>
            <a:pPr marL="342900" indent="-342900">
              <a:buSzTx/>
              <a:buAutoNum type="arabicPeriod"/>
            </a:pPr>
            <a:r>
              <a:rPr lang="en-US" altLang="en-US" dirty="0">
                <a:latin typeface="Arial" panose="020B0604020202020204" pitchFamily="34" charset="0"/>
                <a:ea typeface="MS PGothic" panose="020B0600070205080204" pitchFamily="34" charset="-128"/>
                <a:cs typeface="Quattrocento Sans" charset="0"/>
                <a:sym typeface="Quattrocento Sans" charset="0"/>
              </a:rPr>
              <a:t>My </a:t>
            </a:r>
            <a:r>
              <a:rPr lang="en-US" altLang="en-US" dirty="0" err="1">
                <a:latin typeface="Arial" panose="020B0604020202020204" pitchFamily="34" charset="0"/>
                <a:ea typeface="MS PGothic" panose="020B0600070205080204" pitchFamily="34" charset="-128"/>
                <a:cs typeface="Quattrocento Sans" charset="0"/>
                <a:sym typeface="Quattrocento Sans" charset="0"/>
              </a:rPr>
              <a:t>favourite</a:t>
            </a:r>
            <a:r>
              <a:rPr lang="en-US" altLang="en-US" dirty="0">
                <a:latin typeface="Arial" panose="020B0604020202020204" pitchFamily="34" charset="0"/>
                <a:ea typeface="MS PGothic" panose="020B0600070205080204" pitchFamily="34" charset="-128"/>
                <a:cs typeface="Quattrocento Sans" charset="0"/>
                <a:sym typeface="Quattrocento Sans" charset="0"/>
              </a:rPr>
              <a:t> chocolate is an apple.</a:t>
            </a:r>
          </a:p>
          <a:p>
            <a:pPr marL="342900" indent="-342900">
              <a:buSzTx/>
              <a:buAutoNum type="arabicPeriod"/>
            </a:pPr>
            <a:endParaRPr lang="en-US" altLang="en-US" dirty="0">
              <a:latin typeface="Arial" panose="020B0604020202020204" pitchFamily="34" charset="0"/>
              <a:ea typeface="MS PGothic" panose="020B0600070205080204" pitchFamily="34" charset="-128"/>
              <a:cs typeface="Quattrocento Sans" charset="0"/>
              <a:sym typeface="Quattrocento Sans" charset="0"/>
            </a:endParaRPr>
          </a:p>
          <a:p>
            <a:pPr marL="342900" indent="-342900">
              <a:buSzTx/>
              <a:buAutoNum type="arabicPeriod"/>
            </a:pPr>
            <a:r>
              <a:rPr lang="en-US" altLang="en-US" dirty="0" err="1">
                <a:latin typeface="Arial" panose="020B0604020202020204" pitchFamily="34" charset="0"/>
                <a:ea typeface="MS PGothic" panose="020B0600070205080204" pitchFamily="34" charset="-128"/>
                <a:cs typeface="Quattrocento Sans" charset="0"/>
                <a:sym typeface="Quattrocento Sans" charset="0"/>
              </a:rPr>
              <a:t>Yo</a:t>
            </a:r>
            <a:r>
              <a:rPr lang="en-US" altLang="en-US" dirty="0">
                <a:latin typeface="Arial" panose="020B0604020202020204" pitchFamily="34" charset="0"/>
                <a:ea typeface="MS PGothic" panose="020B0600070205080204" pitchFamily="34" charset="-128"/>
                <a:cs typeface="Quattrocento Sans" charset="0"/>
                <a:sym typeface="Quattrocento Sans" charset="0"/>
              </a:rPr>
              <a:t> teacher, I am absolutely bursting.  Can you give me like 2 mins?</a:t>
            </a:r>
          </a:p>
          <a:p>
            <a:pPr marL="342900" indent="-342900">
              <a:buSzTx/>
              <a:buAutoNum type="arabicPeriod"/>
            </a:pPr>
            <a:endParaRPr lang="en-US" altLang="en-US" dirty="0">
              <a:latin typeface="Arial" panose="020B0604020202020204" pitchFamily="34" charset="0"/>
              <a:ea typeface="MS PGothic" panose="020B0600070205080204" pitchFamily="34" charset="-128"/>
              <a:cs typeface="Quattrocento Sans" charset="0"/>
              <a:sym typeface="Quattrocento Sans" charset="0"/>
            </a:endParaRPr>
          </a:p>
          <a:p>
            <a:pPr marL="342900" indent="-342900">
              <a:buSzTx/>
              <a:buAutoNum type="arabicPeriod"/>
            </a:pPr>
            <a:r>
              <a:rPr lang="en-US" altLang="en-US" dirty="0">
                <a:latin typeface="Arial" panose="020B0604020202020204" pitchFamily="34" charset="0"/>
                <a:ea typeface="MS PGothic" panose="020B0600070205080204" pitchFamily="34" charset="-128"/>
                <a:cs typeface="Quattrocento Sans" charset="0"/>
                <a:sym typeface="Quattrocento Sans" charset="0"/>
              </a:rPr>
              <a:t>Go straight ahead and the building is on your light hand side.</a:t>
            </a:r>
          </a:p>
          <a:p>
            <a:pPr marL="342900" indent="-342900">
              <a:buSzTx/>
              <a:buAutoNum type="arabicPeriod"/>
            </a:pPr>
            <a:endParaRPr lang="en-US" altLang="en-US" dirty="0">
              <a:latin typeface="Arial" panose="020B0604020202020204" pitchFamily="34" charset="0"/>
              <a:ea typeface="MS PGothic" panose="020B0600070205080204" pitchFamily="34" charset="-128"/>
              <a:cs typeface="Quattrocento Sans" charset="0"/>
              <a:sym typeface="Quattrocento Sans" charset="0"/>
            </a:endParaRPr>
          </a:p>
          <a:p>
            <a:pPr marL="342900" indent="-342900">
              <a:buSzTx/>
              <a:buAutoNum type="arabicPeriod"/>
            </a:pPr>
            <a:endParaRPr lang="en-US" altLang="en-US" dirty="0">
              <a:latin typeface="Arial" panose="020B0604020202020204" pitchFamily="34" charset="0"/>
              <a:ea typeface="MS PGothic" panose="020B0600070205080204" pitchFamily="34" charset="-128"/>
              <a:cs typeface="Quattrocento Sans" charset="0"/>
              <a:sym typeface="Quattrocento Sans" charset="0"/>
            </a:endParaRPr>
          </a:p>
          <a:p>
            <a:pPr marL="342900" indent="-342900">
              <a:buSzTx/>
              <a:buAutoNum type="arabicPeriod"/>
            </a:pPr>
            <a:endParaRPr lang="en-US" altLang="en-US" dirty="0">
              <a:latin typeface="Arial" panose="020B0604020202020204" pitchFamily="34" charset="0"/>
              <a:ea typeface="MS PGothic" panose="020B0600070205080204" pitchFamily="34" charset="-128"/>
              <a:cs typeface="Quattrocento Sans" charset="0"/>
              <a:sym typeface="Quattrocento Sans" charset="0"/>
            </a:endParaRPr>
          </a:p>
          <a:p>
            <a:pPr marL="342900" indent="-342900">
              <a:buSzTx/>
              <a:buAutoNum type="arabicPeriod"/>
            </a:pPr>
            <a:endParaRPr lang="en-US" altLang="en-US" dirty="0">
              <a:latin typeface="Arial" panose="020B0604020202020204" pitchFamily="34" charset="0"/>
              <a:ea typeface="MS PGothic" panose="020B0600070205080204" pitchFamily="34" charset="-128"/>
              <a:cs typeface="Quattrocento Sans" charset="0"/>
              <a:sym typeface="Quattrocento Sans" charset="0"/>
            </a:endParaRPr>
          </a:p>
          <a:p>
            <a:pPr marL="342900" indent="-342900">
              <a:buSzTx/>
              <a:buAutoNum type="arabicPeriod"/>
            </a:pPr>
            <a:endParaRPr lang="en-US" altLang="en-US" dirty="0">
              <a:latin typeface="Arial" panose="020B0604020202020204" pitchFamily="34" charset="0"/>
              <a:ea typeface="MS PGothic" panose="020B0600070205080204" pitchFamily="34" charset="-128"/>
              <a:cs typeface="Quattrocento Sans" charset="0"/>
              <a:sym typeface="Quattrocento Sans" charset="0"/>
            </a:endParaRPr>
          </a:p>
          <a:p>
            <a:pPr marL="342900" indent="-342900">
              <a:buSzTx/>
              <a:buAutoNum type="arabicPeriod"/>
            </a:pPr>
            <a:endParaRPr lang="en-US" altLang="en-US" dirty="0">
              <a:latin typeface="Arial" panose="020B0604020202020204" pitchFamily="34" charset="0"/>
              <a:ea typeface="MS PGothic" panose="020B0600070205080204" pitchFamily="34" charset="-128"/>
              <a:cs typeface="Quattrocento Sans" charset="0"/>
              <a:sym typeface="Quattrocento Sans" charset="0"/>
            </a:endParaRPr>
          </a:p>
          <a:p>
            <a:pPr marL="342900" indent="-342900">
              <a:buSzTx/>
              <a:buAutoNum type="arabicPeriod"/>
            </a:pPr>
            <a:endParaRPr lang="en-US" altLang="en-US" dirty="0">
              <a:latin typeface="Arial" panose="020B0604020202020204" pitchFamily="34" charset="0"/>
              <a:ea typeface="MS PGothic" panose="020B0600070205080204" pitchFamily="34" charset="-128"/>
              <a:cs typeface="Quattrocento Sans" charset="0"/>
              <a:sym typeface="Quattrocento Sans" charset="0"/>
            </a:endParaRPr>
          </a:p>
          <a:p>
            <a:pPr marL="342900" indent="-342900">
              <a:buSzTx/>
              <a:buAutoNum type="arabicPeriod"/>
            </a:pPr>
            <a:endParaRPr lang="en-US" altLang="en-US" dirty="0">
              <a:latin typeface="Arial" panose="020B0604020202020204" pitchFamily="34" charset="0"/>
              <a:ea typeface="MS PGothic" panose="020B0600070205080204" pitchFamily="34" charset="-128"/>
              <a:cs typeface="Quattrocento Sans" charset="0"/>
              <a:sym typeface="Quattrocento San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11820" y="5337622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Genre</a:t>
            </a:r>
          </a:p>
        </p:txBody>
      </p:sp>
      <p:sp>
        <p:nvSpPr>
          <p:cNvPr id="7" name="Rectangle 6"/>
          <p:cNvSpPr/>
          <p:nvPr/>
        </p:nvSpPr>
        <p:spPr>
          <a:xfrm>
            <a:off x="2889626" y="5336140"/>
            <a:ext cx="1389208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Appropriacy</a:t>
            </a:r>
          </a:p>
        </p:txBody>
      </p:sp>
      <p:sp>
        <p:nvSpPr>
          <p:cNvPr id="8" name="Rectangle 7"/>
          <p:cNvSpPr/>
          <p:nvPr/>
        </p:nvSpPr>
        <p:spPr>
          <a:xfrm>
            <a:off x="134014" y="5336140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Style</a:t>
            </a:r>
          </a:p>
        </p:txBody>
      </p:sp>
      <p:sp>
        <p:nvSpPr>
          <p:cNvPr id="9" name="Rectangle 8"/>
          <p:cNvSpPr/>
          <p:nvPr/>
        </p:nvSpPr>
        <p:spPr>
          <a:xfrm>
            <a:off x="5055267" y="5336139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Grammar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07755" y="5336139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Lexis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60242" y="5336139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Phonology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38012" y="1676420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Grammar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373228" y="2731874"/>
            <a:ext cx="1208249" cy="4786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Style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35680" y="3135750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Lexis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60242" y="3823934"/>
            <a:ext cx="1389208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Appropriacy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185590" y="4636962"/>
            <a:ext cx="1233851" cy="3878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Phonology</a:t>
            </a:r>
          </a:p>
        </p:txBody>
      </p:sp>
    </p:spTree>
    <p:extLst>
      <p:ext uri="{BB962C8B-B14F-4D97-AF65-F5344CB8AC3E}">
        <p14:creationId xmlns:p14="http://schemas.microsoft.com/office/powerpoint/2010/main" val="927873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726" y="3053280"/>
            <a:ext cx="8856547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85763" indent="-385763">
              <a:buAutoNum type="arabicPeriod"/>
            </a:pPr>
            <a:r>
              <a:rPr lang="en-GB" altLang="en-US" dirty="0">
                <a:latin typeface="Quattrocento Sans" charset="0"/>
                <a:cs typeface="Quattrocento Sans" charset="0"/>
                <a:sym typeface="Quattrocento Sans" charset="0"/>
              </a:rPr>
              <a:t>How do I start and end an email to my new boss?</a:t>
            </a:r>
          </a:p>
          <a:p>
            <a:pPr marL="385763" indent="-385763">
              <a:buAutoNum type="arabicPeriod"/>
            </a:pPr>
            <a:endParaRPr lang="en-GB" altLang="en-US" dirty="0">
              <a:latin typeface="Quattrocento Sans" charset="0"/>
              <a:cs typeface="Quattrocento Sans" charset="0"/>
              <a:sym typeface="Quattrocento Sans" charset="0"/>
            </a:endParaRPr>
          </a:p>
          <a:p>
            <a:pPr marL="385763" indent="-385763">
              <a:buAutoNum type="arabicPeriod"/>
            </a:pPr>
            <a:r>
              <a:rPr lang="en-GB" altLang="en-US" dirty="0">
                <a:latin typeface="Quattrocento Sans" charset="0"/>
                <a:cs typeface="Quattrocento Sans" charset="0"/>
                <a:sym typeface="Quattrocento Sans" charset="0"/>
              </a:rPr>
              <a:t>What do I say if someone says “I have a doctor’s appointment this afternoon”.</a:t>
            </a:r>
          </a:p>
          <a:p>
            <a:pPr marL="385763" indent="-385763">
              <a:buAutoNum type="arabicPeriod"/>
            </a:pPr>
            <a:endParaRPr lang="en-GB" altLang="en-US" dirty="0">
              <a:latin typeface="Quattrocento Sans" charset="0"/>
              <a:cs typeface="Quattrocento Sans" charset="0"/>
              <a:sym typeface="Quattrocento Sans" charset="0"/>
            </a:endParaRPr>
          </a:p>
          <a:p>
            <a:pPr marL="385763" indent="-385763">
              <a:buAutoNum type="arabicPeriod"/>
            </a:pPr>
            <a:r>
              <a:rPr lang="en-GB" altLang="en-US" dirty="0">
                <a:latin typeface="Quattrocento Sans" charset="0"/>
                <a:cs typeface="Quattrocento Sans" charset="0"/>
                <a:sym typeface="Quattrocento Sans" charset="0"/>
              </a:rPr>
              <a:t>How should I address my manager in English?</a:t>
            </a:r>
          </a:p>
          <a:p>
            <a:pPr marL="385763" indent="-385763">
              <a:buAutoNum type="arabicPeriod"/>
            </a:pPr>
            <a:endParaRPr lang="en-GB" altLang="en-US" dirty="0">
              <a:latin typeface="Quattrocento Sans" charset="0"/>
              <a:cs typeface="Quattrocento Sans" charset="0"/>
              <a:sym typeface="Quattrocento Sans" charset="0"/>
            </a:endParaRPr>
          </a:p>
          <a:p>
            <a:pPr marL="385763" indent="-385763">
              <a:buAutoNum type="arabicPeriod"/>
            </a:pPr>
            <a:r>
              <a:rPr lang="en-GB" altLang="en-US" dirty="0">
                <a:latin typeface="Quattrocento Sans" charset="0"/>
                <a:cs typeface="Quattrocento Sans" charset="0"/>
                <a:sym typeface="Quattrocento Sans" charset="0"/>
              </a:rPr>
              <a:t>When is it ok to swear in English?</a:t>
            </a:r>
          </a:p>
          <a:p>
            <a:pPr marL="385763" indent="-385763">
              <a:buAutoNum type="arabicPeriod"/>
            </a:pPr>
            <a:endParaRPr lang="en-GB" altLang="en-US" dirty="0">
              <a:latin typeface="Quattrocento Sans" charset="0"/>
              <a:cs typeface="Quattrocento Sans" charset="0"/>
              <a:sym typeface="Quattrocento Sans" charset="0"/>
            </a:endParaRPr>
          </a:p>
          <a:p>
            <a:pPr marL="385763" indent="-385763">
              <a:buAutoNum type="arabicPeriod"/>
            </a:pPr>
            <a:r>
              <a:rPr lang="en-GB" altLang="en-US" dirty="0">
                <a:latin typeface="Quattrocento Sans" charset="0"/>
                <a:cs typeface="Quattrocento Sans" charset="0"/>
                <a:sym typeface="Quattrocento Sans" charset="0"/>
              </a:rPr>
              <a:t>I said to my colleague, ‘you should stop smoking’ and he seemed upset. What should I have said?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37336" y="788113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Style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84506" y="798508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Genre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95122" y="788113"/>
            <a:ext cx="1320889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Appropriacy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73816" y="1989813"/>
            <a:ext cx="8324900" cy="58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000" dirty="0">
                <a:solidFill>
                  <a:prstClr val="black"/>
                </a:solidFill>
                <a:latin typeface="Calibri" panose="020F0502020204030204"/>
              </a:rPr>
              <a:t>How would you answer these questions to a non-native English speaker?</a:t>
            </a:r>
          </a:p>
        </p:txBody>
      </p:sp>
    </p:spTree>
    <p:extLst>
      <p:ext uri="{BB962C8B-B14F-4D97-AF65-F5344CB8AC3E}">
        <p14:creationId xmlns:p14="http://schemas.microsoft.com/office/powerpoint/2010/main" val="2593529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DAEC9-30DF-42BE-A580-9C769027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466" y="1260710"/>
            <a:ext cx="5754848" cy="641758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GB" sz="2900" dirty="0">
                <a:latin typeface="+mn-lt"/>
              </a:rPr>
              <a:t>‘Language as the key to integration’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C340B9-6205-7535-395E-C04FC681BF3A}"/>
              </a:ext>
            </a:extLst>
          </p:cNvPr>
          <p:cNvSpPr txBox="1"/>
          <p:nvPr/>
        </p:nvSpPr>
        <p:spPr>
          <a:xfrm>
            <a:off x="218112" y="2370704"/>
            <a:ext cx="8766495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Learning the host country’s language is argued to help develop a sense of belonging and reconstruct ways of life and identities (</a:t>
            </a:r>
            <a:r>
              <a:rPr lang="en-GB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Esser</a:t>
            </a: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2006).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C50C82-9C0C-DD3F-1F9D-07EBB194451C}"/>
              </a:ext>
            </a:extLst>
          </p:cNvPr>
          <p:cNvSpPr txBox="1"/>
          <p:nvPr/>
        </p:nvSpPr>
        <p:spPr>
          <a:xfrm>
            <a:off x="218114" y="3526518"/>
            <a:ext cx="8766496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European Council report on the Linguistic Integration of Adult Migrants (LIAM, 2014) also addresses the strong relationship between the knowledge of a ‘host’ language and social and economic integration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DC04BA-96A0-478C-29D2-7FCF2456E229}"/>
              </a:ext>
            </a:extLst>
          </p:cNvPr>
          <p:cNvSpPr txBox="1"/>
          <p:nvPr/>
        </p:nvSpPr>
        <p:spPr>
          <a:xfrm>
            <a:off x="276836" y="4851508"/>
            <a:ext cx="870777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</a:t>
            </a: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 reason for unsuccessful integration is often explained by the level of proficiency in the host language (Allan, 2013). 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8E5B4-F653-75FA-FFE3-057EA22BB211}"/>
              </a:ext>
            </a:extLst>
          </p:cNvPr>
          <p:cNvSpPr txBox="1"/>
          <p:nvPr/>
        </p:nvSpPr>
        <p:spPr>
          <a:xfrm>
            <a:off x="276834" y="5985420"/>
            <a:ext cx="8707773" cy="64633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BUT, </a:t>
            </a:r>
            <a:r>
              <a:rPr lang="en-GB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Saygi</a:t>
            </a: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(2019) believes Language as the key to integration is a MYTH….</a:t>
            </a:r>
          </a:p>
          <a:p>
            <a:pPr algn="just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78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DAEC9-30DF-42BE-A580-9C769027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339" y="1260710"/>
            <a:ext cx="8120544" cy="641758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GB" sz="2900" dirty="0">
                <a:latin typeface="+mn-lt"/>
              </a:rPr>
              <a:t>‘Language as the key to integration’ : a myth…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C340B9-6205-7535-395E-C04FC681BF3A}"/>
              </a:ext>
            </a:extLst>
          </p:cNvPr>
          <p:cNvSpPr txBox="1"/>
          <p:nvPr/>
        </p:nvSpPr>
        <p:spPr>
          <a:xfrm>
            <a:off x="2898397" y="2246223"/>
            <a:ext cx="299067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GB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Saygi</a:t>
            </a: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(2019) argues….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C50C82-9C0C-DD3F-1F9D-07EBB194451C}"/>
              </a:ext>
            </a:extLst>
          </p:cNvPr>
          <p:cNvSpPr txBox="1"/>
          <p:nvPr/>
        </p:nvSpPr>
        <p:spPr>
          <a:xfrm>
            <a:off x="121640" y="2959310"/>
            <a:ext cx="8766496" cy="37548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  <a:ea typeface="Calibri" panose="020F0502020204030204" pitchFamily="34" charset="0"/>
              </a:rPr>
              <a:t>responsibility for integration is wrongly assigned to migrants when language proficiency becomes the main focus of integration.</a:t>
            </a:r>
          </a:p>
          <a:p>
            <a:pPr algn="just"/>
            <a:endParaRPr lang="en-GB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/>
              <a:t>language skills may result in another layer of hierarchy in social order among migrants, distinguishing those knowing the language and those who do not.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/>
              <a:t>although we may see learning the host country’s language as one of the first steps to ensure social equality and participation, it does not guarantee access to local communities.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000" dirty="0"/>
              <a:t>Social conditions largely determine one’s position in society.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5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DAEC9-30DF-42BE-A580-9C769027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339" y="1260710"/>
            <a:ext cx="8120544" cy="641758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GB" sz="2900" dirty="0">
                <a:latin typeface="+mn-lt"/>
              </a:rPr>
              <a:t>Is ‘Language as the key to integration’ a myth?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A491C0-8ED0-C27B-95D7-677DEDE8E073}"/>
              </a:ext>
            </a:extLst>
          </p:cNvPr>
          <p:cNvSpPr txBox="1"/>
          <p:nvPr/>
        </p:nvSpPr>
        <p:spPr>
          <a:xfrm>
            <a:off x="503339" y="2468028"/>
            <a:ext cx="8120544" cy="37217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 b="1" kern="0" dirty="0">
                <a:effectLst/>
                <a:latin typeface="Calibri Light" panose="020F03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Do you believe that language fluency is an indicator of integration? Why? Can you provide an example to support your argument?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2400" b="1" kern="0" dirty="0">
              <a:effectLst/>
              <a:latin typeface="Calibri" panose="020F050202020403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2400" b="1" kern="0" dirty="0">
              <a:latin typeface="Calibri" panose="020F050202020403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400" b="1" kern="0" dirty="0">
                <a:effectLst/>
                <a:latin typeface="Calibri Light" panose="020F03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According to </a:t>
            </a:r>
            <a:r>
              <a:rPr lang="en-GB" sz="2400" b="1" kern="0" dirty="0" err="1">
                <a:latin typeface="Calibri Light" panose="020F03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Saygi</a:t>
            </a:r>
            <a:r>
              <a:rPr lang="en-GB" sz="2400" b="1" kern="0" dirty="0">
                <a:latin typeface="Calibri Light" panose="020F03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(2019)</a:t>
            </a:r>
            <a:r>
              <a:rPr lang="en-GB" sz="2400" b="1" kern="0" dirty="0">
                <a:effectLst/>
                <a:latin typeface="Calibri Light" panose="020F03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, the way we speak implies a sense of power. To what extent do you agree with this? Can you provide an example to support your argument? </a:t>
            </a:r>
          </a:p>
        </p:txBody>
      </p:sp>
    </p:spTree>
    <p:extLst>
      <p:ext uri="{BB962C8B-B14F-4D97-AF65-F5344CB8AC3E}">
        <p14:creationId xmlns:p14="http://schemas.microsoft.com/office/powerpoint/2010/main" val="46752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8472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816AB-AC29-FA58-8374-3F20599CC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853" y="203813"/>
            <a:ext cx="4195731" cy="61830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dirty="0"/>
              <a:t>The Unit’s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66A77-5F0E-6C5B-7194-734A5FFDBA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41825" y="1370425"/>
            <a:ext cx="8627253" cy="1267055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1800" dirty="0"/>
              <a:t>For your assessment for this course, you will be asked to create an artefact which can be used to relay information about how to overcome language barriers in a setting of your choice.</a:t>
            </a:r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4D793EE-030E-1F3E-6E38-D8A95EDB85F0}"/>
              </a:ext>
            </a:extLst>
          </p:cNvPr>
          <p:cNvSpPr txBox="1">
            <a:spLocks/>
          </p:cNvSpPr>
          <p:nvPr/>
        </p:nvSpPr>
        <p:spPr>
          <a:xfrm>
            <a:off x="141825" y="3038687"/>
            <a:ext cx="8743801" cy="12670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dirty="0"/>
              <a:t>In weeks 3 and 4, the online tasks will show you examples, ask you to consider your ideas, and to encourage you to create draft ideas.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6BE5F68-9F92-FF84-EF50-30CE193B516B}"/>
              </a:ext>
            </a:extLst>
          </p:cNvPr>
          <p:cNvSpPr txBox="1">
            <a:spLocks/>
          </p:cNvSpPr>
          <p:nvPr/>
        </p:nvSpPr>
        <p:spPr>
          <a:xfrm>
            <a:off x="83550" y="4619882"/>
            <a:ext cx="8743801" cy="1109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b="1" dirty="0"/>
              <a:t>What are your initial ideas? </a:t>
            </a:r>
            <a:r>
              <a:rPr lang="en-GB" dirty="0"/>
              <a:t>Could it be a poster for your workplace? A leaflet for new colleagues? A welcome letter for new parents?  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6BD9278-5A60-5428-CD22-107AD7C5C33F}"/>
              </a:ext>
            </a:extLst>
          </p:cNvPr>
          <p:cNvSpPr txBox="1">
            <a:spLocks/>
          </p:cNvSpPr>
          <p:nvPr/>
        </p:nvSpPr>
        <p:spPr>
          <a:xfrm>
            <a:off x="83549" y="6128691"/>
            <a:ext cx="8743801" cy="4998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dirty="0"/>
              <a:t>The deadline is 22</a:t>
            </a:r>
            <a:r>
              <a:rPr lang="en-GB" baseline="30000" dirty="0"/>
              <a:t>nd</a:t>
            </a:r>
            <a:r>
              <a:rPr lang="en-GB" dirty="0"/>
              <a:t> March (7 weeks) so we have time….</a:t>
            </a:r>
          </a:p>
        </p:txBody>
      </p:sp>
    </p:spTree>
    <p:extLst>
      <p:ext uri="{BB962C8B-B14F-4D97-AF65-F5344CB8AC3E}">
        <p14:creationId xmlns:p14="http://schemas.microsoft.com/office/powerpoint/2010/main" val="91280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7EBB7-12C1-4A20-9D2A-BAC92DD961E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088860" y="2740945"/>
            <a:ext cx="4655890" cy="1376110"/>
          </a:xfrm>
        </p:spPr>
        <p:txBody>
          <a:bodyPr/>
          <a:lstStyle/>
          <a:p>
            <a:pPr marL="0" indent="0">
              <a:buNone/>
            </a:pPr>
            <a:r>
              <a:rPr lang="en-GB" sz="72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45016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780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362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0323557-12DD-4C41-910D-BAE5819CB354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10509199"/>
              </p:ext>
            </p:extLst>
          </p:nvPr>
        </p:nvGraphicFramePr>
        <p:xfrm>
          <a:off x="134224" y="2147377"/>
          <a:ext cx="8875552" cy="4496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0411">
                  <a:extLst>
                    <a:ext uri="{9D8B030D-6E8A-4147-A177-3AD203B41FA5}">
                      <a16:colId xmlns:a16="http://schemas.microsoft.com/office/drawing/2014/main" val="2399196414"/>
                    </a:ext>
                  </a:extLst>
                </a:gridCol>
                <a:gridCol w="2617365">
                  <a:extLst>
                    <a:ext uri="{9D8B030D-6E8A-4147-A177-3AD203B41FA5}">
                      <a16:colId xmlns:a16="http://schemas.microsoft.com/office/drawing/2014/main" val="1558401300"/>
                    </a:ext>
                  </a:extLst>
                </a:gridCol>
                <a:gridCol w="2218888">
                  <a:extLst>
                    <a:ext uri="{9D8B030D-6E8A-4147-A177-3AD203B41FA5}">
                      <a16:colId xmlns:a16="http://schemas.microsoft.com/office/drawing/2014/main" val="4145701188"/>
                    </a:ext>
                  </a:extLst>
                </a:gridCol>
                <a:gridCol w="2218888">
                  <a:extLst>
                    <a:ext uri="{9D8B030D-6E8A-4147-A177-3AD203B41FA5}">
                      <a16:colId xmlns:a16="http://schemas.microsoft.com/office/drawing/2014/main" val="4100229125"/>
                    </a:ext>
                  </a:extLst>
                </a:gridCol>
              </a:tblGrid>
              <a:tr h="402206">
                <a:tc>
                  <a:txBody>
                    <a:bodyPr/>
                    <a:lstStyle/>
                    <a:p>
                      <a:r>
                        <a:rPr lang="en-GB" dirty="0"/>
                        <a:t>Weeks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Content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Language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Workshop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523336"/>
                  </a:ext>
                </a:extLst>
              </a:tr>
              <a:tr h="402206">
                <a:tc>
                  <a:txBody>
                    <a:bodyPr/>
                    <a:lstStyle/>
                    <a:p>
                      <a:r>
                        <a:rPr lang="en-GB" dirty="0"/>
                        <a:t>Week 1 (25/1)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Multilingualism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Urdu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 / </a:t>
                      </a:r>
                      <a:r>
                        <a:rPr lang="en-GB" dirty="0" err="1"/>
                        <a:t>Momna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27248"/>
                  </a:ext>
                </a:extLst>
              </a:tr>
              <a:tr h="402206">
                <a:tc>
                  <a:txBody>
                    <a:bodyPr/>
                    <a:lstStyle/>
                    <a:p>
                      <a:r>
                        <a:rPr lang="en-GB" dirty="0"/>
                        <a:t>Week 2 (1/2)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Language &amp; Culture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Arabic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Tim/Ahmad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177725"/>
                  </a:ext>
                </a:extLst>
              </a:tr>
              <a:tr h="402206">
                <a:tc>
                  <a:txBody>
                    <a:bodyPr/>
                    <a:lstStyle/>
                    <a:p>
                      <a:r>
                        <a:rPr lang="en-GB" dirty="0"/>
                        <a:t>Week 3 (8/2)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Language &amp; Identity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Mandarin Chinese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Karen / </a:t>
                      </a:r>
                      <a:r>
                        <a:rPr lang="en-GB" dirty="0" err="1"/>
                        <a:t>Shuwen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8686"/>
                  </a:ext>
                </a:extLst>
              </a:tr>
              <a:tr h="402206">
                <a:tc>
                  <a:txBody>
                    <a:bodyPr/>
                    <a:lstStyle/>
                    <a:p>
                      <a:r>
                        <a:rPr lang="en-GB" dirty="0"/>
                        <a:t>Week 4 (15/2)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Bengali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 / Liz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569485"/>
                  </a:ext>
                </a:extLst>
              </a:tr>
              <a:tr h="402206">
                <a:tc>
                  <a:txBody>
                    <a:bodyPr/>
                    <a:lstStyle/>
                    <a:p>
                      <a:r>
                        <a:rPr lang="en-GB" dirty="0"/>
                        <a:t>Week 5 (22/2)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Miscommunication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Polish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 / Tony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057380"/>
                  </a:ext>
                </a:extLst>
              </a:tr>
              <a:tr h="402206">
                <a:tc>
                  <a:txBody>
                    <a:bodyPr/>
                    <a:lstStyle/>
                    <a:p>
                      <a:r>
                        <a:rPr lang="en-GB" dirty="0"/>
                        <a:t>Week 6 (1/3)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Language as a gatekeeper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Punjabi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Ahmad / </a:t>
                      </a:r>
                      <a:r>
                        <a:rPr lang="en-GB" dirty="0" err="1"/>
                        <a:t>Maham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060830"/>
                  </a:ext>
                </a:extLst>
              </a:tr>
              <a:tr h="402206">
                <a:tc>
                  <a:txBody>
                    <a:bodyPr/>
                    <a:lstStyle/>
                    <a:p>
                      <a:r>
                        <a:rPr lang="en-GB" dirty="0"/>
                        <a:t>Week 7 (8/3)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/>
                        <a:t>Optional online drop in (assessment support)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594201"/>
                  </a:ext>
                </a:extLst>
              </a:tr>
              <a:tr h="402206">
                <a:tc>
                  <a:txBody>
                    <a:bodyPr/>
                    <a:lstStyle/>
                    <a:p>
                      <a:r>
                        <a:rPr lang="en-GB" dirty="0"/>
                        <a:t>Week 8 (15/3)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/>
                        <a:t>Optional online drop in (assessment support)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231343"/>
                  </a:ext>
                </a:extLst>
              </a:tr>
              <a:tr h="876848">
                <a:tc>
                  <a:txBody>
                    <a:bodyPr/>
                    <a:lstStyle/>
                    <a:p>
                      <a:r>
                        <a:rPr lang="en-GB" dirty="0"/>
                        <a:t>Week 9 (22/3)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b="1" i="0" dirty="0">
                          <a:solidFill>
                            <a:srgbClr val="FF0000"/>
                          </a:solidFill>
                        </a:rPr>
                        <a:t>Assessment deadline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645667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5D05D412-91CC-4CC2-ABEF-8D189A5B4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1235075"/>
            <a:ext cx="8639175" cy="593725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GB" sz="2900" dirty="0">
                <a:latin typeface="+mn-lt"/>
              </a:rPr>
              <a:t>Languages in the Community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6A1CA9D-BA48-AC2F-4EF8-1774D923EC31}"/>
              </a:ext>
            </a:extLst>
          </p:cNvPr>
          <p:cNvSpPr/>
          <p:nvPr/>
        </p:nvSpPr>
        <p:spPr>
          <a:xfrm>
            <a:off x="0" y="2894202"/>
            <a:ext cx="9009776" cy="534798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59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22" y="1099915"/>
            <a:ext cx="6607745" cy="962758"/>
          </a:xfrm>
        </p:spPr>
        <p:txBody>
          <a:bodyPr>
            <a:normAutofit/>
          </a:bodyPr>
          <a:lstStyle/>
          <a:p>
            <a:r>
              <a:rPr lang="en-GB" dirty="0">
                <a:latin typeface="+mn-lt"/>
              </a:rPr>
              <a:t>Today’s learning objectives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28" y="2690075"/>
            <a:ext cx="7973471" cy="315705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400" dirty="0"/>
              <a:t>To review the week 2 content.</a:t>
            </a:r>
          </a:p>
          <a:p>
            <a:endParaRPr lang="en-GB" sz="2400" dirty="0"/>
          </a:p>
          <a:p>
            <a:r>
              <a:rPr lang="en-GB" sz="2400" dirty="0"/>
              <a:t>To continue to gain familiarity with the unit’s content and its assessment.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To ‘taste’ the week 2 language: Arabic.</a:t>
            </a:r>
          </a:p>
        </p:txBody>
      </p:sp>
    </p:spTree>
    <p:extLst>
      <p:ext uri="{BB962C8B-B14F-4D97-AF65-F5344CB8AC3E}">
        <p14:creationId xmlns:p14="http://schemas.microsoft.com/office/powerpoint/2010/main" val="185675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A6B37-DED9-479F-B750-70EC24512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736" y="1244049"/>
            <a:ext cx="6096528" cy="693808"/>
          </a:xfrm>
        </p:spPr>
        <p:txBody>
          <a:bodyPr/>
          <a:lstStyle/>
          <a:p>
            <a:r>
              <a:rPr lang="en-GB" dirty="0"/>
              <a:t>5 hours of self-study per week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0D22055A-D9AD-4AAA-B4C0-57504AF1F052}"/>
              </a:ext>
            </a:extLst>
          </p:cNvPr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18" y="2263640"/>
            <a:ext cx="7544764" cy="424770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54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DAEC9-30DF-42BE-A580-9C769027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407" y="2995729"/>
            <a:ext cx="5754848" cy="641758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GB" sz="2900" dirty="0">
                <a:latin typeface="+mn-lt"/>
              </a:rPr>
              <a:t>‘Language as the key’</a:t>
            </a:r>
          </a:p>
        </p:txBody>
      </p:sp>
    </p:spTree>
    <p:extLst>
      <p:ext uri="{BB962C8B-B14F-4D97-AF65-F5344CB8AC3E}">
        <p14:creationId xmlns:p14="http://schemas.microsoft.com/office/powerpoint/2010/main" val="298394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17432" y="2686635"/>
            <a:ext cx="3595591" cy="78647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500" dirty="0">
                <a:solidFill>
                  <a:sysClr val="windowText" lastClr="000000"/>
                </a:solidFill>
                <a:ea typeface="MS PGothic" panose="020B0600070205080204" pitchFamily="34" charset="-128"/>
                <a:cs typeface="Calibri" charset="0"/>
              </a:rPr>
              <a:t>Do you mind?</a:t>
            </a:r>
          </a:p>
          <a:p>
            <a:pPr marL="0" indent="0">
              <a:buNone/>
            </a:pPr>
            <a:endParaRPr lang="en-GB" sz="4500" b="1" dirty="0"/>
          </a:p>
        </p:txBody>
      </p:sp>
      <p:sp>
        <p:nvSpPr>
          <p:cNvPr id="15" name="Rectangle 14"/>
          <p:cNvSpPr/>
          <p:nvPr/>
        </p:nvSpPr>
        <p:spPr>
          <a:xfrm>
            <a:off x="1434517" y="1470024"/>
            <a:ext cx="1860593" cy="8643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b="1" dirty="0">
                <a:solidFill>
                  <a:srgbClr val="44546A">
                    <a:lumMod val="50000"/>
                  </a:srgbClr>
                </a:solidFill>
                <a:latin typeface="Arial Black" panose="020B0A04020102020204" pitchFamily="34" charset="0"/>
              </a:rPr>
              <a:t>Style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871479" y="1470024"/>
            <a:ext cx="1623309" cy="8643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b="1" dirty="0">
                <a:solidFill>
                  <a:srgbClr val="44546A">
                    <a:lumMod val="50000"/>
                  </a:srgbClr>
                </a:solidFill>
                <a:latin typeface="Arial Black" panose="020B0A04020102020204" pitchFamily="34" charset="0"/>
              </a:rPr>
              <a:t>Genre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35343" y="1470024"/>
            <a:ext cx="1756026" cy="8643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44546A">
                    <a:lumMod val="50000"/>
                  </a:srgbClr>
                </a:solidFill>
                <a:latin typeface="Arial Black" panose="020B0A04020102020204" pitchFamily="34" charset="0"/>
              </a:rPr>
              <a:t>Appropriacy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67406" y="3707934"/>
            <a:ext cx="1860593" cy="9817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44546A">
                    <a:lumMod val="50000"/>
                  </a:srgbClr>
                </a:solidFill>
                <a:latin typeface="Arial Black" panose="020B0A04020102020204" pitchFamily="34" charset="0"/>
              </a:rPr>
              <a:t>Grammar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736772" y="3707934"/>
            <a:ext cx="1758016" cy="9817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44546A">
                    <a:lumMod val="50000"/>
                  </a:srgbClr>
                </a:solidFill>
                <a:latin typeface="Arial Black" panose="020B0A04020102020204" pitchFamily="34" charset="0"/>
              </a:rPr>
              <a:t>Lexis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23286" y="3707933"/>
            <a:ext cx="1643583" cy="9817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44546A">
                    <a:lumMod val="50000"/>
                  </a:srgbClr>
                </a:solidFill>
                <a:latin typeface="Arial Black" panose="020B0A04020102020204" pitchFamily="34" charset="0"/>
              </a:rPr>
              <a:t>Phonology</a:t>
            </a:r>
          </a:p>
        </p:txBody>
      </p:sp>
    </p:spTree>
    <p:extLst>
      <p:ext uri="{BB962C8B-B14F-4D97-AF65-F5344CB8AC3E}">
        <p14:creationId xmlns:p14="http://schemas.microsoft.com/office/powerpoint/2010/main" val="164532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334" y="1210915"/>
            <a:ext cx="7071524" cy="584783"/>
          </a:xfrm>
        </p:spPr>
        <p:txBody>
          <a:bodyPr>
            <a:normAutofit/>
          </a:bodyPr>
          <a:lstStyle/>
          <a:p>
            <a:r>
              <a:rPr lang="en-GB" sz="3000" dirty="0">
                <a:latin typeface="+mn-lt"/>
              </a:rPr>
              <a:t>Language: A complex sociolinguistic system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493103" y="2026548"/>
            <a:ext cx="2497347" cy="8346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dirty="0">
                <a:solidFill>
                  <a:srgbClr val="0070C0"/>
                </a:solidFill>
                <a:latin typeface="Arial Black" panose="020B0A04020102020204" pitchFamily="34" charset="0"/>
              </a:rPr>
              <a:t>Socio</a:t>
            </a: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</a:rPr>
              <a:t>-</a:t>
            </a:r>
            <a:r>
              <a:rPr lang="en-GB" dirty="0">
                <a:solidFill>
                  <a:srgbClr val="00B050"/>
                </a:solidFill>
                <a:latin typeface="Arial Black" panose="020B0A04020102020204" pitchFamily="34" charset="0"/>
              </a:rPr>
              <a:t>linguistic</a:t>
            </a: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</a:rPr>
              <a:t>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277373" y="2531727"/>
            <a:ext cx="1122512" cy="664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604927" y="3263403"/>
            <a:ext cx="2794958" cy="12163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500" dirty="0">
                <a:solidFill>
                  <a:prstClr val="black">
                    <a:lumMod val="75000"/>
                    <a:lumOff val="25000"/>
                  </a:prstClr>
                </a:solidFill>
                <a:latin typeface="Arial Black" panose="020B0A04020102020204" pitchFamily="34" charset="0"/>
                <a:cs typeface="Aparajita" panose="020B0604020202020204" pitchFamily="34" charset="0"/>
              </a:rPr>
              <a:t>It is influenced by social norms</a:t>
            </a:r>
          </a:p>
          <a:p>
            <a:pPr algn="ctr" defTabSz="685800"/>
            <a:r>
              <a:rPr lang="en-GB" sz="1500" dirty="0">
                <a:solidFill>
                  <a:srgbClr val="FF0000"/>
                </a:solidFill>
                <a:latin typeface="Arial Black" panose="020B0A04020102020204" pitchFamily="34" charset="0"/>
                <a:cs typeface="Aparajita" panose="020B0604020202020204" pitchFamily="34" charset="0"/>
              </a:rPr>
              <a:t>Context is always important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083666" y="2443852"/>
            <a:ext cx="963803" cy="675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5678337" y="3246668"/>
            <a:ext cx="2794958" cy="12163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500" dirty="0">
                <a:solidFill>
                  <a:srgbClr val="FF0000"/>
                </a:solidFill>
                <a:latin typeface="Arial Black" panose="020B0A04020102020204" pitchFamily="34" charset="0"/>
                <a:cs typeface="Aparajita" panose="020B0604020202020204" pitchFamily="34" charset="0"/>
              </a:rPr>
              <a:t>Linguistic rules (correct and incorrect structures)</a:t>
            </a:r>
          </a:p>
          <a:p>
            <a:pPr algn="ctr" defTabSz="685800"/>
            <a:r>
              <a:rPr lang="en-GB" sz="1500" dirty="0">
                <a:solidFill>
                  <a:srgbClr val="FF0000"/>
                </a:solidFill>
                <a:latin typeface="Arial Black" panose="020B0A04020102020204" pitchFamily="34" charset="0"/>
                <a:cs typeface="Aparajita" panose="020B0604020202020204" pitchFamily="34" charset="0"/>
              </a:rPr>
              <a:t>Rules about sounds and words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9123" y="4667963"/>
            <a:ext cx="1317765" cy="7477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Style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49518" y="4672276"/>
            <a:ext cx="1383926" cy="7434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Genre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093031" y="4667964"/>
            <a:ext cx="1348536" cy="743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Appropriacy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01302" y="4661497"/>
            <a:ext cx="1348536" cy="834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Grammar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409425" y="4661495"/>
            <a:ext cx="1287494" cy="834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Lexis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829548" y="4667963"/>
            <a:ext cx="1287494" cy="834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Phonology</a:t>
            </a:r>
          </a:p>
        </p:txBody>
      </p:sp>
      <p:sp>
        <p:nvSpPr>
          <p:cNvPr id="20" name="Left-Right Arrow 19"/>
          <p:cNvSpPr/>
          <p:nvPr/>
        </p:nvSpPr>
        <p:spPr>
          <a:xfrm>
            <a:off x="3723947" y="3654950"/>
            <a:ext cx="1767392" cy="3299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156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497875" y="281063"/>
            <a:ext cx="1927359" cy="61234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spcBef>
                <a:spcPct val="0"/>
              </a:spcBef>
              <a:buSzTx/>
              <a:buFont typeface="Lora" charset="0"/>
              <a:buNone/>
            </a:pPr>
            <a:r>
              <a:rPr lang="en-US" altLang="en-US" sz="2250" dirty="0">
                <a:latin typeface="Arial" panose="020B0604020202020204" pitchFamily="34" charset="0"/>
                <a:ea typeface="MS PGothic" panose="020B0600070205080204" pitchFamily="34" charset="-128"/>
                <a:cs typeface="Lora" charset="0"/>
                <a:sym typeface="Lora" charset="0"/>
              </a:rPr>
              <a:t>Matching:</a:t>
            </a:r>
          </a:p>
        </p:txBody>
      </p:sp>
      <p:sp>
        <p:nvSpPr>
          <p:cNvPr id="6" name="Rectangle 5"/>
          <p:cNvSpPr/>
          <p:nvPr/>
        </p:nvSpPr>
        <p:spPr>
          <a:xfrm>
            <a:off x="585217" y="1705106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584469" y="2431217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Genre</a:t>
            </a:r>
          </a:p>
        </p:txBody>
      </p:sp>
      <p:sp>
        <p:nvSpPr>
          <p:cNvPr id="8" name="Rectangle 7"/>
          <p:cNvSpPr/>
          <p:nvPr/>
        </p:nvSpPr>
        <p:spPr>
          <a:xfrm>
            <a:off x="584469" y="3118569"/>
            <a:ext cx="1287493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0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Appropriacy</a:t>
            </a:r>
          </a:p>
        </p:txBody>
      </p:sp>
      <p:sp>
        <p:nvSpPr>
          <p:cNvPr id="9" name="Rectangle 8"/>
          <p:cNvSpPr/>
          <p:nvPr/>
        </p:nvSpPr>
        <p:spPr>
          <a:xfrm>
            <a:off x="584468" y="3805920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Grammar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4467" y="4500474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Lexis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4467" y="5273800"/>
            <a:ext cx="1287494" cy="5499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GB" sz="1350" b="1" dirty="0">
                <a:solidFill>
                  <a:srgbClr val="00ACAF">
                    <a:lumMod val="50000"/>
                  </a:srgbClr>
                </a:solidFill>
                <a:latin typeface="Arial Black" panose="020B0A04020102020204" pitchFamily="34" charset="0"/>
              </a:rPr>
              <a:t>Phonology</a:t>
            </a:r>
          </a:p>
        </p:txBody>
      </p:sp>
      <p:sp>
        <p:nvSpPr>
          <p:cNvPr id="4" name="Rectangle 3"/>
          <p:cNvSpPr/>
          <p:nvPr/>
        </p:nvSpPr>
        <p:spPr>
          <a:xfrm>
            <a:off x="4461555" y="5337508"/>
            <a:ext cx="4573822" cy="6155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685800"/>
            <a:r>
              <a:rPr lang="en-GB" sz="1700" dirty="0">
                <a:solidFill>
                  <a:srgbClr val="222222"/>
                </a:solidFill>
                <a:latin typeface="arial" panose="020B0604020202020204" pitchFamily="34" charset="0"/>
              </a:rPr>
              <a:t>F: a term used to classify types of spoken or written discourse. </a:t>
            </a:r>
            <a:endParaRPr lang="en-GB" sz="17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61555" y="4450245"/>
            <a:ext cx="4573822" cy="6155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685800"/>
            <a:r>
              <a:rPr lang="en-GB" sz="1700" dirty="0">
                <a:solidFill>
                  <a:prstClr val="black"/>
                </a:solidFill>
                <a:latin typeface="Calibri"/>
              </a:rPr>
              <a:t>E: whether the language is suitable for the context it is being used in.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61555" y="3069656"/>
            <a:ext cx="4573822" cy="6232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685800"/>
            <a:r>
              <a:rPr lang="en-GB" sz="1725" dirty="0">
                <a:solidFill>
                  <a:srgbClr val="222222"/>
                </a:solidFill>
                <a:latin typeface="arial" panose="020B0604020202020204" pitchFamily="34" charset="0"/>
              </a:rPr>
              <a:t>C: the choice of words used when we speak or write.</a:t>
            </a:r>
            <a:endParaRPr lang="en-GB" sz="1725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61555" y="2292173"/>
            <a:ext cx="4573822" cy="6232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685800"/>
            <a:r>
              <a:rPr lang="en-GB" sz="1725" dirty="0">
                <a:solidFill>
                  <a:srgbClr val="222222"/>
                </a:solidFill>
                <a:latin typeface="arial" panose="020B0604020202020204" pitchFamily="34" charset="0"/>
              </a:rPr>
              <a:t>B: the set of structural rules governing the language.</a:t>
            </a:r>
            <a:endParaRPr lang="en-GB" sz="1725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61555" y="1780148"/>
            <a:ext cx="4573822" cy="3577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685800"/>
            <a:r>
              <a:rPr lang="en-GB" sz="1725" dirty="0">
                <a:solidFill>
                  <a:srgbClr val="222222"/>
                </a:solidFill>
                <a:latin typeface="arial" panose="020B0604020202020204" pitchFamily="34" charset="0"/>
              </a:rPr>
              <a:t>A: the vocabulary of a language.</a:t>
            </a:r>
            <a:endParaRPr lang="en-GB" sz="1725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61555" y="3881930"/>
            <a:ext cx="4573822" cy="35779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685800"/>
            <a:r>
              <a:rPr lang="en-GB" sz="1725" dirty="0">
                <a:solidFill>
                  <a:srgbClr val="222222"/>
                </a:solidFill>
                <a:latin typeface="arial" panose="020B0604020202020204" pitchFamily="34" charset="0"/>
              </a:rPr>
              <a:t>D: The sounds of a language.</a:t>
            </a:r>
            <a:endParaRPr lang="en-GB" sz="1725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772999" y="1929986"/>
            <a:ext cx="2750140" cy="14704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3"/>
          </p:cNvCxnSpPr>
          <p:nvPr/>
        </p:nvCxnSpPr>
        <p:spPr>
          <a:xfrm>
            <a:off x="1871963" y="2706185"/>
            <a:ext cx="2651176" cy="284258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</p:cNvCxnSpPr>
          <p:nvPr/>
        </p:nvCxnSpPr>
        <p:spPr>
          <a:xfrm>
            <a:off x="1871962" y="3393536"/>
            <a:ext cx="2729161" cy="13477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3"/>
          </p:cNvCxnSpPr>
          <p:nvPr/>
        </p:nvCxnSpPr>
        <p:spPr>
          <a:xfrm flipV="1">
            <a:off x="1871962" y="2478433"/>
            <a:ext cx="2667576" cy="160245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</p:cNvCxnSpPr>
          <p:nvPr/>
        </p:nvCxnSpPr>
        <p:spPr>
          <a:xfrm flipV="1">
            <a:off x="1871962" y="1913027"/>
            <a:ext cx="2667577" cy="286241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7" idx="1"/>
          </p:cNvCxnSpPr>
          <p:nvPr/>
        </p:nvCxnSpPr>
        <p:spPr>
          <a:xfrm flipV="1">
            <a:off x="1949945" y="4060825"/>
            <a:ext cx="2511610" cy="148794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3319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8c59a557-0eee-4450-8afd-9a45f7fc9dbb"/>
</p:tagLst>
</file>

<file path=ppt/theme/theme1.xml><?xml version="1.0" encoding="utf-8"?>
<a:theme xmlns:a="http://schemas.openxmlformats.org/drawingml/2006/main" name="University Slide - Top Log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niversity Slides - Bottom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University Slide - Top Logo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3770</TotalTime>
  <Words>867</Words>
  <Application>Microsoft Office PowerPoint</Application>
  <PresentationFormat>On-screen Show (4:3)</PresentationFormat>
  <Paragraphs>145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arial</vt:lpstr>
      <vt:lpstr>Arial Black</vt:lpstr>
      <vt:lpstr>Calibri</vt:lpstr>
      <vt:lpstr>Calibri Light</vt:lpstr>
      <vt:lpstr>Lora</vt:lpstr>
      <vt:lpstr>Quattrocento Sans</vt:lpstr>
      <vt:lpstr>University Slide - Top Logo</vt:lpstr>
      <vt:lpstr>University Slides - Bottom Logo</vt:lpstr>
      <vt:lpstr>1_University Slide - Top Logo</vt:lpstr>
      <vt:lpstr>Languages in the Community  Session 2 </vt:lpstr>
      <vt:lpstr>PowerPoint Presentation</vt:lpstr>
      <vt:lpstr>Languages in the Community</vt:lpstr>
      <vt:lpstr>Today’s learning objectives :</vt:lpstr>
      <vt:lpstr>5 hours of self-study per week</vt:lpstr>
      <vt:lpstr>‘Language as the key’</vt:lpstr>
      <vt:lpstr>PowerPoint Presentation</vt:lpstr>
      <vt:lpstr>Language: A complex sociolinguistic system</vt:lpstr>
      <vt:lpstr>Matching:</vt:lpstr>
      <vt:lpstr>What is the language error?</vt:lpstr>
      <vt:lpstr>PowerPoint Presentation</vt:lpstr>
      <vt:lpstr>‘Language as the key to integration’</vt:lpstr>
      <vt:lpstr>‘Language as the key to integration’ : a myth…</vt:lpstr>
      <vt:lpstr>Is ‘Language as the key to integration’ a myth?</vt:lpstr>
      <vt:lpstr>PowerPoint Presentation</vt:lpstr>
      <vt:lpstr>The Unit’s assessment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Sutherst</dc:creator>
  <cp:lastModifiedBy>Tim Leigh</cp:lastModifiedBy>
  <cp:revision>465</cp:revision>
  <cp:lastPrinted>2023-02-01T16:48:03Z</cp:lastPrinted>
  <dcterms:created xsi:type="dcterms:W3CDTF">2021-01-21T15:10:37Z</dcterms:created>
  <dcterms:modified xsi:type="dcterms:W3CDTF">2023-02-02T17:48:08Z</dcterms:modified>
</cp:coreProperties>
</file>