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 id="2147483674" r:id="rId2"/>
  </p:sldMasterIdLst>
  <p:sldIdLst>
    <p:sldId id="256" r:id="rId3"/>
    <p:sldId id="433" r:id="rId4"/>
    <p:sldId id="264" r:id="rId5"/>
    <p:sldId id="434" r:id="rId6"/>
    <p:sldId id="439" r:id="rId7"/>
    <p:sldId id="440" r:id="rId8"/>
    <p:sldId id="257" r:id="rId9"/>
    <p:sldId id="258" r:id="rId10"/>
    <p:sldId id="259" r:id="rId11"/>
    <p:sldId id="260" r:id="rId12"/>
    <p:sldId id="261" r:id="rId13"/>
    <p:sldId id="262" r:id="rId14"/>
    <p:sldId id="441" r:id="rId15"/>
    <p:sldId id="442" r:id="rId16"/>
    <p:sldId id="436" r:id="rId17"/>
    <p:sldId id="437" r:id="rId18"/>
    <p:sldId id="438" r:id="rId19"/>
    <p:sldId id="443" r:id="rId20"/>
    <p:sldId id="431" r:id="rId21"/>
    <p:sldId id="277" r:id="rId22"/>
    <p:sldId id="263" r:id="rId23"/>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9A45A5-4C3F-4215-88C8-F7A2279571EE}" v="20" dt="2023-05-25T09:11:09.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545" y="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Hall" userId="bd26d866-d018-47f3-8d12-64bed1808dc4" providerId="ADAL" clId="{BA9A45A5-4C3F-4215-88C8-F7A2279571EE}"/>
    <pc:docChg chg="custSel addSld delSld modSld replTag delTag">
      <pc:chgData name="Melanie Hall" userId="bd26d866-d018-47f3-8d12-64bed1808dc4" providerId="ADAL" clId="{BA9A45A5-4C3F-4215-88C8-F7A2279571EE}" dt="2023-05-25T09:15:35.989" v="226"/>
      <pc:docMkLst>
        <pc:docMk/>
      </pc:docMkLst>
      <pc:sldChg chg="modSp mod modAnim">
        <pc:chgData name="Melanie Hall" userId="bd26d866-d018-47f3-8d12-64bed1808dc4" providerId="ADAL" clId="{BA9A45A5-4C3F-4215-88C8-F7A2279571EE}" dt="2023-05-25T09:09:34.442" v="20" actId="20577"/>
        <pc:sldMkLst>
          <pc:docMk/>
          <pc:sldMk cId="760978075" sldId="256"/>
        </pc:sldMkLst>
        <pc:spChg chg="mod">
          <ac:chgData name="Melanie Hall" userId="bd26d866-d018-47f3-8d12-64bed1808dc4" providerId="ADAL" clId="{BA9A45A5-4C3F-4215-88C8-F7A2279571EE}" dt="2023-05-25T09:09:31.629" v="18" actId="20577"/>
          <ac:spMkLst>
            <pc:docMk/>
            <pc:sldMk cId="760978075" sldId="256"/>
            <ac:spMk id="2" creationId="{0C1EE6F5-DB3E-4F6F-80AB-4C182AAC3B2C}"/>
          </ac:spMkLst>
        </pc:spChg>
        <pc:spChg chg="mod">
          <ac:chgData name="Melanie Hall" userId="bd26d866-d018-47f3-8d12-64bed1808dc4" providerId="ADAL" clId="{BA9A45A5-4C3F-4215-88C8-F7A2279571EE}" dt="2023-05-25T09:09:34.442" v="20" actId="20577"/>
          <ac:spMkLst>
            <pc:docMk/>
            <pc:sldMk cId="760978075" sldId="256"/>
            <ac:spMk id="3" creationId="{56B0C618-78AD-49DD-B1FC-DF5EA3F52896}"/>
          </ac:spMkLst>
        </pc:spChg>
      </pc:sldChg>
      <pc:sldChg chg="modSp add mod">
        <pc:chgData name="Melanie Hall" userId="bd26d866-d018-47f3-8d12-64bed1808dc4" providerId="ADAL" clId="{BA9A45A5-4C3F-4215-88C8-F7A2279571EE}" dt="2023-05-25T09:11:09.741" v="69" actId="27636"/>
        <pc:sldMkLst>
          <pc:docMk/>
          <pc:sldMk cId="233701516" sldId="257"/>
        </pc:sldMkLst>
        <pc:spChg chg="mod">
          <ac:chgData name="Melanie Hall" userId="bd26d866-d018-47f3-8d12-64bed1808dc4" providerId="ADAL" clId="{BA9A45A5-4C3F-4215-88C8-F7A2279571EE}" dt="2023-05-25T09:11:09.741" v="69" actId="27636"/>
          <ac:spMkLst>
            <pc:docMk/>
            <pc:sldMk cId="233701516" sldId="257"/>
            <ac:spMk id="3" creationId="{421EF7D4-DA6C-803B-50AE-ACA5A6352D27}"/>
          </ac:spMkLst>
        </pc:spChg>
      </pc:sldChg>
      <pc:sldChg chg="del">
        <pc:chgData name="Melanie Hall" userId="bd26d866-d018-47f3-8d12-64bed1808dc4" providerId="ADAL" clId="{BA9A45A5-4C3F-4215-88C8-F7A2279571EE}" dt="2023-05-25T09:10:02.686" v="54" actId="2696"/>
        <pc:sldMkLst>
          <pc:docMk/>
          <pc:sldMk cId="3145963270" sldId="257"/>
        </pc:sldMkLst>
      </pc:sldChg>
      <pc:sldChg chg="add">
        <pc:chgData name="Melanie Hall" userId="bd26d866-d018-47f3-8d12-64bed1808dc4" providerId="ADAL" clId="{BA9A45A5-4C3F-4215-88C8-F7A2279571EE}" dt="2023-05-25T09:11:09.680" v="67"/>
        <pc:sldMkLst>
          <pc:docMk/>
          <pc:sldMk cId="685511688" sldId="258"/>
        </pc:sldMkLst>
      </pc:sldChg>
      <pc:sldChg chg="modSp add mod">
        <pc:chgData name="Melanie Hall" userId="bd26d866-d018-47f3-8d12-64bed1808dc4" providerId="ADAL" clId="{BA9A45A5-4C3F-4215-88C8-F7A2279571EE}" dt="2023-05-25T09:11:09.749" v="70" actId="27636"/>
        <pc:sldMkLst>
          <pc:docMk/>
          <pc:sldMk cId="1006783646" sldId="259"/>
        </pc:sldMkLst>
        <pc:spChg chg="mod">
          <ac:chgData name="Melanie Hall" userId="bd26d866-d018-47f3-8d12-64bed1808dc4" providerId="ADAL" clId="{BA9A45A5-4C3F-4215-88C8-F7A2279571EE}" dt="2023-05-25T09:11:09.749" v="70" actId="27636"/>
          <ac:spMkLst>
            <pc:docMk/>
            <pc:sldMk cId="1006783646" sldId="259"/>
            <ac:spMk id="3" creationId="{86EC6837-824B-8894-42DA-139FDC883071}"/>
          </ac:spMkLst>
        </pc:spChg>
      </pc:sldChg>
      <pc:sldChg chg="modSp add mod">
        <pc:chgData name="Melanie Hall" userId="bd26d866-d018-47f3-8d12-64bed1808dc4" providerId="ADAL" clId="{BA9A45A5-4C3F-4215-88C8-F7A2279571EE}" dt="2023-05-25T09:11:09.755" v="71" actId="27636"/>
        <pc:sldMkLst>
          <pc:docMk/>
          <pc:sldMk cId="58719432" sldId="260"/>
        </pc:sldMkLst>
        <pc:spChg chg="mod">
          <ac:chgData name="Melanie Hall" userId="bd26d866-d018-47f3-8d12-64bed1808dc4" providerId="ADAL" clId="{BA9A45A5-4C3F-4215-88C8-F7A2279571EE}" dt="2023-05-25T09:11:09.755" v="71" actId="27636"/>
          <ac:spMkLst>
            <pc:docMk/>
            <pc:sldMk cId="58719432" sldId="260"/>
            <ac:spMk id="3" creationId="{EE0E6674-3695-59A7-30B6-BFD5E3353A73}"/>
          </ac:spMkLst>
        </pc:spChg>
      </pc:sldChg>
      <pc:sldChg chg="modSp add mod">
        <pc:chgData name="Melanie Hall" userId="bd26d866-d018-47f3-8d12-64bed1808dc4" providerId="ADAL" clId="{BA9A45A5-4C3F-4215-88C8-F7A2279571EE}" dt="2023-05-25T09:11:09.758" v="72" actId="27636"/>
        <pc:sldMkLst>
          <pc:docMk/>
          <pc:sldMk cId="696532196" sldId="261"/>
        </pc:sldMkLst>
        <pc:spChg chg="mod">
          <ac:chgData name="Melanie Hall" userId="bd26d866-d018-47f3-8d12-64bed1808dc4" providerId="ADAL" clId="{BA9A45A5-4C3F-4215-88C8-F7A2279571EE}" dt="2023-05-25T09:11:09.758" v="72" actId="27636"/>
          <ac:spMkLst>
            <pc:docMk/>
            <pc:sldMk cId="696532196" sldId="261"/>
            <ac:spMk id="3" creationId="{1E842279-CE41-5B1B-B7F0-0A76D02A4242}"/>
          </ac:spMkLst>
        </pc:spChg>
      </pc:sldChg>
      <pc:sldChg chg="add">
        <pc:chgData name="Melanie Hall" userId="bd26d866-d018-47f3-8d12-64bed1808dc4" providerId="ADAL" clId="{BA9A45A5-4C3F-4215-88C8-F7A2279571EE}" dt="2023-05-25T09:11:09.680" v="67"/>
        <pc:sldMkLst>
          <pc:docMk/>
          <pc:sldMk cId="70731291" sldId="262"/>
        </pc:sldMkLst>
      </pc:sldChg>
      <pc:sldChg chg="modSp mod">
        <pc:chgData name="Melanie Hall" userId="bd26d866-d018-47f3-8d12-64bed1808dc4" providerId="ADAL" clId="{BA9A45A5-4C3F-4215-88C8-F7A2279571EE}" dt="2023-05-25T09:09:44.644" v="45" actId="20577"/>
        <pc:sldMkLst>
          <pc:docMk/>
          <pc:sldMk cId="2173998825" sldId="264"/>
        </pc:sldMkLst>
        <pc:spChg chg="mod">
          <ac:chgData name="Melanie Hall" userId="bd26d866-d018-47f3-8d12-64bed1808dc4" providerId="ADAL" clId="{BA9A45A5-4C3F-4215-88C8-F7A2279571EE}" dt="2023-05-25T09:09:44.644" v="45" actId="20577"/>
          <ac:spMkLst>
            <pc:docMk/>
            <pc:sldMk cId="2173998825" sldId="264"/>
            <ac:spMk id="3" creationId="{EDE6533D-58C3-1C74-853D-1F73C1E7C805}"/>
          </ac:spMkLst>
        </pc:spChg>
      </pc:sldChg>
      <pc:sldChg chg="modSp del mod">
        <pc:chgData name="Melanie Hall" userId="bd26d866-d018-47f3-8d12-64bed1808dc4" providerId="ADAL" clId="{BA9A45A5-4C3F-4215-88C8-F7A2279571EE}" dt="2023-05-25T09:10:08.736" v="58" actId="2696"/>
        <pc:sldMkLst>
          <pc:docMk/>
          <pc:sldMk cId="3291366145" sldId="265"/>
        </pc:sldMkLst>
        <pc:spChg chg="mod">
          <ac:chgData name="Melanie Hall" userId="bd26d866-d018-47f3-8d12-64bed1808dc4" providerId="ADAL" clId="{BA9A45A5-4C3F-4215-88C8-F7A2279571EE}" dt="2023-05-25T09:09:50.576" v="49" actId="20577"/>
          <ac:spMkLst>
            <pc:docMk/>
            <pc:sldMk cId="3291366145" sldId="265"/>
            <ac:spMk id="3" creationId="{6CCFC1BC-8C2B-1E51-B1B4-DE6D9191F764}"/>
          </ac:spMkLst>
        </pc:spChg>
      </pc:sldChg>
      <pc:sldChg chg="modSp mod">
        <pc:chgData name="Melanie Hall" userId="bd26d866-d018-47f3-8d12-64bed1808dc4" providerId="ADAL" clId="{BA9A45A5-4C3F-4215-88C8-F7A2279571EE}" dt="2023-05-25T09:09:55.547" v="50" actId="20577"/>
        <pc:sldMkLst>
          <pc:docMk/>
          <pc:sldMk cId="2209103610" sldId="434"/>
        </pc:sldMkLst>
        <pc:spChg chg="mod">
          <ac:chgData name="Melanie Hall" userId="bd26d866-d018-47f3-8d12-64bed1808dc4" providerId="ADAL" clId="{BA9A45A5-4C3F-4215-88C8-F7A2279571EE}" dt="2023-05-25T09:09:55.547" v="50" actId="20577"/>
          <ac:spMkLst>
            <pc:docMk/>
            <pc:sldMk cId="2209103610" sldId="434"/>
            <ac:spMk id="3" creationId="{BB236969-7F09-7C36-E278-5A81A5B7411A}"/>
          </ac:spMkLst>
        </pc:spChg>
      </pc:sldChg>
      <pc:sldChg chg="del">
        <pc:chgData name="Melanie Hall" userId="bd26d866-d018-47f3-8d12-64bed1808dc4" providerId="ADAL" clId="{BA9A45A5-4C3F-4215-88C8-F7A2279571EE}" dt="2023-05-25T09:10:19.800" v="62" actId="2696"/>
        <pc:sldMkLst>
          <pc:docMk/>
          <pc:sldMk cId="3965386662" sldId="435"/>
        </pc:sldMkLst>
      </pc:sldChg>
      <pc:sldChg chg="modSp new mod">
        <pc:chgData name="Melanie Hall" userId="bd26d866-d018-47f3-8d12-64bed1808dc4" providerId="ADAL" clId="{BA9A45A5-4C3F-4215-88C8-F7A2279571EE}" dt="2023-05-25T09:14:47.997" v="197" actId="20577"/>
        <pc:sldMkLst>
          <pc:docMk/>
          <pc:sldMk cId="1151393256" sldId="439"/>
        </pc:sldMkLst>
        <pc:spChg chg="mod">
          <ac:chgData name="Melanie Hall" userId="bd26d866-d018-47f3-8d12-64bed1808dc4" providerId="ADAL" clId="{BA9A45A5-4C3F-4215-88C8-F7A2279571EE}" dt="2023-05-25T09:14:47.997" v="197" actId="20577"/>
          <ac:spMkLst>
            <pc:docMk/>
            <pc:sldMk cId="1151393256" sldId="439"/>
            <ac:spMk id="3" creationId="{492C4297-8551-CE07-D6FE-135914493B2C}"/>
          </ac:spMkLst>
        </pc:spChg>
      </pc:sldChg>
      <pc:sldChg chg="modSp add mod">
        <pc:chgData name="Melanie Hall" userId="bd26d866-d018-47f3-8d12-64bed1808dc4" providerId="ADAL" clId="{BA9A45A5-4C3F-4215-88C8-F7A2279571EE}" dt="2023-05-25T09:11:09.724" v="68" actId="27636"/>
        <pc:sldMkLst>
          <pc:docMk/>
          <pc:sldMk cId="3174143391" sldId="440"/>
        </pc:sldMkLst>
        <pc:spChg chg="mod">
          <ac:chgData name="Melanie Hall" userId="bd26d866-d018-47f3-8d12-64bed1808dc4" providerId="ADAL" clId="{BA9A45A5-4C3F-4215-88C8-F7A2279571EE}" dt="2023-05-25T09:11:09.724" v="68" actId="27636"/>
          <ac:spMkLst>
            <pc:docMk/>
            <pc:sldMk cId="3174143391" sldId="440"/>
            <ac:spMk id="2" creationId="{BCFD7737-0DF9-D47E-31C2-D61FA5329E6E}"/>
          </ac:spMkLst>
        </pc:spChg>
      </pc:sldChg>
      <pc:sldChg chg="modSp add mod">
        <pc:chgData name="Melanie Hall" userId="bd26d866-d018-47f3-8d12-64bed1808dc4" providerId="ADAL" clId="{BA9A45A5-4C3F-4215-88C8-F7A2279571EE}" dt="2023-05-25T09:11:09.765" v="73" actId="27636"/>
        <pc:sldMkLst>
          <pc:docMk/>
          <pc:sldMk cId="2171967565" sldId="441"/>
        </pc:sldMkLst>
        <pc:spChg chg="mod">
          <ac:chgData name="Melanie Hall" userId="bd26d866-d018-47f3-8d12-64bed1808dc4" providerId="ADAL" clId="{BA9A45A5-4C3F-4215-88C8-F7A2279571EE}" dt="2023-05-25T09:11:09.765" v="73" actId="27636"/>
          <ac:spMkLst>
            <pc:docMk/>
            <pc:sldMk cId="2171967565" sldId="441"/>
            <ac:spMk id="3" creationId="{97DD1AB8-2593-4772-8A69-3364BD50EAE5}"/>
          </ac:spMkLst>
        </pc:spChg>
      </pc:sldChg>
      <pc:sldChg chg="modSp add mod">
        <pc:chgData name="Melanie Hall" userId="bd26d866-d018-47f3-8d12-64bed1808dc4" providerId="ADAL" clId="{BA9A45A5-4C3F-4215-88C8-F7A2279571EE}" dt="2023-05-25T09:11:09.772" v="74" actId="27636"/>
        <pc:sldMkLst>
          <pc:docMk/>
          <pc:sldMk cId="3905318674" sldId="442"/>
        </pc:sldMkLst>
        <pc:spChg chg="mod">
          <ac:chgData name="Melanie Hall" userId="bd26d866-d018-47f3-8d12-64bed1808dc4" providerId="ADAL" clId="{BA9A45A5-4C3F-4215-88C8-F7A2279571EE}" dt="2023-05-25T09:11:09.772" v="74" actId="27636"/>
          <ac:spMkLst>
            <pc:docMk/>
            <pc:sldMk cId="3905318674" sldId="442"/>
            <ac:spMk id="3" creationId="{3B9454A8-F41E-F486-A758-DB089A04DF15}"/>
          </ac:spMkLst>
        </pc:spChg>
      </pc:sldChg>
      <pc:sldChg chg="modSp new mod">
        <pc:chgData name="Melanie Hall" userId="bd26d866-d018-47f3-8d12-64bed1808dc4" providerId="ADAL" clId="{BA9A45A5-4C3F-4215-88C8-F7A2279571EE}" dt="2023-05-25T09:15:32.860" v="223" actId="20577"/>
        <pc:sldMkLst>
          <pc:docMk/>
          <pc:sldMk cId="3953311242" sldId="443"/>
        </pc:sldMkLst>
        <pc:spChg chg="mod">
          <ac:chgData name="Melanie Hall" userId="bd26d866-d018-47f3-8d12-64bed1808dc4" providerId="ADAL" clId="{BA9A45A5-4C3F-4215-88C8-F7A2279571EE}" dt="2023-05-25T09:15:32.860" v="223" actId="20577"/>
          <ac:spMkLst>
            <pc:docMk/>
            <pc:sldMk cId="3953311242" sldId="443"/>
            <ac:spMk id="2" creationId="{B895D1E4-51BF-AEFA-7369-65EFEB5424F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40A2BE-936A-4BE1-B46B-FC3A8A254860}"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3D92AE1B-CA2B-4629-BFB8-E92F5A4832C4}">
      <dgm:prSet/>
      <dgm:spPr/>
      <dgm:t>
        <a:bodyPr/>
        <a:lstStyle/>
        <a:p>
          <a:r>
            <a:rPr lang="en-GB" b="0" dirty="0"/>
            <a:t>Identify the role of schooled approaches, e.g. reading, writing and vocabulary in common understandings of literacy</a:t>
          </a:r>
          <a:endParaRPr lang="en-US" dirty="0"/>
        </a:p>
      </dgm:t>
    </dgm:pt>
    <dgm:pt modelId="{6221A2D0-FE18-4A4D-ACC6-28D4425FC30C}" type="parTrans" cxnId="{A68B9F6E-B4EF-498F-98DC-D6697D01D55D}">
      <dgm:prSet/>
      <dgm:spPr/>
      <dgm:t>
        <a:bodyPr/>
        <a:lstStyle/>
        <a:p>
          <a:endParaRPr lang="en-US"/>
        </a:p>
      </dgm:t>
    </dgm:pt>
    <dgm:pt modelId="{1F531DD8-E04E-4BAE-8063-68E9E1C8622C}" type="sibTrans" cxnId="{A68B9F6E-B4EF-498F-98DC-D6697D01D55D}">
      <dgm:prSet phldrT="1" phldr="0"/>
      <dgm:spPr/>
      <dgm:t>
        <a:bodyPr/>
        <a:lstStyle/>
        <a:p>
          <a:r>
            <a:rPr lang="en-US"/>
            <a:t>1</a:t>
          </a:r>
        </a:p>
      </dgm:t>
    </dgm:pt>
    <dgm:pt modelId="{5238BCE4-1D40-4236-A116-D138A25A123F}">
      <dgm:prSet/>
      <dgm:spPr/>
      <dgm:t>
        <a:bodyPr/>
        <a:lstStyle/>
        <a:p>
          <a:r>
            <a:rPr lang="en-GB" b="0"/>
            <a:t>Reimagine literacy to include everyday, taken for granted spaces   </a:t>
          </a:r>
          <a:endParaRPr lang="en-US"/>
        </a:p>
      </dgm:t>
    </dgm:pt>
    <dgm:pt modelId="{42BD908B-50B9-47D1-993C-89938AA5B8DE}" type="parTrans" cxnId="{FA166ED8-2E30-491B-A674-381C8A5266DE}">
      <dgm:prSet/>
      <dgm:spPr/>
      <dgm:t>
        <a:bodyPr/>
        <a:lstStyle/>
        <a:p>
          <a:endParaRPr lang="en-US"/>
        </a:p>
      </dgm:t>
    </dgm:pt>
    <dgm:pt modelId="{442248CE-2917-4DDB-92AA-3E60F9D802F8}" type="sibTrans" cxnId="{FA166ED8-2E30-491B-A674-381C8A5266DE}">
      <dgm:prSet phldrT="2" phldr="0"/>
      <dgm:spPr/>
      <dgm:t>
        <a:bodyPr/>
        <a:lstStyle/>
        <a:p>
          <a:r>
            <a:rPr lang="en-US"/>
            <a:t>2</a:t>
          </a:r>
        </a:p>
      </dgm:t>
    </dgm:pt>
    <dgm:pt modelId="{9213373B-14AE-4203-8C20-CF30E27A1120}">
      <dgm:prSet/>
      <dgm:spPr/>
      <dgm:t>
        <a:bodyPr/>
        <a:lstStyle/>
        <a:p>
          <a:r>
            <a:rPr lang="en-GB" b="0"/>
            <a:t>Explore how literacy can be understood in emotional, social and physical ways </a:t>
          </a:r>
          <a:endParaRPr lang="en-US"/>
        </a:p>
      </dgm:t>
    </dgm:pt>
    <dgm:pt modelId="{77E75F95-2D2B-420A-A2B6-E75A0D888E80}" type="parTrans" cxnId="{9C91F911-200A-4264-A671-F14A5D079179}">
      <dgm:prSet/>
      <dgm:spPr/>
      <dgm:t>
        <a:bodyPr/>
        <a:lstStyle/>
        <a:p>
          <a:endParaRPr lang="en-US"/>
        </a:p>
      </dgm:t>
    </dgm:pt>
    <dgm:pt modelId="{E5019970-F5FC-49CD-B342-0E247E5FA0D6}" type="sibTrans" cxnId="{9C91F911-200A-4264-A671-F14A5D079179}">
      <dgm:prSet phldrT="3" phldr="0"/>
      <dgm:spPr/>
      <dgm:t>
        <a:bodyPr/>
        <a:lstStyle/>
        <a:p>
          <a:r>
            <a:rPr lang="en-US"/>
            <a:t>3</a:t>
          </a:r>
        </a:p>
      </dgm:t>
    </dgm:pt>
    <dgm:pt modelId="{597F32A8-633E-4F97-B92F-A0B7DAEE77F5}">
      <dgm:prSet/>
      <dgm:spPr/>
      <dgm:t>
        <a:bodyPr/>
        <a:lstStyle/>
        <a:p>
          <a:r>
            <a:rPr lang="en-GB" b="0"/>
            <a:t>Understand the relationship between language, literacy, culture and background </a:t>
          </a:r>
          <a:endParaRPr lang="en-US"/>
        </a:p>
      </dgm:t>
    </dgm:pt>
    <dgm:pt modelId="{7EBB2CE4-37F5-460C-9FA8-A1020EA5E7C3}" type="parTrans" cxnId="{92A79719-1F91-4D8E-828E-1034165B3F8F}">
      <dgm:prSet/>
      <dgm:spPr/>
      <dgm:t>
        <a:bodyPr/>
        <a:lstStyle/>
        <a:p>
          <a:endParaRPr lang="en-US"/>
        </a:p>
      </dgm:t>
    </dgm:pt>
    <dgm:pt modelId="{20793A85-1210-4E94-A683-B76A4974CC85}" type="sibTrans" cxnId="{92A79719-1F91-4D8E-828E-1034165B3F8F}">
      <dgm:prSet phldrT="4" phldr="0"/>
      <dgm:spPr/>
      <dgm:t>
        <a:bodyPr/>
        <a:lstStyle/>
        <a:p>
          <a:r>
            <a:rPr lang="en-US"/>
            <a:t>4</a:t>
          </a:r>
        </a:p>
      </dgm:t>
    </dgm:pt>
    <dgm:pt modelId="{E237779C-35AC-4A51-84E2-7ECD09301BCF}" type="pres">
      <dgm:prSet presAssocID="{7640A2BE-936A-4BE1-B46B-FC3A8A254860}" presName="Name0" presStyleCnt="0">
        <dgm:presLayoutVars>
          <dgm:animLvl val="lvl"/>
          <dgm:resizeHandles val="exact"/>
        </dgm:presLayoutVars>
      </dgm:prSet>
      <dgm:spPr/>
    </dgm:pt>
    <dgm:pt modelId="{517C991C-BE1D-460F-92BC-6EF08550DDE7}" type="pres">
      <dgm:prSet presAssocID="{3D92AE1B-CA2B-4629-BFB8-E92F5A4832C4}" presName="compositeNode" presStyleCnt="0">
        <dgm:presLayoutVars>
          <dgm:bulletEnabled val="1"/>
        </dgm:presLayoutVars>
      </dgm:prSet>
      <dgm:spPr/>
    </dgm:pt>
    <dgm:pt modelId="{DFA490F6-0EB1-412A-BAEC-BF04442BF1F4}" type="pres">
      <dgm:prSet presAssocID="{3D92AE1B-CA2B-4629-BFB8-E92F5A4832C4}" presName="bgRect" presStyleLbl="bgAccFollowNode1" presStyleIdx="0" presStyleCnt="4"/>
      <dgm:spPr/>
    </dgm:pt>
    <dgm:pt modelId="{5A5610A1-1E27-43C6-99E5-8C09CD72A9B5}" type="pres">
      <dgm:prSet presAssocID="{1F531DD8-E04E-4BAE-8063-68E9E1C8622C}" presName="sibTransNodeCircle" presStyleLbl="alignNode1" presStyleIdx="0" presStyleCnt="8">
        <dgm:presLayoutVars>
          <dgm:chMax val="0"/>
          <dgm:bulletEnabled/>
        </dgm:presLayoutVars>
      </dgm:prSet>
      <dgm:spPr/>
    </dgm:pt>
    <dgm:pt modelId="{142EF463-618A-409C-98C9-FF1DC69397A5}" type="pres">
      <dgm:prSet presAssocID="{3D92AE1B-CA2B-4629-BFB8-E92F5A4832C4}" presName="bottomLine" presStyleLbl="alignNode1" presStyleIdx="1" presStyleCnt="8">
        <dgm:presLayoutVars/>
      </dgm:prSet>
      <dgm:spPr/>
    </dgm:pt>
    <dgm:pt modelId="{2C34E3DF-6C4A-4F75-9A37-28F1695E7544}" type="pres">
      <dgm:prSet presAssocID="{3D92AE1B-CA2B-4629-BFB8-E92F5A4832C4}" presName="nodeText" presStyleLbl="bgAccFollowNode1" presStyleIdx="0" presStyleCnt="4">
        <dgm:presLayoutVars>
          <dgm:bulletEnabled val="1"/>
        </dgm:presLayoutVars>
      </dgm:prSet>
      <dgm:spPr/>
    </dgm:pt>
    <dgm:pt modelId="{CF68BE16-D3BE-4730-9CC2-B5D027A632A5}" type="pres">
      <dgm:prSet presAssocID="{1F531DD8-E04E-4BAE-8063-68E9E1C8622C}" presName="sibTrans" presStyleCnt="0"/>
      <dgm:spPr/>
    </dgm:pt>
    <dgm:pt modelId="{0901B3DF-3138-44BD-B587-2FB5E1329F75}" type="pres">
      <dgm:prSet presAssocID="{5238BCE4-1D40-4236-A116-D138A25A123F}" presName="compositeNode" presStyleCnt="0">
        <dgm:presLayoutVars>
          <dgm:bulletEnabled val="1"/>
        </dgm:presLayoutVars>
      </dgm:prSet>
      <dgm:spPr/>
    </dgm:pt>
    <dgm:pt modelId="{CA5E6404-10E7-41E9-A60D-938D9DC6EFE7}" type="pres">
      <dgm:prSet presAssocID="{5238BCE4-1D40-4236-A116-D138A25A123F}" presName="bgRect" presStyleLbl="bgAccFollowNode1" presStyleIdx="1" presStyleCnt="4"/>
      <dgm:spPr/>
    </dgm:pt>
    <dgm:pt modelId="{8337F426-3C6D-4838-A3AD-D2477F55387E}" type="pres">
      <dgm:prSet presAssocID="{442248CE-2917-4DDB-92AA-3E60F9D802F8}" presName="sibTransNodeCircle" presStyleLbl="alignNode1" presStyleIdx="2" presStyleCnt="8">
        <dgm:presLayoutVars>
          <dgm:chMax val="0"/>
          <dgm:bulletEnabled/>
        </dgm:presLayoutVars>
      </dgm:prSet>
      <dgm:spPr/>
    </dgm:pt>
    <dgm:pt modelId="{6057E48D-1CBA-4DC7-840A-06711E265897}" type="pres">
      <dgm:prSet presAssocID="{5238BCE4-1D40-4236-A116-D138A25A123F}" presName="bottomLine" presStyleLbl="alignNode1" presStyleIdx="3" presStyleCnt="8">
        <dgm:presLayoutVars/>
      </dgm:prSet>
      <dgm:spPr/>
    </dgm:pt>
    <dgm:pt modelId="{C1C928A9-D49E-4872-AA75-12A174F236EE}" type="pres">
      <dgm:prSet presAssocID="{5238BCE4-1D40-4236-A116-D138A25A123F}" presName="nodeText" presStyleLbl="bgAccFollowNode1" presStyleIdx="1" presStyleCnt="4">
        <dgm:presLayoutVars>
          <dgm:bulletEnabled val="1"/>
        </dgm:presLayoutVars>
      </dgm:prSet>
      <dgm:spPr/>
    </dgm:pt>
    <dgm:pt modelId="{BB5E3CA1-8F11-4DAA-8C48-87DFC02C98DC}" type="pres">
      <dgm:prSet presAssocID="{442248CE-2917-4DDB-92AA-3E60F9D802F8}" presName="sibTrans" presStyleCnt="0"/>
      <dgm:spPr/>
    </dgm:pt>
    <dgm:pt modelId="{F0BA6E11-9922-4667-B6C8-15A3A8259438}" type="pres">
      <dgm:prSet presAssocID="{9213373B-14AE-4203-8C20-CF30E27A1120}" presName="compositeNode" presStyleCnt="0">
        <dgm:presLayoutVars>
          <dgm:bulletEnabled val="1"/>
        </dgm:presLayoutVars>
      </dgm:prSet>
      <dgm:spPr/>
    </dgm:pt>
    <dgm:pt modelId="{E6A6AB41-2177-4CCF-9508-2D1091CF0D65}" type="pres">
      <dgm:prSet presAssocID="{9213373B-14AE-4203-8C20-CF30E27A1120}" presName="bgRect" presStyleLbl="bgAccFollowNode1" presStyleIdx="2" presStyleCnt="4"/>
      <dgm:spPr/>
    </dgm:pt>
    <dgm:pt modelId="{4609623B-D3FC-4110-92B4-7F748E0126F0}" type="pres">
      <dgm:prSet presAssocID="{E5019970-F5FC-49CD-B342-0E247E5FA0D6}" presName="sibTransNodeCircle" presStyleLbl="alignNode1" presStyleIdx="4" presStyleCnt="8">
        <dgm:presLayoutVars>
          <dgm:chMax val="0"/>
          <dgm:bulletEnabled/>
        </dgm:presLayoutVars>
      </dgm:prSet>
      <dgm:spPr/>
    </dgm:pt>
    <dgm:pt modelId="{2718F34C-9362-4F37-8A74-DDCE150080AC}" type="pres">
      <dgm:prSet presAssocID="{9213373B-14AE-4203-8C20-CF30E27A1120}" presName="bottomLine" presStyleLbl="alignNode1" presStyleIdx="5" presStyleCnt="8">
        <dgm:presLayoutVars/>
      </dgm:prSet>
      <dgm:spPr/>
    </dgm:pt>
    <dgm:pt modelId="{88365CF8-2B51-4BE5-AF4A-8F6475671E67}" type="pres">
      <dgm:prSet presAssocID="{9213373B-14AE-4203-8C20-CF30E27A1120}" presName="nodeText" presStyleLbl="bgAccFollowNode1" presStyleIdx="2" presStyleCnt="4">
        <dgm:presLayoutVars>
          <dgm:bulletEnabled val="1"/>
        </dgm:presLayoutVars>
      </dgm:prSet>
      <dgm:spPr/>
    </dgm:pt>
    <dgm:pt modelId="{2A447D13-E377-46E0-96BD-9EFA91C29259}" type="pres">
      <dgm:prSet presAssocID="{E5019970-F5FC-49CD-B342-0E247E5FA0D6}" presName="sibTrans" presStyleCnt="0"/>
      <dgm:spPr/>
    </dgm:pt>
    <dgm:pt modelId="{0D5D604C-447E-4709-95F8-95C3C5A94EC0}" type="pres">
      <dgm:prSet presAssocID="{597F32A8-633E-4F97-B92F-A0B7DAEE77F5}" presName="compositeNode" presStyleCnt="0">
        <dgm:presLayoutVars>
          <dgm:bulletEnabled val="1"/>
        </dgm:presLayoutVars>
      </dgm:prSet>
      <dgm:spPr/>
    </dgm:pt>
    <dgm:pt modelId="{E60D7C2F-E229-4E60-8499-3811BA905040}" type="pres">
      <dgm:prSet presAssocID="{597F32A8-633E-4F97-B92F-A0B7DAEE77F5}" presName="bgRect" presStyleLbl="bgAccFollowNode1" presStyleIdx="3" presStyleCnt="4"/>
      <dgm:spPr/>
    </dgm:pt>
    <dgm:pt modelId="{896E09EB-69F3-41BD-9BD2-0227929376F6}" type="pres">
      <dgm:prSet presAssocID="{20793A85-1210-4E94-A683-B76A4974CC85}" presName="sibTransNodeCircle" presStyleLbl="alignNode1" presStyleIdx="6" presStyleCnt="8">
        <dgm:presLayoutVars>
          <dgm:chMax val="0"/>
          <dgm:bulletEnabled/>
        </dgm:presLayoutVars>
      </dgm:prSet>
      <dgm:spPr/>
    </dgm:pt>
    <dgm:pt modelId="{89D41827-3462-4D35-ABB6-64509E1434DE}" type="pres">
      <dgm:prSet presAssocID="{597F32A8-633E-4F97-B92F-A0B7DAEE77F5}" presName="bottomLine" presStyleLbl="alignNode1" presStyleIdx="7" presStyleCnt="8">
        <dgm:presLayoutVars/>
      </dgm:prSet>
      <dgm:spPr/>
    </dgm:pt>
    <dgm:pt modelId="{DF81EC9A-E474-4790-9F91-77B69CECA72C}" type="pres">
      <dgm:prSet presAssocID="{597F32A8-633E-4F97-B92F-A0B7DAEE77F5}" presName="nodeText" presStyleLbl="bgAccFollowNode1" presStyleIdx="3" presStyleCnt="4">
        <dgm:presLayoutVars>
          <dgm:bulletEnabled val="1"/>
        </dgm:presLayoutVars>
      </dgm:prSet>
      <dgm:spPr/>
    </dgm:pt>
  </dgm:ptLst>
  <dgm:cxnLst>
    <dgm:cxn modelId="{9C91F911-200A-4264-A671-F14A5D079179}" srcId="{7640A2BE-936A-4BE1-B46B-FC3A8A254860}" destId="{9213373B-14AE-4203-8C20-CF30E27A1120}" srcOrd="2" destOrd="0" parTransId="{77E75F95-2D2B-420A-A2B6-E75A0D888E80}" sibTransId="{E5019970-F5FC-49CD-B342-0E247E5FA0D6}"/>
    <dgm:cxn modelId="{E725EC17-2886-45FF-80DF-3606D7D3C709}" type="presOf" srcId="{597F32A8-633E-4F97-B92F-A0B7DAEE77F5}" destId="{E60D7C2F-E229-4E60-8499-3811BA905040}" srcOrd="0" destOrd="0" presId="urn:microsoft.com/office/officeart/2016/7/layout/BasicLinearProcessNumbered"/>
    <dgm:cxn modelId="{92A79719-1F91-4D8E-828E-1034165B3F8F}" srcId="{7640A2BE-936A-4BE1-B46B-FC3A8A254860}" destId="{597F32A8-633E-4F97-B92F-A0B7DAEE77F5}" srcOrd="3" destOrd="0" parTransId="{7EBB2CE4-37F5-460C-9FA8-A1020EA5E7C3}" sibTransId="{20793A85-1210-4E94-A683-B76A4974CC85}"/>
    <dgm:cxn modelId="{017B8224-4081-454D-9854-162B95336E5C}" type="presOf" srcId="{1F531DD8-E04E-4BAE-8063-68E9E1C8622C}" destId="{5A5610A1-1E27-43C6-99E5-8C09CD72A9B5}" srcOrd="0" destOrd="0" presId="urn:microsoft.com/office/officeart/2016/7/layout/BasicLinearProcessNumbered"/>
    <dgm:cxn modelId="{1E21B92F-AD88-4A66-822F-B331FF64C643}" type="presOf" srcId="{7640A2BE-936A-4BE1-B46B-FC3A8A254860}" destId="{E237779C-35AC-4A51-84E2-7ECD09301BCF}" srcOrd="0" destOrd="0" presId="urn:microsoft.com/office/officeart/2016/7/layout/BasicLinearProcessNumbered"/>
    <dgm:cxn modelId="{A68B9F6E-B4EF-498F-98DC-D6697D01D55D}" srcId="{7640A2BE-936A-4BE1-B46B-FC3A8A254860}" destId="{3D92AE1B-CA2B-4629-BFB8-E92F5A4832C4}" srcOrd="0" destOrd="0" parTransId="{6221A2D0-FE18-4A4D-ACC6-28D4425FC30C}" sibTransId="{1F531DD8-E04E-4BAE-8063-68E9E1C8622C}"/>
    <dgm:cxn modelId="{86395559-B9F7-4961-BA4F-016C2DD66D5F}" type="presOf" srcId="{597F32A8-633E-4F97-B92F-A0B7DAEE77F5}" destId="{DF81EC9A-E474-4790-9F91-77B69CECA72C}" srcOrd="1" destOrd="0" presId="urn:microsoft.com/office/officeart/2016/7/layout/BasicLinearProcessNumbered"/>
    <dgm:cxn modelId="{2802878C-91C5-4547-9088-446CD667FF3B}" type="presOf" srcId="{442248CE-2917-4DDB-92AA-3E60F9D802F8}" destId="{8337F426-3C6D-4838-A3AD-D2477F55387E}" srcOrd="0" destOrd="0" presId="urn:microsoft.com/office/officeart/2016/7/layout/BasicLinearProcessNumbered"/>
    <dgm:cxn modelId="{4436BE8E-7134-494A-B38C-3459A03B28A7}" type="presOf" srcId="{9213373B-14AE-4203-8C20-CF30E27A1120}" destId="{88365CF8-2B51-4BE5-AF4A-8F6475671E67}" srcOrd="1" destOrd="0" presId="urn:microsoft.com/office/officeart/2016/7/layout/BasicLinearProcessNumbered"/>
    <dgm:cxn modelId="{B5D66196-87CC-4F03-B1A9-CC9EC433E4B8}" type="presOf" srcId="{9213373B-14AE-4203-8C20-CF30E27A1120}" destId="{E6A6AB41-2177-4CCF-9508-2D1091CF0D65}" srcOrd="0" destOrd="0" presId="urn:microsoft.com/office/officeart/2016/7/layout/BasicLinearProcessNumbered"/>
    <dgm:cxn modelId="{AF4F8497-DB3E-4479-B76D-2048B3A43FC4}" type="presOf" srcId="{20793A85-1210-4E94-A683-B76A4974CC85}" destId="{896E09EB-69F3-41BD-9BD2-0227929376F6}" srcOrd="0" destOrd="0" presId="urn:microsoft.com/office/officeart/2016/7/layout/BasicLinearProcessNumbered"/>
    <dgm:cxn modelId="{B93B24AD-E8F3-46A7-B605-52A6CCD63BD0}" type="presOf" srcId="{3D92AE1B-CA2B-4629-BFB8-E92F5A4832C4}" destId="{DFA490F6-0EB1-412A-BAEC-BF04442BF1F4}" srcOrd="0" destOrd="0" presId="urn:microsoft.com/office/officeart/2016/7/layout/BasicLinearProcessNumbered"/>
    <dgm:cxn modelId="{1FBF0EB3-D497-44F8-8A46-2D669AD3212D}" type="presOf" srcId="{E5019970-F5FC-49CD-B342-0E247E5FA0D6}" destId="{4609623B-D3FC-4110-92B4-7F748E0126F0}" srcOrd="0" destOrd="0" presId="urn:microsoft.com/office/officeart/2016/7/layout/BasicLinearProcessNumbered"/>
    <dgm:cxn modelId="{702B63C6-8E53-4A5D-9C22-5FB5001EF593}" type="presOf" srcId="{5238BCE4-1D40-4236-A116-D138A25A123F}" destId="{C1C928A9-D49E-4872-AA75-12A174F236EE}" srcOrd="1" destOrd="0" presId="urn:microsoft.com/office/officeart/2016/7/layout/BasicLinearProcessNumbered"/>
    <dgm:cxn modelId="{7E3BDCCC-242D-4136-BA02-905E6DD56C51}" type="presOf" srcId="{3D92AE1B-CA2B-4629-BFB8-E92F5A4832C4}" destId="{2C34E3DF-6C4A-4F75-9A37-28F1695E7544}" srcOrd="1" destOrd="0" presId="urn:microsoft.com/office/officeart/2016/7/layout/BasicLinearProcessNumbered"/>
    <dgm:cxn modelId="{17AB4AD7-C530-4555-B8A3-21B971CEFD46}" type="presOf" srcId="{5238BCE4-1D40-4236-A116-D138A25A123F}" destId="{CA5E6404-10E7-41E9-A60D-938D9DC6EFE7}" srcOrd="0" destOrd="0" presId="urn:microsoft.com/office/officeart/2016/7/layout/BasicLinearProcessNumbered"/>
    <dgm:cxn modelId="{FA166ED8-2E30-491B-A674-381C8A5266DE}" srcId="{7640A2BE-936A-4BE1-B46B-FC3A8A254860}" destId="{5238BCE4-1D40-4236-A116-D138A25A123F}" srcOrd="1" destOrd="0" parTransId="{42BD908B-50B9-47D1-993C-89938AA5B8DE}" sibTransId="{442248CE-2917-4DDB-92AA-3E60F9D802F8}"/>
    <dgm:cxn modelId="{CA9DEDA1-B9F6-4D3A-8733-E8FE07ADC775}" type="presParOf" srcId="{E237779C-35AC-4A51-84E2-7ECD09301BCF}" destId="{517C991C-BE1D-460F-92BC-6EF08550DDE7}" srcOrd="0" destOrd="0" presId="urn:microsoft.com/office/officeart/2016/7/layout/BasicLinearProcessNumbered"/>
    <dgm:cxn modelId="{6C4D65A3-4CB6-49DB-8949-76C33D7C0E2D}" type="presParOf" srcId="{517C991C-BE1D-460F-92BC-6EF08550DDE7}" destId="{DFA490F6-0EB1-412A-BAEC-BF04442BF1F4}" srcOrd="0" destOrd="0" presId="urn:microsoft.com/office/officeart/2016/7/layout/BasicLinearProcessNumbered"/>
    <dgm:cxn modelId="{12BA4A95-D36D-4C50-8F0E-7129D9752591}" type="presParOf" srcId="{517C991C-BE1D-460F-92BC-6EF08550DDE7}" destId="{5A5610A1-1E27-43C6-99E5-8C09CD72A9B5}" srcOrd="1" destOrd="0" presId="urn:microsoft.com/office/officeart/2016/7/layout/BasicLinearProcessNumbered"/>
    <dgm:cxn modelId="{0028412F-4792-4456-A084-AD94B6A660B6}" type="presParOf" srcId="{517C991C-BE1D-460F-92BC-6EF08550DDE7}" destId="{142EF463-618A-409C-98C9-FF1DC69397A5}" srcOrd="2" destOrd="0" presId="urn:microsoft.com/office/officeart/2016/7/layout/BasicLinearProcessNumbered"/>
    <dgm:cxn modelId="{0A4477A8-EBFC-4237-970E-5E4D97F6FA46}" type="presParOf" srcId="{517C991C-BE1D-460F-92BC-6EF08550DDE7}" destId="{2C34E3DF-6C4A-4F75-9A37-28F1695E7544}" srcOrd="3" destOrd="0" presId="urn:microsoft.com/office/officeart/2016/7/layout/BasicLinearProcessNumbered"/>
    <dgm:cxn modelId="{5DE489C8-3E83-42E2-B2A3-C530264B33E1}" type="presParOf" srcId="{E237779C-35AC-4A51-84E2-7ECD09301BCF}" destId="{CF68BE16-D3BE-4730-9CC2-B5D027A632A5}" srcOrd="1" destOrd="0" presId="urn:microsoft.com/office/officeart/2016/7/layout/BasicLinearProcessNumbered"/>
    <dgm:cxn modelId="{AC8E202A-54AD-44F6-90E9-52C8BE2487D7}" type="presParOf" srcId="{E237779C-35AC-4A51-84E2-7ECD09301BCF}" destId="{0901B3DF-3138-44BD-B587-2FB5E1329F75}" srcOrd="2" destOrd="0" presId="urn:microsoft.com/office/officeart/2016/7/layout/BasicLinearProcessNumbered"/>
    <dgm:cxn modelId="{9F98A9D1-7B94-49EF-A6A0-51FB337ADF7B}" type="presParOf" srcId="{0901B3DF-3138-44BD-B587-2FB5E1329F75}" destId="{CA5E6404-10E7-41E9-A60D-938D9DC6EFE7}" srcOrd="0" destOrd="0" presId="urn:microsoft.com/office/officeart/2016/7/layout/BasicLinearProcessNumbered"/>
    <dgm:cxn modelId="{9ACA4A23-C920-4E12-8544-EBB80D68478C}" type="presParOf" srcId="{0901B3DF-3138-44BD-B587-2FB5E1329F75}" destId="{8337F426-3C6D-4838-A3AD-D2477F55387E}" srcOrd="1" destOrd="0" presId="urn:microsoft.com/office/officeart/2016/7/layout/BasicLinearProcessNumbered"/>
    <dgm:cxn modelId="{F31C8EAD-383E-4810-B0FE-683303EA670F}" type="presParOf" srcId="{0901B3DF-3138-44BD-B587-2FB5E1329F75}" destId="{6057E48D-1CBA-4DC7-840A-06711E265897}" srcOrd="2" destOrd="0" presId="urn:microsoft.com/office/officeart/2016/7/layout/BasicLinearProcessNumbered"/>
    <dgm:cxn modelId="{0710EE64-47B5-4896-BA78-924E86669EDE}" type="presParOf" srcId="{0901B3DF-3138-44BD-B587-2FB5E1329F75}" destId="{C1C928A9-D49E-4872-AA75-12A174F236EE}" srcOrd="3" destOrd="0" presId="urn:microsoft.com/office/officeart/2016/7/layout/BasicLinearProcessNumbered"/>
    <dgm:cxn modelId="{AFB9DC48-FD3C-4AF0-9BB0-91ACBABF6EEF}" type="presParOf" srcId="{E237779C-35AC-4A51-84E2-7ECD09301BCF}" destId="{BB5E3CA1-8F11-4DAA-8C48-87DFC02C98DC}" srcOrd="3" destOrd="0" presId="urn:microsoft.com/office/officeart/2016/7/layout/BasicLinearProcessNumbered"/>
    <dgm:cxn modelId="{7B6486CB-1C1A-419D-BACC-9CD8ACC3E4E2}" type="presParOf" srcId="{E237779C-35AC-4A51-84E2-7ECD09301BCF}" destId="{F0BA6E11-9922-4667-B6C8-15A3A8259438}" srcOrd="4" destOrd="0" presId="urn:microsoft.com/office/officeart/2016/7/layout/BasicLinearProcessNumbered"/>
    <dgm:cxn modelId="{963708B7-CDF0-4FFC-9028-C01B132AF2F6}" type="presParOf" srcId="{F0BA6E11-9922-4667-B6C8-15A3A8259438}" destId="{E6A6AB41-2177-4CCF-9508-2D1091CF0D65}" srcOrd="0" destOrd="0" presId="urn:microsoft.com/office/officeart/2016/7/layout/BasicLinearProcessNumbered"/>
    <dgm:cxn modelId="{C20A49C8-5473-455A-A1A9-8B2849043EB5}" type="presParOf" srcId="{F0BA6E11-9922-4667-B6C8-15A3A8259438}" destId="{4609623B-D3FC-4110-92B4-7F748E0126F0}" srcOrd="1" destOrd="0" presId="urn:microsoft.com/office/officeart/2016/7/layout/BasicLinearProcessNumbered"/>
    <dgm:cxn modelId="{9FCFDD90-90A3-4F07-BE06-42D24455689D}" type="presParOf" srcId="{F0BA6E11-9922-4667-B6C8-15A3A8259438}" destId="{2718F34C-9362-4F37-8A74-DDCE150080AC}" srcOrd="2" destOrd="0" presId="urn:microsoft.com/office/officeart/2016/7/layout/BasicLinearProcessNumbered"/>
    <dgm:cxn modelId="{BAE49300-065F-4564-ACFB-FC7864DABE2B}" type="presParOf" srcId="{F0BA6E11-9922-4667-B6C8-15A3A8259438}" destId="{88365CF8-2B51-4BE5-AF4A-8F6475671E67}" srcOrd="3" destOrd="0" presId="urn:microsoft.com/office/officeart/2016/7/layout/BasicLinearProcessNumbered"/>
    <dgm:cxn modelId="{FA981B5B-092B-48CC-B7E5-DE8EB110E3A0}" type="presParOf" srcId="{E237779C-35AC-4A51-84E2-7ECD09301BCF}" destId="{2A447D13-E377-46E0-96BD-9EFA91C29259}" srcOrd="5" destOrd="0" presId="urn:microsoft.com/office/officeart/2016/7/layout/BasicLinearProcessNumbered"/>
    <dgm:cxn modelId="{293B956A-A2F6-490F-96E5-716434B499D5}" type="presParOf" srcId="{E237779C-35AC-4A51-84E2-7ECD09301BCF}" destId="{0D5D604C-447E-4709-95F8-95C3C5A94EC0}" srcOrd="6" destOrd="0" presId="urn:microsoft.com/office/officeart/2016/7/layout/BasicLinearProcessNumbered"/>
    <dgm:cxn modelId="{EC47EFF7-D6F0-4734-A1FF-E91340F830AB}" type="presParOf" srcId="{0D5D604C-447E-4709-95F8-95C3C5A94EC0}" destId="{E60D7C2F-E229-4E60-8499-3811BA905040}" srcOrd="0" destOrd="0" presId="urn:microsoft.com/office/officeart/2016/7/layout/BasicLinearProcessNumbered"/>
    <dgm:cxn modelId="{ABE65E7F-FF8B-4AF3-AAF6-0678A087F9A6}" type="presParOf" srcId="{0D5D604C-447E-4709-95F8-95C3C5A94EC0}" destId="{896E09EB-69F3-41BD-9BD2-0227929376F6}" srcOrd="1" destOrd="0" presId="urn:microsoft.com/office/officeart/2016/7/layout/BasicLinearProcessNumbered"/>
    <dgm:cxn modelId="{B8BD08AF-ADA3-4437-9C84-69E65AA032EA}" type="presParOf" srcId="{0D5D604C-447E-4709-95F8-95C3C5A94EC0}" destId="{89D41827-3462-4D35-ABB6-64509E1434DE}" srcOrd="2" destOrd="0" presId="urn:microsoft.com/office/officeart/2016/7/layout/BasicLinearProcessNumbered"/>
    <dgm:cxn modelId="{FC6657A3-CCE7-4C06-A898-1EE3173F9CEA}" type="presParOf" srcId="{0D5D604C-447E-4709-95F8-95C3C5A94EC0}" destId="{DF81EC9A-E474-4790-9F91-77B69CECA72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490F6-0EB1-412A-BAEC-BF04442BF1F4}">
      <dsp:nvSpPr>
        <dsp:cNvPr id="0" name=""/>
        <dsp:cNvSpPr/>
      </dsp:nvSpPr>
      <dsp:spPr>
        <a:xfrm>
          <a:off x="3198" y="0"/>
          <a:ext cx="2537086" cy="3478940"/>
        </a:xfrm>
        <a:prstGeom prst="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dirty="0"/>
            <a:t>Identify the role of schooled approaches, e.g. reading, writing and vocabulary in common understandings of literacy</a:t>
          </a:r>
          <a:endParaRPr lang="en-US" sz="1500" kern="1200" dirty="0"/>
        </a:p>
      </dsp:txBody>
      <dsp:txXfrm>
        <a:off x="3198" y="1321997"/>
        <a:ext cx="2537086" cy="2087364"/>
      </dsp:txXfrm>
    </dsp:sp>
    <dsp:sp modelId="{5A5610A1-1E27-43C6-99E5-8C09CD72A9B5}">
      <dsp:nvSpPr>
        <dsp:cNvPr id="0" name=""/>
        <dsp:cNvSpPr/>
      </dsp:nvSpPr>
      <dsp:spPr>
        <a:xfrm>
          <a:off x="749900" y="347893"/>
          <a:ext cx="1043682" cy="1043682"/>
        </a:xfrm>
        <a:prstGeom prst="ellips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902744" y="500737"/>
        <a:ext cx="737994" cy="737994"/>
      </dsp:txXfrm>
    </dsp:sp>
    <dsp:sp modelId="{142EF463-618A-409C-98C9-FF1DC69397A5}">
      <dsp:nvSpPr>
        <dsp:cNvPr id="0" name=""/>
        <dsp:cNvSpPr/>
      </dsp:nvSpPr>
      <dsp:spPr>
        <a:xfrm>
          <a:off x="3198" y="3478868"/>
          <a:ext cx="2537086" cy="72"/>
        </a:xfrm>
        <a:prstGeom prst="rect">
          <a:avLst/>
        </a:prstGeom>
        <a:solidFill>
          <a:schemeClr val="accent2">
            <a:hueOff val="-868572"/>
            <a:satOff val="-2449"/>
            <a:lumOff val="-1036"/>
            <a:alphaOff val="0"/>
          </a:schemeClr>
        </a:solidFill>
        <a:ln w="10795" cap="flat" cmpd="sng" algn="ctr">
          <a:solidFill>
            <a:schemeClr val="accent2">
              <a:hueOff val="-868572"/>
              <a:satOff val="-2449"/>
              <a:lumOff val="-10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5E6404-10E7-41E9-A60D-938D9DC6EFE7}">
      <dsp:nvSpPr>
        <dsp:cNvPr id="0" name=""/>
        <dsp:cNvSpPr/>
      </dsp:nvSpPr>
      <dsp:spPr>
        <a:xfrm>
          <a:off x="2793993" y="0"/>
          <a:ext cx="2537086" cy="3478940"/>
        </a:xfrm>
        <a:prstGeom prst="rect">
          <a:avLst/>
        </a:prstGeom>
        <a:solidFill>
          <a:schemeClr val="accent2">
            <a:tint val="40000"/>
            <a:alpha val="90000"/>
            <a:hueOff val="-1992545"/>
            <a:satOff val="-4936"/>
            <a:lumOff val="-679"/>
            <a:alphaOff val="0"/>
          </a:schemeClr>
        </a:solidFill>
        <a:ln w="10795" cap="flat" cmpd="sng" algn="ctr">
          <a:solidFill>
            <a:schemeClr val="accent2">
              <a:tint val="40000"/>
              <a:alpha val="90000"/>
              <a:hueOff val="-1992545"/>
              <a:satOff val="-4936"/>
              <a:lumOff val="-6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Reimagine literacy to include everyday, taken for granted spaces   </a:t>
          </a:r>
          <a:endParaRPr lang="en-US" sz="1500" kern="1200"/>
        </a:p>
      </dsp:txBody>
      <dsp:txXfrm>
        <a:off x="2793993" y="1321997"/>
        <a:ext cx="2537086" cy="2087364"/>
      </dsp:txXfrm>
    </dsp:sp>
    <dsp:sp modelId="{8337F426-3C6D-4838-A3AD-D2477F55387E}">
      <dsp:nvSpPr>
        <dsp:cNvPr id="0" name=""/>
        <dsp:cNvSpPr/>
      </dsp:nvSpPr>
      <dsp:spPr>
        <a:xfrm>
          <a:off x="3540695" y="347893"/>
          <a:ext cx="1043682" cy="1043682"/>
        </a:xfrm>
        <a:prstGeom prst="ellipse">
          <a:avLst/>
        </a:prstGeom>
        <a:solidFill>
          <a:schemeClr val="accent2">
            <a:hueOff val="-1737144"/>
            <a:satOff val="-4898"/>
            <a:lumOff val="-2073"/>
            <a:alphaOff val="0"/>
          </a:schemeClr>
        </a:solidFill>
        <a:ln w="10795" cap="flat" cmpd="sng" algn="ctr">
          <a:solidFill>
            <a:schemeClr val="accent2">
              <a:hueOff val="-1737144"/>
              <a:satOff val="-4898"/>
              <a:lumOff val="-20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693539" y="500737"/>
        <a:ext cx="737994" cy="737994"/>
      </dsp:txXfrm>
    </dsp:sp>
    <dsp:sp modelId="{6057E48D-1CBA-4DC7-840A-06711E265897}">
      <dsp:nvSpPr>
        <dsp:cNvPr id="0" name=""/>
        <dsp:cNvSpPr/>
      </dsp:nvSpPr>
      <dsp:spPr>
        <a:xfrm>
          <a:off x="2793993" y="3478868"/>
          <a:ext cx="2537086" cy="72"/>
        </a:xfrm>
        <a:prstGeom prst="rect">
          <a:avLst/>
        </a:prstGeom>
        <a:solidFill>
          <a:schemeClr val="accent2">
            <a:hueOff val="-2605715"/>
            <a:satOff val="-7347"/>
            <a:lumOff val="-3109"/>
            <a:alphaOff val="0"/>
          </a:schemeClr>
        </a:solidFill>
        <a:ln w="10795" cap="flat" cmpd="sng" algn="ctr">
          <a:solidFill>
            <a:schemeClr val="accent2">
              <a:hueOff val="-2605715"/>
              <a:satOff val="-7347"/>
              <a:lumOff val="-310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A6AB41-2177-4CCF-9508-2D1091CF0D65}">
      <dsp:nvSpPr>
        <dsp:cNvPr id="0" name=""/>
        <dsp:cNvSpPr/>
      </dsp:nvSpPr>
      <dsp:spPr>
        <a:xfrm>
          <a:off x="5584788" y="0"/>
          <a:ext cx="2537086" cy="3478940"/>
        </a:xfrm>
        <a:prstGeom prst="rect">
          <a:avLst/>
        </a:prstGeom>
        <a:solidFill>
          <a:schemeClr val="accent2">
            <a:tint val="40000"/>
            <a:alpha val="90000"/>
            <a:hueOff val="-3985089"/>
            <a:satOff val="-9873"/>
            <a:lumOff val="-1358"/>
            <a:alphaOff val="0"/>
          </a:schemeClr>
        </a:solidFill>
        <a:ln w="10795" cap="flat" cmpd="sng" algn="ctr">
          <a:solidFill>
            <a:schemeClr val="accent2">
              <a:tint val="40000"/>
              <a:alpha val="90000"/>
              <a:hueOff val="-3985089"/>
              <a:satOff val="-9873"/>
              <a:lumOff val="-1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Explore how literacy can be understood in emotional, social and physical ways </a:t>
          </a:r>
          <a:endParaRPr lang="en-US" sz="1500" kern="1200"/>
        </a:p>
      </dsp:txBody>
      <dsp:txXfrm>
        <a:off x="5584788" y="1321997"/>
        <a:ext cx="2537086" cy="2087364"/>
      </dsp:txXfrm>
    </dsp:sp>
    <dsp:sp modelId="{4609623B-D3FC-4110-92B4-7F748E0126F0}">
      <dsp:nvSpPr>
        <dsp:cNvPr id="0" name=""/>
        <dsp:cNvSpPr/>
      </dsp:nvSpPr>
      <dsp:spPr>
        <a:xfrm>
          <a:off x="6331491" y="347893"/>
          <a:ext cx="1043682" cy="1043682"/>
        </a:xfrm>
        <a:prstGeom prst="ellipse">
          <a:avLst/>
        </a:prstGeom>
        <a:solidFill>
          <a:schemeClr val="accent2">
            <a:hueOff val="-3474287"/>
            <a:satOff val="-9797"/>
            <a:lumOff val="-4146"/>
            <a:alphaOff val="0"/>
          </a:schemeClr>
        </a:solidFill>
        <a:ln w="10795" cap="flat" cmpd="sng" algn="ctr">
          <a:solidFill>
            <a:schemeClr val="accent2">
              <a:hueOff val="-3474287"/>
              <a:satOff val="-9797"/>
              <a:lumOff val="-41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484335" y="500737"/>
        <a:ext cx="737994" cy="737994"/>
      </dsp:txXfrm>
    </dsp:sp>
    <dsp:sp modelId="{2718F34C-9362-4F37-8A74-DDCE150080AC}">
      <dsp:nvSpPr>
        <dsp:cNvPr id="0" name=""/>
        <dsp:cNvSpPr/>
      </dsp:nvSpPr>
      <dsp:spPr>
        <a:xfrm>
          <a:off x="5584788" y="3478868"/>
          <a:ext cx="2537086" cy="72"/>
        </a:xfrm>
        <a:prstGeom prst="rect">
          <a:avLst/>
        </a:prstGeom>
        <a:solidFill>
          <a:schemeClr val="accent2">
            <a:hueOff val="-4342859"/>
            <a:satOff val="-12246"/>
            <a:lumOff val="-5182"/>
            <a:alphaOff val="0"/>
          </a:schemeClr>
        </a:solidFill>
        <a:ln w="10795" cap="flat" cmpd="sng" algn="ctr">
          <a:solidFill>
            <a:schemeClr val="accent2">
              <a:hueOff val="-4342859"/>
              <a:satOff val="-12246"/>
              <a:lumOff val="-518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0D7C2F-E229-4E60-8499-3811BA905040}">
      <dsp:nvSpPr>
        <dsp:cNvPr id="0" name=""/>
        <dsp:cNvSpPr/>
      </dsp:nvSpPr>
      <dsp:spPr>
        <a:xfrm>
          <a:off x="8375584" y="0"/>
          <a:ext cx="2537086" cy="3478940"/>
        </a:xfrm>
        <a:prstGeom prst="rect">
          <a:avLst/>
        </a:prstGeom>
        <a:solidFill>
          <a:schemeClr val="accent2">
            <a:tint val="40000"/>
            <a:alpha val="90000"/>
            <a:hueOff val="-5977634"/>
            <a:satOff val="-14809"/>
            <a:lumOff val="-2037"/>
            <a:alphaOff val="0"/>
          </a:schemeClr>
        </a:solidFill>
        <a:ln w="10795" cap="flat" cmpd="sng" algn="ctr">
          <a:solidFill>
            <a:schemeClr val="accent2">
              <a:tint val="40000"/>
              <a:alpha val="90000"/>
              <a:hueOff val="-5977634"/>
              <a:satOff val="-14809"/>
              <a:lumOff val="-20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Understand the relationship between language, literacy, culture and background </a:t>
          </a:r>
          <a:endParaRPr lang="en-US" sz="1500" kern="1200"/>
        </a:p>
      </dsp:txBody>
      <dsp:txXfrm>
        <a:off x="8375584" y="1321997"/>
        <a:ext cx="2537086" cy="2087364"/>
      </dsp:txXfrm>
    </dsp:sp>
    <dsp:sp modelId="{896E09EB-69F3-41BD-9BD2-0227929376F6}">
      <dsp:nvSpPr>
        <dsp:cNvPr id="0" name=""/>
        <dsp:cNvSpPr/>
      </dsp:nvSpPr>
      <dsp:spPr>
        <a:xfrm>
          <a:off x="9122286" y="347893"/>
          <a:ext cx="1043682" cy="1043682"/>
        </a:xfrm>
        <a:prstGeom prst="ellipse">
          <a:avLst/>
        </a:prstGeom>
        <a:solidFill>
          <a:schemeClr val="accent2">
            <a:hueOff val="-5211431"/>
            <a:satOff val="-14695"/>
            <a:lumOff val="-6219"/>
            <a:alphaOff val="0"/>
          </a:schemeClr>
        </a:solidFill>
        <a:ln w="10795" cap="flat" cmpd="sng" algn="ctr">
          <a:solidFill>
            <a:schemeClr val="accent2">
              <a:hueOff val="-5211431"/>
              <a:satOff val="-14695"/>
              <a:lumOff val="-62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9275130" y="500737"/>
        <a:ext cx="737994" cy="737994"/>
      </dsp:txXfrm>
    </dsp:sp>
    <dsp:sp modelId="{89D41827-3462-4D35-ABB6-64509E1434DE}">
      <dsp:nvSpPr>
        <dsp:cNvPr id="0" name=""/>
        <dsp:cNvSpPr/>
      </dsp:nvSpPr>
      <dsp:spPr>
        <a:xfrm>
          <a:off x="8375584" y="3478868"/>
          <a:ext cx="2537086" cy="72"/>
        </a:xfrm>
        <a:prstGeom prst="rect">
          <a:avLst/>
        </a:prstGeom>
        <a:solidFill>
          <a:schemeClr val="accent2">
            <a:hueOff val="-6080002"/>
            <a:satOff val="-17144"/>
            <a:lumOff val="-7255"/>
            <a:alphaOff val="0"/>
          </a:schemeClr>
        </a:solidFill>
        <a:ln w="10795" cap="flat" cmpd="sng" algn="ctr">
          <a:solidFill>
            <a:schemeClr val="accent2">
              <a:hueOff val="-6080002"/>
              <a:satOff val="-17144"/>
              <a:lumOff val="-72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951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2099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78114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9016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35007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72101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42538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38150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13901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27750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9365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262212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06392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7310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769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3232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5/25/2023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53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3860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83413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42123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50161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19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5/25/2023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32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5/25/2023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55806319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52" r:id="rId5"/>
    <p:sldLayoutId id="2147483753" r:id="rId6"/>
    <p:sldLayoutId id="2147483758" r:id="rId7"/>
    <p:sldLayoutId id="2147483754" r:id="rId8"/>
    <p:sldLayoutId id="2147483755" r:id="rId9"/>
    <p:sldLayoutId id="2147483756" r:id="rId10"/>
    <p:sldLayoutId id="2147483757"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5/25/2023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3103722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67" r:id="rId6"/>
    <p:sldLayoutId id="2147483662" r:id="rId7"/>
    <p:sldLayoutId id="2147483663" r:id="rId8"/>
    <p:sldLayoutId id="2147483664" r:id="rId9"/>
    <p:sldLayoutId id="2147483665" r:id="rId10"/>
    <p:sldLayoutId id="2147483666" r:id="rId11"/>
    <p:sldLayoutId id="2147483668"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72C53508-B3F0-4B95-A7BB-3FB94033C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1EE6F5-DB3E-4F6F-80AB-4C182AAC3B2C}"/>
              </a:ext>
            </a:extLst>
          </p:cNvPr>
          <p:cNvSpPr>
            <a:spLocks noGrp="1"/>
          </p:cNvSpPr>
          <p:nvPr>
            <p:ph type="ctrTitle"/>
          </p:nvPr>
        </p:nvSpPr>
        <p:spPr>
          <a:xfrm>
            <a:off x="7113600" y="1311279"/>
            <a:ext cx="4060800" cy="2049502"/>
          </a:xfrm>
        </p:spPr>
        <p:txBody>
          <a:bodyPr>
            <a:normAutofit/>
          </a:bodyPr>
          <a:lstStyle/>
          <a:p>
            <a:pPr>
              <a:lnSpc>
                <a:spcPct val="90000"/>
              </a:lnSpc>
            </a:pPr>
            <a:endParaRPr lang="en-GB" sz="3700" dirty="0"/>
          </a:p>
        </p:txBody>
      </p:sp>
      <p:sp>
        <p:nvSpPr>
          <p:cNvPr id="3" name="Subtitle 2">
            <a:extLst>
              <a:ext uri="{FF2B5EF4-FFF2-40B4-BE49-F238E27FC236}">
                <a16:creationId xmlns:a16="http://schemas.microsoft.com/office/drawing/2014/main" id="{56B0C618-78AD-49DD-B1FC-DF5EA3F52896}"/>
              </a:ext>
            </a:extLst>
          </p:cNvPr>
          <p:cNvSpPr>
            <a:spLocks noGrp="1"/>
          </p:cNvSpPr>
          <p:nvPr>
            <p:ph type="subTitle" idx="1"/>
          </p:nvPr>
        </p:nvSpPr>
        <p:spPr>
          <a:xfrm>
            <a:off x="7113600" y="3513077"/>
            <a:ext cx="4060800" cy="2014088"/>
          </a:xfrm>
        </p:spPr>
        <p:txBody>
          <a:bodyPr>
            <a:normAutofit/>
          </a:bodyPr>
          <a:lstStyle/>
          <a:p>
            <a:r>
              <a:rPr lang="en-GB" dirty="0"/>
              <a:t>Workshop 4</a:t>
            </a:r>
          </a:p>
        </p:txBody>
      </p:sp>
      <p:pic>
        <p:nvPicPr>
          <p:cNvPr id="3074" name="Picture 2" descr="5 Activities to Build Literacy Skills in the Sandbox">
            <a:extLst>
              <a:ext uri="{FF2B5EF4-FFF2-40B4-BE49-F238E27FC236}">
                <a16:creationId xmlns:a16="http://schemas.microsoft.com/office/drawing/2014/main" id="{18AAAA5E-CB1A-635F-FCD5-55C15F2952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31" r="31193" b="1"/>
          <a:stretch/>
        </p:blipFill>
        <p:spPr bwMode="auto">
          <a:xfrm>
            <a:off x="540988" y="540000"/>
            <a:ext cx="5555011" cy="5778000"/>
          </a:xfrm>
          <a:prstGeom prst="rect">
            <a:avLst/>
          </a:prstGeom>
          <a:noFill/>
          <a:extLst>
            <a:ext uri="{909E8E84-426E-40DD-AFC4-6F175D3DCCD1}">
              <a14:hiddenFill xmlns:a14="http://schemas.microsoft.com/office/drawing/2010/main">
                <a:solidFill>
                  <a:srgbClr val="FFFFFF"/>
                </a:solidFill>
              </a14:hiddenFill>
            </a:ext>
          </a:extLst>
        </p:spPr>
      </p:pic>
      <p:grpSp>
        <p:nvGrpSpPr>
          <p:cNvPr id="3081" name="Group 3080">
            <a:extLst>
              <a:ext uri="{FF2B5EF4-FFF2-40B4-BE49-F238E27FC236}">
                <a16:creationId xmlns:a16="http://schemas.microsoft.com/office/drawing/2014/main" id="{7DC925D4-A222-4AF4-B410-4AFDEE4557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H="1">
            <a:off x="6674373" y="402322"/>
            <a:ext cx="641183" cy="1069728"/>
            <a:chOff x="6484112" y="2967038"/>
            <a:chExt cx="641183" cy="1069728"/>
          </a:xfrm>
        </p:grpSpPr>
        <p:grpSp>
          <p:nvGrpSpPr>
            <p:cNvPr id="3082" name="Group 3081">
              <a:extLst>
                <a:ext uri="{FF2B5EF4-FFF2-40B4-BE49-F238E27FC236}">
                  <a16:creationId xmlns:a16="http://schemas.microsoft.com/office/drawing/2014/main" id="{0DBBB94E-15E5-42D1-A617-70B91FC06DD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3087" name="Freeform 68">
                <a:extLst>
                  <a:ext uri="{FF2B5EF4-FFF2-40B4-BE49-F238E27FC236}">
                    <a16:creationId xmlns:a16="http://schemas.microsoft.com/office/drawing/2014/main" id="{2C81B35A-4CE9-4440-B050-12A299FA65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8" name="Freeform 69">
                <a:extLst>
                  <a:ext uri="{FF2B5EF4-FFF2-40B4-BE49-F238E27FC236}">
                    <a16:creationId xmlns:a16="http://schemas.microsoft.com/office/drawing/2014/main" id="{A0D17983-4044-441A-ADBD-E035D9AE7E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9" name="Line 70">
                <a:extLst>
                  <a:ext uri="{FF2B5EF4-FFF2-40B4-BE49-F238E27FC236}">
                    <a16:creationId xmlns:a16="http://schemas.microsoft.com/office/drawing/2014/main" id="{19F1FD06-FDAD-4A4F-BFA2-40C00615ED5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83" name="Group 3082">
              <a:extLst>
                <a:ext uri="{FF2B5EF4-FFF2-40B4-BE49-F238E27FC236}">
                  <a16:creationId xmlns:a16="http://schemas.microsoft.com/office/drawing/2014/main" id="{7EFDE4C0-4728-4BFA-AB30-F128558D043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3084" name="Freeform 68">
                <a:extLst>
                  <a:ext uri="{FF2B5EF4-FFF2-40B4-BE49-F238E27FC236}">
                    <a16:creationId xmlns:a16="http://schemas.microsoft.com/office/drawing/2014/main" id="{1D506130-A061-4892-B4AB-FC514FF04A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5" name="Freeform 69">
                <a:extLst>
                  <a:ext uri="{FF2B5EF4-FFF2-40B4-BE49-F238E27FC236}">
                    <a16:creationId xmlns:a16="http://schemas.microsoft.com/office/drawing/2014/main" id="{49AD3E33-5B3A-488D-9055-A66F489647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6" name="Line 70">
                <a:extLst>
                  <a:ext uri="{FF2B5EF4-FFF2-40B4-BE49-F238E27FC236}">
                    <a16:creationId xmlns:a16="http://schemas.microsoft.com/office/drawing/2014/main" id="{A5CE7C61-384B-4565-8779-29E91BEF4C5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3091" name="Group 3090">
            <a:extLst>
              <a:ext uri="{FF2B5EF4-FFF2-40B4-BE49-F238E27FC236}">
                <a16:creationId xmlns:a16="http://schemas.microsoft.com/office/drawing/2014/main" id="{5EE5DB50-1341-4A9E-A206-967EBBDE44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11020476" y="5368081"/>
            <a:ext cx="641183" cy="1069728"/>
            <a:chOff x="6484112" y="2967038"/>
            <a:chExt cx="641183" cy="1069728"/>
          </a:xfrm>
        </p:grpSpPr>
        <p:grpSp>
          <p:nvGrpSpPr>
            <p:cNvPr id="3092" name="Group 3091">
              <a:extLst>
                <a:ext uri="{FF2B5EF4-FFF2-40B4-BE49-F238E27FC236}">
                  <a16:creationId xmlns:a16="http://schemas.microsoft.com/office/drawing/2014/main" id="{19A84626-F20C-4555-AFAF-1A2B70D3D9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3097" name="Freeform 68">
                <a:extLst>
                  <a:ext uri="{FF2B5EF4-FFF2-40B4-BE49-F238E27FC236}">
                    <a16:creationId xmlns:a16="http://schemas.microsoft.com/office/drawing/2014/main" id="{561A2DEB-32E0-497B-AFF5-12455326DC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8" name="Freeform 69">
                <a:extLst>
                  <a:ext uri="{FF2B5EF4-FFF2-40B4-BE49-F238E27FC236}">
                    <a16:creationId xmlns:a16="http://schemas.microsoft.com/office/drawing/2014/main" id="{F74C0FA4-7280-478C-9F0A-5C44367405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9" name="Line 70">
                <a:extLst>
                  <a:ext uri="{FF2B5EF4-FFF2-40B4-BE49-F238E27FC236}">
                    <a16:creationId xmlns:a16="http://schemas.microsoft.com/office/drawing/2014/main" id="{6055EE13-719B-42CB-B390-656E3D7ED4B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93" name="Group 3092">
              <a:extLst>
                <a:ext uri="{FF2B5EF4-FFF2-40B4-BE49-F238E27FC236}">
                  <a16:creationId xmlns:a16="http://schemas.microsoft.com/office/drawing/2014/main" id="{0AFE4A8F-11DC-406B-81CA-1EFF5D00CE5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3094" name="Freeform 68">
                <a:extLst>
                  <a:ext uri="{FF2B5EF4-FFF2-40B4-BE49-F238E27FC236}">
                    <a16:creationId xmlns:a16="http://schemas.microsoft.com/office/drawing/2014/main" id="{1220809B-3187-4A4E-B1B4-931C71836C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5" name="Freeform 69">
                <a:extLst>
                  <a:ext uri="{FF2B5EF4-FFF2-40B4-BE49-F238E27FC236}">
                    <a16:creationId xmlns:a16="http://schemas.microsoft.com/office/drawing/2014/main" id="{FA8BADC2-4522-4CCB-B068-9C3AC1F1EF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6" name="Line 70">
                <a:extLst>
                  <a:ext uri="{FF2B5EF4-FFF2-40B4-BE49-F238E27FC236}">
                    <a16:creationId xmlns:a16="http://schemas.microsoft.com/office/drawing/2014/main" id="{8507DFE2-C18B-40C2-A945-EFDD0D8EC93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76097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1000"/>
                                  </p:stCondLst>
                                  <p:endCondLst>
                                    <p:cond evt="begin" delay="0">
                                      <p:tn val="5"/>
                                    </p:cond>
                                  </p:end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CE1C6-5C0F-5D47-A436-74294A644425}"/>
              </a:ext>
            </a:extLst>
          </p:cNvPr>
          <p:cNvSpPr>
            <a:spLocks noGrp="1"/>
          </p:cNvSpPr>
          <p:nvPr>
            <p:ph type="title"/>
          </p:nvPr>
        </p:nvSpPr>
        <p:spPr/>
        <p:txBody>
          <a:bodyPr/>
          <a:lstStyle/>
          <a:p>
            <a:r>
              <a:rPr lang="en-GB" dirty="0">
                <a:solidFill>
                  <a:schemeClr val="accent6">
                    <a:lumMod val="50000"/>
                  </a:schemeClr>
                </a:solidFill>
              </a:rPr>
              <a:t>Engaging in early literacy activities</a:t>
            </a:r>
          </a:p>
        </p:txBody>
      </p:sp>
      <p:sp>
        <p:nvSpPr>
          <p:cNvPr id="3" name="Content Placeholder 2">
            <a:extLst>
              <a:ext uri="{FF2B5EF4-FFF2-40B4-BE49-F238E27FC236}">
                <a16:creationId xmlns:a16="http://schemas.microsoft.com/office/drawing/2014/main" id="{EE0E6674-3695-59A7-30B6-BFD5E3353A73}"/>
              </a:ext>
            </a:extLst>
          </p:cNvPr>
          <p:cNvSpPr>
            <a:spLocks noGrp="1"/>
          </p:cNvSpPr>
          <p:nvPr>
            <p:ph idx="1"/>
          </p:nvPr>
        </p:nvSpPr>
        <p:spPr/>
        <p:txBody>
          <a:bodyPr>
            <a:normAutofit lnSpcReduction="10000"/>
          </a:bodyPr>
          <a:lstStyle/>
          <a:p>
            <a:pPr marL="0" indent="0">
              <a:buNone/>
            </a:pPr>
            <a:r>
              <a:rPr lang="en-GB" dirty="0">
                <a:solidFill>
                  <a:schemeClr val="accent6">
                    <a:lumMod val="50000"/>
                  </a:schemeClr>
                </a:solidFill>
              </a:rPr>
              <a:t>EYFS literacy learning involves combining letter knowledge and pencil control to start writing with a range of play activities, often based on familiar contexts, and accessible for all, for example:</a:t>
            </a:r>
          </a:p>
          <a:p>
            <a:r>
              <a:rPr lang="en-GB" dirty="0">
                <a:solidFill>
                  <a:schemeClr val="accent6">
                    <a:lumMod val="50000"/>
                  </a:schemeClr>
                </a:solidFill>
              </a:rPr>
              <a:t>Pencils and paper in role play areas to write lists or notes</a:t>
            </a:r>
          </a:p>
          <a:p>
            <a:r>
              <a:rPr lang="en-GB" dirty="0">
                <a:solidFill>
                  <a:schemeClr val="accent6">
                    <a:lumMod val="50000"/>
                  </a:schemeClr>
                </a:solidFill>
              </a:rPr>
              <a:t>Using sensory play to learn letters, by burying them in the sand tray, or fishing them out of water </a:t>
            </a:r>
          </a:p>
          <a:p>
            <a:r>
              <a:rPr lang="en-GB" dirty="0">
                <a:solidFill>
                  <a:schemeClr val="accent6">
                    <a:lumMod val="50000"/>
                  </a:schemeClr>
                </a:solidFill>
              </a:rPr>
              <a:t>Acting out stories from books, with props or toys</a:t>
            </a:r>
          </a:p>
          <a:p>
            <a:r>
              <a:rPr lang="en-GB" dirty="0">
                <a:solidFill>
                  <a:schemeClr val="accent6">
                    <a:lumMod val="50000"/>
                  </a:schemeClr>
                </a:solidFill>
              </a:rPr>
              <a:t>Using mark making as a way to communicate with others</a:t>
            </a:r>
          </a:p>
          <a:p>
            <a:endParaRPr lang="en-GB" dirty="0"/>
          </a:p>
        </p:txBody>
      </p:sp>
    </p:spTree>
    <p:extLst>
      <p:ext uri="{BB962C8B-B14F-4D97-AF65-F5344CB8AC3E}">
        <p14:creationId xmlns:p14="http://schemas.microsoft.com/office/powerpoint/2010/main" val="5871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B3FD-798F-F5E1-44DB-100C3649AEEE}"/>
              </a:ext>
            </a:extLst>
          </p:cNvPr>
          <p:cNvSpPr>
            <a:spLocks noGrp="1"/>
          </p:cNvSpPr>
          <p:nvPr>
            <p:ph type="title"/>
          </p:nvPr>
        </p:nvSpPr>
        <p:spPr/>
        <p:txBody>
          <a:bodyPr/>
          <a:lstStyle/>
          <a:p>
            <a:r>
              <a:rPr lang="en-GB" dirty="0">
                <a:solidFill>
                  <a:schemeClr val="accent6">
                    <a:lumMod val="50000"/>
                  </a:schemeClr>
                </a:solidFill>
              </a:rPr>
              <a:t>Our own experiences of literacies as adults</a:t>
            </a:r>
          </a:p>
        </p:txBody>
      </p:sp>
      <p:sp>
        <p:nvSpPr>
          <p:cNvPr id="3" name="Content Placeholder 2">
            <a:extLst>
              <a:ext uri="{FF2B5EF4-FFF2-40B4-BE49-F238E27FC236}">
                <a16:creationId xmlns:a16="http://schemas.microsoft.com/office/drawing/2014/main" id="{1E842279-CE41-5B1B-B7F0-0A76D02A4242}"/>
              </a:ext>
            </a:extLst>
          </p:cNvPr>
          <p:cNvSpPr>
            <a:spLocks noGrp="1"/>
          </p:cNvSpPr>
          <p:nvPr>
            <p:ph idx="1"/>
          </p:nvPr>
        </p:nvSpPr>
        <p:spPr/>
        <p:txBody>
          <a:bodyPr>
            <a:normAutofit lnSpcReduction="10000"/>
          </a:bodyPr>
          <a:lstStyle/>
          <a:p>
            <a:r>
              <a:rPr lang="en-GB" dirty="0">
                <a:solidFill>
                  <a:schemeClr val="accent6">
                    <a:lumMod val="50000"/>
                  </a:schemeClr>
                </a:solidFill>
              </a:rPr>
              <a:t>Reading for pleasure (fiction or non-fiction)</a:t>
            </a:r>
          </a:p>
          <a:p>
            <a:r>
              <a:rPr lang="en-GB" dirty="0">
                <a:solidFill>
                  <a:schemeClr val="accent6">
                    <a:lumMod val="50000"/>
                  </a:schemeClr>
                </a:solidFill>
              </a:rPr>
              <a:t>Watching plays, films, soap operas, documentaries</a:t>
            </a:r>
          </a:p>
          <a:p>
            <a:r>
              <a:rPr lang="en-GB" dirty="0">
                <a:solidFill>
                  <a:schemeClr val="accent6">
                    <a:lumMod val="50000"/>
                  </a:schemeClr>
                </a:solidFill>
              </a:rPr>
              <a:t>Writing to communicate with others, both formally and informally</a:t>
            </a:r>
          </a:p>
          <a:p>
            <a:r>
              <a:rPr lang="en-GB" dirty="0">
                <a:solidFill>
                  <a:schemeClr val="accent6">
                    <a:lumMod val="50000"/>
                  </a:schemeClr>
                </a:solidFill>
              </a:rPr>
              <a:t>Writing to organise ourselves</a:t>
            </a:r>
          </a:p>
          <a:p>
            <a:r>
              <a:rPr lang="en-GB" dirty="0">
                <a:solidFill>
                  <a:schemeClr val="accent6">
                    <a:lumMod val="50000"/>
                  </a:schemeClr>
                </a:solidFill>
              </a:rPr>
              <a:t>Religious or spiritual practices or learning</a:t>
            </a:r>
          </a:p>
          <a:p>
            <a:r>
              <a:rPr lang="en-GB" dirty="0">
                <a:solidFill>
                  <a:schemeClr val="accent6">
                    <a:lumMod val="50000"/>
                  </a:schemeClr>
                </a:solidFill>
              </a:rPr>
              <a:t>Social literacy activities like book clubs</a:t>
            </a:r>
          </a:p>
          <a:p>
            <a:r>
              <a:rPr lang="en-GB" dirty="0">
                <a:solidFill>
                  <a:schemeClr val="accent6">
                    <a:lumMod val="50000"/>
                  </a:schemeClr>
                </a:solidFill>
              </a:rPr>
              <a:t>Connecting with our communities or the wider world</a:t>
            </a:r>
          </a:p>
          <a:p>
            <a:endParaRPr lang="en-GB" dirty="0"/>
          </a:p>
        </p:txBody>
      </p:sp>
    </p:spTree>
    <p:extLst>
      <p:ext uri="{BB962C8B-B14F-4D97-AF65-F5344CB8AC3E}">
        <p14:creationId xmlns:p14="http://schemas.microsoft.com/office/powerpoint/2010/main" val="69653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534B2-9E70-8EB9-1B42-08CC3D23A818}"/>
              </a:ext>
            </a:extLst>
          </p:cNvPr>
          <p:cNvSpPr>
            <a:spLocks noGrp="1"/>
          </p:cNvSpPr>
          <p:nvPr>
            <p:ph type="title"/>
          </p:nvPr>
        </p:nvSpPr>
        <p:spPr/>
        <p:txBody>
          <a:bodyPr/>
          <a:lstStyle/>
          <a:p>
            <a:r>
              <a:rPr lang="en-GB" dirty="0">
                <a:solidFill>
                  <a:schemeClr val="accent6">
                    <a:lumMod val="50000"/>
                  </a:schemeClr>
                </a:solidFill>
              </a:rPr>
              <a:t>The narrowing of literacy activities for those who struggle</a:t>
            </a:r>
          </a:p>
        </p:txBody>
      </p:sp>
      <p:sp>
        <p:nvSpPr>
          <p:cNvPr id="3" name="Content Placeholder 2">
            <a:extLst>
              <a:ext uri="{FF2B5EF4-FFF2-40B4-BE49-F238E27FC236}">
                <a16:creationId xmlns:a16="http://schemas.microsoft.com/office/drawing/2014/main" id="{66D0DC5E-2C39-8E2A-4FAD-724B3D1B8428}"/>
              </a:ext>
            </a:extLst>
          </p:cNvPr>
          <p:cNvSpPr>
            <a:spLocks noGrp="1"/>
          </p:cNvSpPr>
          <p:nvPr>
            <p:ph idx="1"/>
          </p:nvPr>
        </p:nvSpPr>
        <p:spPr/>
        <p:txBody>
          <a:bodyPr/>
          <a:lstStyle/>
          <a:p>
            <a:r>
              <a:rPr lang="en-GB" dirty="0">
                <a:solidFill>
                  <a:schemeClr val="accent6">
                    <a:lumMod val="50000"/>
                  </a:schemeClr>
                </a:solidFill>
              </a:rPr>
              <a:t>A greater emphasis on the mechanical decoding skills, less on enjoyment of literacy learning</a:t>
            </a:r>
          </a:p>
          <a:p>
            <a:r>
              <a:rPr lang="en-GB" dirty="0">
                <a:solidFill>
                  <a:schemeClr val="accent6">
                    <a:lumMod val="50000"/>
                  </a:schemeClr>
                </a:solidFill>
              </a:rPr>
              <a:t>Reduced levels of choice in reading material, often from texts aimed at younger children than themselves</a:t>
            </a:r>
          </a:p>
          <a:p>
            <a:r>
              <a:rPr lang="en-GB" dirty="0">
                <a:solidFill>
                  <a:schemeClr val="accent6">
                    <a:lumMod val="50000"/>
                  </a:schemeClr>
                </a:solidFill>
              </a:rPr>
              <a:t>Differentiated literacy tasks that can reduce autonomy</a:t>
            </a:r>
          </a:p>
          <a:p>
            <a:r>
              <a:rPr lang="en-GB" dirty="0">
                <a:solidFill>
                  <a:schemeClr val="accent6">
                    <a:lumMod val="50000"/>
                  </a:schemeClr>
                </a:solidFill>
              </a:rPr>
              <a:t>Resources that “speak” to peers of literacy difficulties, and which can be seen as leading to reduced social standing amongst peers</a:t>
            </a:r>
          </a:p>
          <a:p>
            <a:endParaRPr lang="en-GB" dirty="0"/>
          </a:p>
          <a:p>
            <a:endParaRPr lang="en-GB" dirty="0"/>
          </a:p>
        </p:txBody>
      </p:sp>
    </p:spTree>
    <p:extLst>
      <p:ext uri="{BB962C8B-B14F-4D97-AF65-F5344CB8AC3E}">
        <p14:creationId xmlns:p14="http://schemas.microsoft.com/office/powerpoint/2010/main" val="70731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98EB-F7C3-2C5D-8A94-125A69179C8F}"/>
              </a:ext>
            </a:extLst>
          </p:cNvPr>
          <p:cNvSpPr>
            <a:spLocks noGrp="1"/>
          </p:cNvSpPr>
          <p:nvPr>
            <p:ph type="title"/>
          </p:nvPr>
        </p:nvSpPr>
        <p:spPr>
          <a:xfrm>
            <a:off x="838200" y="365125"/>
            <a:ext cx="10515600" cy="883957"/>
          </a:xfrm>
        </p:spPr>
        <p:txBody>
          <a:bodyPr/>
          <a:lstStyle/>
          <a:p>
            <a:r>
              <a:rPr lang="en-GB" dirty="0">
                <a:solidFill>
                  <a:schemeClr val="accent6">
                    <a:lumMod val="50000"/>
                  </a:schemeClr>
                </a:solidFill>
              </a:rPr>
              <a:t>What I learnt about my practice:</a:t>
            </a:r>
          </a:p>
        </p:txBody>
      </p:sp>
      <p:sp>
        <p:nvSpPr>
          <p:cNvPr id="3" name="Content Placeholder 2">
            <a:extLst>
              <a:ext uri="{FF2B5EF4-FFF2-40B4-BE49-F238E27FC236}">
                <a16:creationId xmlns:a16="http://schemas.microsoft.com/office/drawing/2014/main" id="{97DD1AB8-2593-4772-8A69-3364BD50EAE5}"/>
              </a:ext>
            </a:extLst>
          </p:cNvPr>
          <p:cNvSpPr>
            <a:spLocks noGrp="1"/>
          </p:cNvSpPr>
          <p:nvPr>
            <p:ph idx="1"/>
          </p:nvPr>
        </p:nvSpPr>
        <p:spPr>
          <a:xfrm>
            <a:off x="838200" y="1625600"/>
            <a:ext cx="10515600" cy="4551363"/>
          </a:xfrm>
        </p:spPr>
        <p:txBody>
          <a:bodyPr>
            <a:normAutofit fontScale="92500" lnSpcReduction="20000"/>
          </a:bodyPr>
          <a:lstStyle/>
          <a:p>
            <a:r>
              <a:rPr lang="en-GB" dirty="0">
                <a:solidFill>
                  <a:schemeClr val="accent6">
                    <a:lumMod val="50000"/>
                  </a:schemeClr>
                </a:solidFill>
              </a:rPr>
              <a:t>Learning through games is not just fun, but also increases focus and gives a sense of autonomy</a:t>
            </a:r>
          </a:p>
          <a:p>
            <a:r>
              <a:rPr lang="en-GB" dirty="0">
                <a:solidFill>
                  <a:schemeClr val="accent6">
                    <a:lumMod val="50000"/>
                  </a:schemeClr>
                </a:solidFill>
              </a:rPr>
              <a:t>Working with individual learners’ own interests and experiences not only adds interest but makes them feel “seen” as a person</a:t>
            </a:r>
          </a:p>
          <a:p>
            <a:r>
              <a:rPr lang="en-GB" dirty="0">
                <a:solidFill>
                  <a:schemeClr val="accent6">
                    <a:lumMod val="50000"/>
                  </a:schemeClr>
                </a:solidFill>
              </a:rPr>
              <a:t>Choosing or making texts that are meaningful to the reader helps to integrate all the separate reading skills as well as being enjoyable</a:t>
            </a:r>
          </a:p>
          <a:p>
            <a:r>
              <a:rPr lang="en-GB" dirty="0">
                <a:solidFill>
                  <a:schemeClr val="accent6">
                    <a:lumMod val="50000"/>
                  </a:schemeClr>
                </a:solidFill>
              </a:rPr>
              <a:t>Matching the social context of literacy support to a learner’s preferences reduces stress levels and so boosts concentration</a:t>
            </a:r>
          </a:p>
          <a:p>
            <a:r>
              <a:rPr lang="en-GB" dirty="0">
                <a:solidFill>
                  <a:schemeClr val="accent6">
                    <a:lumMod val="50000"/>
                  </a:schemeClr>
                </a:solidFill>
              </a:rPr>
              <a:t>Concrete evidence of progress with skills is an antidote to the negative experiences of struggling</a:t>
            </a:r>
          </a:p>
          <a:p>
            <a:endParaRPr lang="en-GB" dirty="0">
              <a:solidFill>
                <a:schemeClr val="accent6">
                  <a:lumMod val="50000"/>
                </a:schemeClr>
              </a:solidFill>
            </a:endParaRPr>
          </a:p>
          <a:p>
            <a:endParaRPr lang="en-GB" dirty="0"/>
          </a:p>
          <a:p>
            <a:endParaRPr lang="en-GB" dirty="0"/>
          </a:p>
        </p:txBody>
      </p:sp>
    </p:spTree>
    <p:extLst>
      <p:ext uri="{BB962C8B-B14F-4D97-AF65-F5344CB8AC3E}">
        <p14:creationId xmlns:p14="http://schemas.microsoft.com/office/powerpoint/2010/main" val="2171967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23992-7F50-2356-A54F-93F83A9AF98E}"/>
              </a:ext>
            </a:extLst>
          </p:cNvPr>
          <p:cNvSpPr>
            <a:spLocks noGrp="1"/>
          </p:cNvSpPr>
          <p:nvPr>
            <p:ph type="title"/>
          </p:nvPr>
        </p:nvSpPr>
        <p:spPr/>
        <p:txBody>
          <a:bodyPr/>
          <a:lstStyle/>
          <a:p>
            <a:r>
              <a:rPr lang="en-GB" dirty="0">
                <a:solidFill>
                  <a:schemeClr val="accent6">
                    <a:lumMod val="50000"/>
                  </a:schemeClr>
                </a:solidFill>
              </a:rPr>
              <a:t>Removing barriers to reading motivation</a:t>
            </a:r>
            <a:br>
              <a:rPr lang="en-GB" dirty="0">
                <a:solidFill>
                  <a:schemeClr val="accent6">
                    <a:lumMod val="50000"/>
                  </a:schemeClr>
                </a:solidFill>
              </a:rPr>
            </a:br>
            <a:endParaRPr lang="en-GB" dirty="0">
              <a:solidFill>
                <a:schemeClr val="accent6">
                  <a:lumMod val="50000"/>
                </a:schemeClr>
              </a:solidFill>
            </a:endParaRPr>
          </a:p>
        </p:txBody>
      </p:sp>
      <p:sp>
        <p:nvSpPr>
          <p:cNvPr id="3" name="Content Placeholder 2">
            <a:extLst>
              <a:ext uri="{FF2B5EF4-FFF2-40B4-BE49-F238E27FC236}">
                <a16:creationId xmlns:a16="http://schemas.microsoft.com/office/drawing/2014/main" id="{3B9454A8-F41E-F486-A758-DB089A04DF15}"/>
              </a:ext>
            </a:extLst>
          </p:cNvPr>
          <p:cNvSpPr>
            <a:spLocks noGrp="1"/>
          </p:cNvSpPr>
          <p:nvPr>
            <p:ph idx="1"/>
          </p:nvPr>
        </p:nvSpPr>
        <p:spPr/>
        <p:txBody>
          <a:bodyPr>
            <a:normAutofit fontScale="92500" lnSpcReduction="20000"/>
          </a:bodyPr>
          <a:lstStyle/>
          <a:p>
            <a:r>
              <a:rPr lang="en-GB" dirty="0">
                <a:solidFill>
                  <a:schemeClr val="accent6">
                    <a:lumMod val="50000"/>
                  </a:schemeClr>
                </a:solidFill>
              </a:rPr>
              <a:t>The desire to communicate through written and spoken word will be there to tap into if the levels of literacy skill required are matched to the learner’s current ones, and the activity is meaningful</a:t>
            </a:r>
          </a:p>
          <a:p>
            <a:r>
              <a:rPr lang="en-GB" dirty="0">
                <a:solidFill>
                  <a:schemeClr val="accent6">
                    <a:lumMod val="50000"/>
                  </a:schemeClr>
                </a:solidFill>
              </a:rPr>
              <a:t>The enjoyment of literacy activities will still be there despite struggling with reading skills, but it might be more on home-based literacies to start with</a:t>
            </a:r>
          </a:p>
          <a:p>
            <a:r>
              <a:rPr lang="en-GB" dirty="0">
                <a:solidFill>
                  <a:schemeClr val="accent6">
                    <a:lumMod val="50000"/>
                  </a:schemeClr>
                </a:solidFill>
              </a:rPr>
              <a:t>A learner becomes confident in their ability to learn when they have evidence of their successes</a:t>
            </a:r>
          </a:p>
          <a:p>
            <a:r>
              <a:rPr lang="en-GB" dirty="0">
                <a:solidFill>
                  <a:schemeClr val="accent6">
                    <a:lumMod val="50000"/>
                  </a:schemeClr>
                </a:solidFill>
              </a:rPr>
              <a:t>Resources can contribute to, or detract from, reading motivation more than </a:t>
            </a:r>
            <a:r>
              <a:rPr lang="en-GB">
                <a:solidFill>
                  <a:schemeClr val="accent6">
                    <a:lumMod val="50000"/>
                  </a:schemeClr>
                </a:solidFill>
              </a:rPr>
              <a:t>is often realised</a:t>
            </a:r>
            <a:endParaRPr lang="en-GB" dirty="0">
              <a:solidFill>
                <a:schemeClr val="accent6">
                  <a:lumMod val="50000"/>
                </a:schemeClr>
              </a:solidFill>
            </a:endParaRPr>
          </a:p>
          <a:p>
            <a:pPr marL="0" indent="0">
              <a:buNone/>
            </a:pPr>
            <a:endParaRPr lang="en-GB" dirty="0">
              <a:solidFill>
                <a:schemeClr val="accent6">
                  <a:lumMod val="50000"/>
                </a:schemeClr>
              </a:solidFill>
            </a:endParaRPr>
          </a:p>
        </p:txBody>
      </p:sp>
    </p:spTree>
    <p:extLst>
      <p:ext uri="{BB962C8B-B14F-4D97-AF65-F5344CB8AC3E}">
        <p14:creationId xmlns:p14="http://schemas.microsoft.com/office/powerpoint/2010/main" val="3905318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877F-FD74-8611-F307-201B761D3CF6}"/>
              </a:ext>
            </a:extLst>
          </p:cNvPr>
          <p:cNvSpPr>
            <a:spLocks noGrp="1"/>
          </p:cNvSpPr>
          <p:nvPr>
            <p:ph type="title"/>
          </p:nvPr>
        </p:nvSpPr>
        <p:spPr/>
        <p:txBody>
          <a:bodyPr/>
          <a:lstStyle/>
          <a:p>
            <a:r>
              <a:rPr lang="en-GB" dirty="0"/>
              <a:t>Where do children invest their energy?</a:t>
            </a:r>
          </a:p>
        </p:txBody>
      </p:sp>
      <p:sp>
        <p:nvSpPr>
          <p:cNvPr id="3" name="Content Placeholder 2">
            <a:extLst>
              <a:ext uri="{FF2B5EF4-FFF2-40B4-BE49-F238E27FC236}">
                <a16:creationId xmlns:a16="http://schemas.microsoft.com/office/drawing/2014/main" id="{F0108B02-6881-F5AE-64B1-869456BB3BDF}"/>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12044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37998-A78C-172D-460C-DFFDE919306F}"/>
              </a:ext>
            </a:extLst>
          </p:cNvPr>
          <p:cNvSpPr>
            <a:spLocks noGrp="1"/>
          </p:cNvSpPr>
          <p:nvPr>
            <p:ph type="title"/>
          </p:nvPr>
        </p:nvSpPr>
        <p:spPr/>
        <p:txBody>
          <a:bodyPr/>
          <a:lstStyle/>
          <a:p>
            <a:r>
              <a:rPr lang="en-GB" dirty="0"/>
              <a:t>How can these approaches be embraced?</a:t>
            </a:r>
          </a:p>
        </p:txBody>
      </p:sp>
      <p:sp>
        <p:nvSpPr>
          <p:cNvPr id="3" name="Content Placeholder 2">
            <a:extLst>
              <a:ext uri="{FF2B5EF4-FFF2-40B4-BE49-F238E27FC236}">
                <a16:creationId xmlns:a16="http://schemas.microsoft.com/office/drawing/2014/main" id="{EA7FE2FA-D637-C6A7-0B8F-1B0D3961246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738552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F5A3-2643-F408-F2D8-B55E6632699B}"/>
              </a:ext>
            </a:extLst>
          </p:cNvPr>
          <p:cNvSpPr>
            <a:spLocks noGrp="1"/>
          </p:cNvSpPr>
          <p:nvPr>
            <p:ph type="title"/>
          </p:nvPr>
        </p:nvSpPr>
        <p:spPr/>
        <p:txBody>
          <a:bodyPr/>
          <a:lstStyle/>
          <a:p>
            <a:r>
              <a:rPr lang="en-GB" dirty="0"/>
              <a:t>Reflection on pre-preparation</a:t>
            </a:r>
          </a:p>
        </p:txBody>
      </p:sp>
      <p:sp>
        <p:nvSpPr>
          <p:cNvPr id="3" name="Content Placeholder 2">
            <a:extLst>
              <a:ext uri="{FF2B5EF4-FFF2-40B4-BE49-F238E27FC236}">
                <a16:creationId xmlns:a16="http://schemas.microsoft.com/office/drawing/2014/main" id="{8032CDF4-1836-1D76-BDC6-DD3E2CF5C0A5}"/>
              </a:ext>
            </a:extLst>
          </p:cNvPr>
          <p:cNvSpPr>
            <a:spLocks noGrp="1"/>
          </p:cNvSpPr>
          <p:nvPr>
            <p:ph idx="1"/>
          </p:nvPr>
        </p:nvSpPr>
        <p:spPr/>
        <p:txBody>
          <a:bodyPr>
            <a:normAutofit fontScale="55000" lnSpcReduction="20000"/>
          </a:bodyPr>
          <a:lstStyle/>
          <a:p>
            <a:pPr marL="0" indent="0" algn="l">
              <a:buNone/>
            </a:pPr>
            <a:r>
              <a:rPr lang="en-GB" b="0" i="0" dirty="0">
                <a:solidFill>
                  <a:srgbClr val="000000"/>
                </a:solidFill>
                <a:effectLst/>
                <a:latin typeface="source-sans-3"/>
              </a:rPr>
              <a:t>Sam is 40 and has a four-year-old, Harper. Sam remembers low marks on spelling tests and feeling nervous when reading </a:t>
            </a:r>
            <a:r>
              <a:rPr lang="en-GB" b="0" i="1" dirty="0">
                <a:solidFill>
                  <a:srgbClr val="000000"/>
                </a:solidFill>
                <a:effectLst/>
                <a:latin typeface="source-sans-3"/>
              </a:rPr>
              <a:t>Of Mice and Men</a:t>
            </a:r>
            <a:r>
              <a:rPr lang="en-GB" b="0" i="0" dirty="0">
                <a:solidFill>
                  <a:srgbClr val="000000"/>
                </a:solidFill>
                <a:effectLst/>
                <a:latin typeface="source-sans-3"/>
              </a:rPr>
              <a:t> out loud at school. Upon beginning a degree in Criminology, a tutor recommended Sam undergo a dyslexia assessment, and at the age of 19, was diagnosed. Sam’s partner Alex, reads with Harper at bedtime sometimes but isn’t sure they are getting much out of it.  Considering the above case study, answer the following questions</a:t>
            </a:r>
          </a:p>
          <a:p>
            <a:r>
              <a:rPr lang="en-GB" b="0" i="0" dirty="0">
                <a:solidFill>
                  <a:srgbClr val="000000"/>
                </a:solidFill>
                <a:effectLst/>
                <a:latin typeface="source-sans-3"/>
              </a:rPr>
              <a:t>What support might Sam need?     </a:t>
            </a:r>
          </a:p>
          <a:p>
            <a:pPr algn="l">
              <a:buFont typeface="Arial" panose="020B0604020202020204" pitchFamily="34" charset="0"/>
              <a:buChar char="•"/>
            </a:pPr>
            <a:r>
              <a:rPr lang="en-GB" b="0" i="0" dirty="0">
                <a:solidFill>
                  <a:srgbClr val="000000"/>
                </a:solidFill>
                <a:effectLst/>
                <a:latin typeface="source-sans-3"/>
              </a:rPr>
              <a:t>How might you as a practitioner be equipped to do this? </a:t>
            </a:r>
          </a:p>
          <a:p>
            <a:pPr algn="l">
              <a:buFont typeface="Arial" panose="020B0604020202020204" pitchFamily="34" charset="0"/>
              <a:buChar char="•"/>
            </a:pPr>
            <a:r>
              <a:rPr lang="en-GB" b="0" i="0" dirty="0">
                <a:solidFill>
                  <a:srgbClr val="000000"/>
                </a:solidFill>
                <a:effectLst/>
                <a:latin typeface="source-sans-3"/>
              </a:rPr>
              <a:t>What might you need to consider? </a:t>
            </a:r>
          </a:p>
          <a:p>
            <a:pPr algn="l"/>
            <a:r>
              <a:rPr lang="en-GB" b="0" i="0" dirty="0">
                <a:solidFill>
                  <a:srgbClr val="000000"/>
                </a:solidFill>
                <a:effectLst/>
                <a:latin typeface="source-sans-3"/>
              </a:rPr>
              <a:t>What support might Sam need? </a:t>
            </a:r>
          </a:p>
          <a:p>
            <a:pPr algn="l">
              <a:buFont typeface="Arial" panose="020B0604020202020204" pitchFamily="34" charset="0"/>
              <a:buChar char="•"/>
            </a:pPr>
            <a:r>
              <a:rPr lang="en-GB" b="0" i="0" dirty="0">
                <a:solidFill>
                  <a:srgbClr val="000000"/>
                </a:solidFill>
                <a:effectLst/>
                <a:latin typeface="source-sans-3"/>
              </a:rPr>
              <a:t>Principles of the approach </a:t>
            </a:r>
          </a:p>
          <a:p>
            <a:pPr algn="l">
              <a:buFont typeface="Arial" panose="020B0604020202020204" pitchFamily="34" charset="0"/>
              <a:buChar char="•"/>
            </a:pPr>
            <a:r>
              <a:rPr lang="en-GB" b="0" i="0" dirty="0">
                <a:solidFill>
                  <a:srgbClr val="000000"/>
                </a:solidFill>
                <a:effectLst/>
                <a:latin typeface="source-sans-3"/>
              </a:rPr>
              <a:t>Sensitive working </a:t>
            </a:r>
          </a:p>
          <a:p>
            <a:pPr algn="l">
              <a:buFont typeface="Arial" panose="020B0604020202020204" pitchFamily="34" charset="0"/>
              <a:buChar char="•"/>
            </a:pPr>
            <a:r>
              <a:rPr lang="en-GB" b="0" i="0" dirty="0">
                <a:solidFill>
                  <a:srgbClr val="000000"/>
                </a:solidFill>
                <a:effectLst/>
                <a:latin typeface="source-sans-3"/>
              </a:rPr>
              <a:t>Practical solutions : E.g. Story sacks </a:t>
            </a:r>
          </a:p>
          <a:p>
            <a:pPr algn="l"/>
            <a:r>
              <a:rPr lang="en-GB" b="0" i="0" dirty="0">
                <a:solidFill>
                  <a:srgbClr val="000000"/>
                </a:solidFill>
                <a:effectLst/>
                <a:latin typeface="source-sans-3"/>
              </a:rPr>
              <a:t>How might you as a practitioner be equipped to do this? </a:t>
            </a:r>
          </a:p>
          <a:p>
            <a:pPr algn="l"/>
            <a:r>
              <a:rPr lang="en-GB" b="0" i="0" dirty="0">
                <a:solidFill>
                  <a:srgbClr val="000000"/>
                </a:solidFill>
                <a:effectLst/>
                <a:latin typeface="source-sans-3"/>
              </a:rPr>
              <a:t>What might you need to consider?  </a:t>
            </a:r>
          </a:p>
          <a:p>
            <a:endParaRPr lang="en-GB" dirty="0"/>
          </a:p>
        </p:txBody>
      </p:sp>
    </p:spTree>
    <p:extLst>
      <p:ext uri="{BB962C8B-B14F-4D97-AF65-F5344CB8AC3E}">
        <p14:creationId xmlns:p14="http://schemas.microsoft.com/office/powerpoint/2010/main" val="745518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5D1E4-51BF-AEFA-7369-65EFEB5424FB}"/>
              </a:ext>
            </a:extLst>
          </p:cNvPr>
          <p:cNvSpPr>
            <a:spLocks noGrp="1"/>
          </p:cNvSpPr>
          <p:nvPr>
            <p:ph type="title"/>
          </p:nvPr>
        </p:nvSpPr>
        <p:spPr/>
        <p:txBody>
          <a:bodyPr/>
          <a:lstStyle/>
          <a:p>
            <a:r>
              <a:rPr lang="en-GB"/>
              <a:t>Reflection on Ben </a:t>
            </a:r>
          </a:p>
        </p:txBody>
      </p:sp>
      <p:sp>
        <p:nvSpPr>
          <p:cNvPr id="3" name="Content Placeholder 2">
            <a:extLst>
              <a:ext uri="{FF2B5EF4-FFF2-40B4-BE49-F238E27FC236}">
                <a16:creationId xmlns:a16="http://schemas.microsoft.com/office/drawing/2014/main" id="{2602F3D2-49EF-ABC6-D023-79554297AAC3}"/>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953311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DF314-7706-0F41-8294-FAA464D9531D}"/>
              </a:ext>
            </a:extLst>
          </p:cNvPr>
          <p:cNvSpPr>
            <a:spLocks noGrp="1"/>
          </p:cNvSpPr>
          <p:nvPr>
            <p:ph type="title"/>
          </p:nvPr>
        </p:nvSpPr>
        <p:spPr/>
        <p:txBody>
          <a:bodyPr/>
          <a:lstStyle/>
          <a:p>
            <a:r>
              <a:rPr lang="en-GB" dirty="0"/>
              <a:t>Connecting to the unit so far </a:t>
            </a:r>
          </a:p>
        </p:txBody>
      </p:sp>
      <p:sp>
        <p:nvSpPr>
          <p:cNvPr id="3" name="Content Placeholder 2">
            <a:extLst>
              <a:ext uri="{FF2B5EF4-FFF2-40B4-BE49-F238E27FC236}">
                <a16:creationId xmlns:a16="http://schemas.microsoft.com/office/drawing/2014/main" id="{4F556F01-E272-4E54-710A-C9857C669EF7}"/>
              </a:ext>
            </a:extLst>
          </p:cNvPr>
          <p:cNvSpPr>
            <a:spLocks noGrp="1"/>
          </p:cNvSpPr>
          <p:nvPr>
            <p:ph idx="1"/>
          </p:nvPr>
        </p:nvSpPr>
        <p:spPr/>
        <p:txBody>
          <a:bodyPr>
            <a:normAutofit/>
          </a:bodyPr>
          <a:lstStyle/>
          <a:p>
            <a:r>
              <a:rPr lang="en-GB" dirty="0"/>
              <a:t>LITERACY: Communicational practices that include script, talk and other modal forms (Pahl and Rowsell, 2020).  </a:t>
            </a:r>
          </a:p>
          <a:p>
            <a:r>
              <a:rPr lang="en-GB" dirty="0"/>
              <a:t>‘Literacy is about seeing, disrupting, hoping, knowing, creating and making….Literacy is too important to be reduced to a set of skills’ (Pahl and Rowsell, 2020, pp.2-4)</a:t>
            </a:r>
          </a:p>
          <a:p>
            <a:r>
              <a:rPr lang="en-GB" dirty="0"/>
              <a:t>The pitfalls of an entirely schooled approach and the potential of phonics</a:t>
            </a:r>
          </a:p>
          <a:p>
            <a:r>
              <a:rPr lang="en-GB" dirty="0"/>
              <a:t>Experiential/active learning</a:t>
            </a:r>
          </a:p>
          <a:p>
            <a:endParaRPr lang="en-GB" dirty="0"/>
          </a:p>
        </p:txBody>
      </p:sp>
    </p:spTree>
    <p:extLst>
      <p:ext uri="{BB962C8B-B14F-4D97-AF65-F5344CB8AC3E}">
        <p14:creationId xmlns:p14="http://schemas.microsoft.com/office/powerpoint/2010/main" val="67689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DAC5E-C382-8E6F-FDD0-50A1A4CAF9F5}"/>
              </a:ext>
            </a:extLst>
          </p:cNvPr>
          <p:cNvSpPr>
            <a:spLocks noGrp="1"/>
          </p:cNvSpPr>
          <p:nvPr>
            <p:ph type="title"/>
          </p:nvPr>
        </p:nvSpPr>
        <p:spPr>
          <a:xfrm>
            <a:off x="635000" y="634029"/>
            <a:ext cx="10921640" cy="1314698"/>
          </a:xfrm>
        </p:spPr>
        <p:txBody>
          <a:bodyPr anchor="ctr">
            <a:normAutofit/>
          </a:bodyPr>
          <a:lstStyle/>
          <a:p>
            <a:pPr algn="ctr"/>
            <a:r>
              <a:rPr lang="en-GB" sz="7200" dirty="0"/>
              <a:t>This unit will help us</a:t>
            </a:r>
          </a:p>
        </p:txBody>
      </p:sp>
      <p:graphicFrame>
        <p:nvGraphicFramePr>
          <p:cNvPr id="5" name="Content Placeholder 2">
            <a:extLst>
              <a:ext uri="{FF2B5EF4-FFF2-40B4-BE49-F238E27FC236}">
                <a16:creationId xmlns:a16="http://schemas.microsoft.com/office/drawing/2014/main" id="{24CB2909-92F6-2958-F5B0-7E322008467A}"/>
              </a:ext>
            </a:extLst>
          </p:cNvPr>
          <p:cNvGraphicFramePr>
            <a:graphicFrameLocks noGrp="1"/>
          </p:cNvGraphicFramePr>
          <p:nvPr>
            <p:ph idx="1"/>
          </p:nvPr>
        </p:nvGraphicFramePr>
        <p:xfrm>
          <a:off x="632647" y="2805098"/>
          <a:ext cx="10915869" cy="347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731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60" name="Rectangle 205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CE8A5-2350-C80E-8395-0DBE9928E926}"/>
              </a:ext>
            </a:extLst>
          </p:cNvPr>
          <p:cNvSpPr>
            <a:spLocks noGrp="1"/>
          </p:cNvSpPr>
          <p:nvPr>
            <p:ph type="title"/>
          </p:nvPr>
        </p:nvSpPr>
        <p:spPr>
          <a:xfrm>
            <a:off x="989400" y="395289"/>
            <a:ext cx="6328800" cy="1112836"/>
          </a:xfrm>
        </p:spPr>
        <p:txBody>
          <a:bodyPr>
            <a:normAutofit/>
          </a:bodyPr>
          <a:lstStyle/>
          <a:p>
            <a:pPr algn="ctr"/>
            <a:r>
              <a:rPr lang="en-GB"/>
              <a:t>Learning outcomes</a:t>
            </a:r>
          </a:p>
        </p:txBody>
      </p:sp>
      <p:sp>
        <p:nvSpPr>
          <p:cNvPr id="3" name="Content Placeholder 2">
            <a:extLst>
              <a:ext uri="{FF2B5EF4-FFF2-40B4-BE49-F238E27FC236}">
                <a16:creationId xmlns:a16="http://schemas.microsoft.com/office/drawing/2014/main" id="{6AC06F3F-32E5-ACC4-EF78-D8CF019B4E58}"/>
              </a:ext>
            </a:extLst>
          </p:cNvPr>
          <p:cNvSpPr>
            <a:spLocks noGrp="1"/>
          </p:cNvSpPr>
          <p:nvPr>
            <p:ph idx="1"/>
          </p:nvPr>
        </p:nvSpPr>
        <p:spPr>
          <a:xfrm>
            <a:off x="989400" y="1864801"/>
            <a:ext cx="6328800" cy="3913700"/>
          </a:xfrm>
        </p:spPr>
        <p:txBody>
          <a:bodyPr>
            <a:normAutofit/>
          </a:bodyPr>
          <a:lstStyle/>
          <a:p>
            <a:pPr marL="457200" indent="-457200">
              <a:buFont typeface="Arial" panose="020B0604020202020204" pitchFamily="34" charset="0"/>
              <a:buChar char="•"/>
            </a:pPr>
            <a:r>
              <a:rPr lang="en-GB" b="0" dirty="0"/>
              <a:t>Apply an understanding of the relationship between literacy and everyday life.</a:t>
            </a:r>
          </a:p>
          <a:p>
            <a:pPr marL="457200" indent="-457200">
              <a:buFont typeface="Arial" panose="020B0604020202020204" pitchFamily="34" charset="0"/>
              <a:buChar char="•"/>
            </a:pPr>
            <a:r>
              <a:rPr lang="en-GB" b="0" dirty="0"/>
              <a:t>Enhance traditional theorisations of language and literacy with disruptive contemporary issues </a:t>
            </a:r>
          </a:p>
          <a:p>
            <a:pPr marL="457200" indent="-457200">
              <a:buFont typeface="Arial" panose="020B0604020202020204" pitchFamily="34" charset="0"/>
              <a:buChar char="•"/>
            </a:pPr>
            <a:r>
              <a:rPr lang="en-GB" b="0" dirty="0"/>
              <a:t>Take an holistic approach to literacy teaching and learning in practice </a:t>
            </a:r>
          </a:p>
          <a:p>
            <a:endParaRPr lang="en-GB" dirty="0"/>
          </a:p>
        </p:txBody>
      </p:sp>
      <p:pic>
        <p:nvPicPr>
          <p:cNvPr id="2050" name="Picture 2" descr="Activities to Encourage Literacy in Children - Boys &amp; Girls Nursery">
            <a:extLst>
              <a:ext uri="{FF2B5EF4-FFF2-40B4-BE49-F238E27FC236}">
                <a16:creationId xmlns:a16="http://schemas.microsoft.com/office/drawing/2014/main" id="{7FB23449-4179-C25A-46FB-36913DD8AD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286" r="33971" b="1"/>
          <a:stretch/>
        </p:blipFill>
        <p:spPr bwMode="auto">
          <a:xfrm>
            <a:off x="7766050" y="540000"/>
            <a:ext cx="3884962" cy="577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82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47DC-1645-4AA0-816D-EDD5BED7C428}"/>
              </a:ext>
            </a:extLst>
          </p:cNvPr>
          <p:cNvSpPr>
            <a:spLocks noGrp="1"/>
          </p:cNvSpPr>
          <p:nvPr>
            <p:ph type="title"/>
          </p:nvPr>
        </p:nvSpPr>
        <p:spPr/>
        <p:txBody>
          <a:bodyPr/>
          <a:lstStyle/>
          <a:p>
            <a:r>
              <a:rPr lang="en-GB" dirty="0"/>
              <a:t>Next week</a:t>
            </a:r>
          </a:p>
        </p:txBody>
      </p:sp>
      <p:sp>
        <p:nvSpPr>
          <p:cNvPr id="3" name="Content Placeholder 2">
            <a:extLst>
              <a:ext uri="{FF2B5EF4-FFF2-40B4-BE49-F238E27FC236}">
                <a16:creationId xmlns:a16="http://schemas.microsoft.com/office/drawing/2014/main" id="{835D07CF-D414-4DB5-9C40-F9F5582D20BB}"/>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59878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E3FB-1DDF-C498-2FF5-32554057B2D9}"/>
              </a:ext>
            </a:extLst>
          </p:cNvPr>
          <p:cNvSpPr>
            <a:spLocks noGrp="1"/>
          </p:cNvSpPr>
          <p:nvPr>
            <p:ph type="title"/>
          </p:nvPr>
        </p:nvSpPr>
        <p:spPr/>
        <p:txBody>
          <a:bodyPr/>
          <a:lstStyle/>
          <a:p>
            <a:r>
              <a:rPr lang="en-GB" dirty="0"/>
              <a:t>Last week</a:t>
            </a:r>
          </a:p>
        </p:txBody>
      </p:sp>
      <p:sp>
        <p:nvSpPr>
          <p:cNvPr id="3" name="Content Placeholder 2">
            <a:extLst>
              <a:ext uri="{FF2B5EF4-FFF2-40B4-BE49-F238E27FC236}">
                <a16:creationId xmlns:a16="http://schemas.microsoft.com/office/drawing/2014/main" id="{EDE6533D-58C3-1C74-853D-1F73C1E7C805}"/>
              </a:ext>
            </a:extLst>
          </p:cNvPr>
          <p:cNvSpPr>
            <a:spLocks noGrp="1"/>
          </p:cNvSpPr>
          <p:nvPr>
            <p:ph idx="1"/>
          </p:nvPr>
        </p:nvSpPr>
        <p:spPr/>
        <p:txBody>
          <a:bodyPr/>
          <a:lstStyle/>
          <a:p>
            <a:r>
              <a:rPr lang="en-GB" dirty="0"/>
              <a:t>De-</a:t>
            </a:r>
            <a:r>
              <a:rPr lang="en-GB" dirty="0" err="1"/>
              <a:t>centering</a:t>
            </a:r>
            <a:r>
              <a:rPr lang="en-GB" dirty="0"/>
              <a:t> schools </a:t>
            </a:r>
          </a:p>
        </p:txBody>
      </p:sp>
    </p:spTree>
    <p:extLst>
      <p:ext uri="{BB962C8B-B14F-4D97-AF65-F5344CB8AC3E}">
        <p14:creationId xmlns:p14="http://schemas.microsoft.com/office/powerpoint/2010/main" val="217399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4144" name="Straight Connector 4143">
            <a:extLst>
              <a:ext uri="{FF2B5EF4-FFF2-40B4-BE49-F238E27FC236}">
                <a16:creationId xmlns:a16="http://schemas.microsoft.com/office/drawing/2014/main" id="{AE0C0B2A-3FD1-4235-A16E-0ED1E028A9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4146" name="Group 4145">
            <a:extLst>
              <a:ext uri="{FF2B5EF4-FFF2-40B4-BE49-F238E27FC236}">
                <a16:creationId xmlns:a16="http://schemas.microsoft.com/office/drawing/2014/main" id="{9494E066-0146-46E9-BAF1-C33240ABA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10127693" y="4178240"/>
            <a:ext cx="633413" cy="1862138"/>
            <a:chOff x="5959192" y="333389"/>
            <a:chExt cx="633413" cy="1862138"/>
          </a:xfrm>
        </p:grpSpPr>
        <p:grpSp>
          <p:nvGrpSpPr>
            <p:cNvPr id="4147" name="Group 4146">
              <a:extLst>
                <a:ext uri="{FF2B5EF4-FFF2-40B4-BE49-F238E27FC236}">
                  <a16:creationId xmlns:a16="http://schemas.microsoft.com/office/drawing/2014/main" id="{B02BD80B-C499-4DAC-9580-575B04F8658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4149" name="Freeform 68">
                <a:extLst>
                  <a:ext uri="{FF2B5EF4-FFF2-40B4-BE49-F238E27FC236}">
                    <a16:creationId xmlns:a16="http://schemas.microsoft.com/office/drawing/2014/main" id="{CCF069F3-858C-4C67-90C2-46017C3D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150" name="Freeform 69">
                <a:extLst>
                  <a:ext uri="{FF2B5EF4-FFF2-40B4-BE49-F238E27FC236}">
                    <a16:creationId xmlns:a16="http://schemas.microsoft.com/office/drawing/2014/main" id="{8A1FFA52-DFA8-4A81-8A85-50BE13257F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4148" name="Line 70">
              <a:extLst>
                <a:ext uri="{FF2B5EF4-FFF2-40B4-BE49-F238E27FC236}">
                  <a16:creationId xmlns:a16="http://schemas.microsoft.com/office/drawing/2014/main" id="{BAEDA471-60CB-4A0C-B9AD-B2B3C51EA2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useBgFill="1">
        <p:nvSpPr>
          <p:cNvPr id="4152" name="Rectangle 4151">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D7AB41-84DB-CAFC-3BAF-46A3D7E142FA}"/>
              </a:ext>
            </a:extLst>
          </p:cNvPr>
          <p:cNvSpPr>
            <a:spLocks noGrp="1"/>
          </p:cNvSpPr>
          <p:nvPr>
            <p:ph type="title"/>
          </p:nvPr>
        </p:nvSpPr>
        <p:spPr>
          <a:xfrm>
            <a:off x="1079510" y="399418"/>
            <a:ext cx="4457690" cy="1985642"/>
          </a:xfrm>
        </p:spPr>
        <p:txBody>
          <a:bodyPr vert="horz" lIns="91440" tIns="45720" rIns="91440" bIns="45720" rtlCol="0" anchor="ctr" anchorCtr="0">
            <a:normAutofit/>
          </a:bodyPr>
          <a:lstStyle/>
          <a:p>
            <a:pPr algn="ctr"/>
            <a:r>
              <a:rPr lang="en-US" sz="4800"/>
              <a:t>This week’s workshop </a:t>
            </a:r>
          </a:p>
        </p:txBody>
      </p:sp>
      <p:sp>
        <p:nvSpPr>
          <p:cNvPr id="3" name="Content Placeholder 2">
            <a:extLst>
              <a:ext uri="{FF2B5EF4-FFF2-40B4-BE49-F238E27FC236}">
                <a16:creationId xmlns:a16="http://schemas.microsoft.com/office/drawing/2014/main" id="{BB236969-7F09-7C36-E278-5A81A5B7411A}"/>
              </a:ext>
            </a:extLst>
          </p:cNvPr>
          <p:cNvSpPr>
            <a:spLocks noGrp="1"/>
          </p:cNvSpPr>
          <p:nvPr>
            <p:ph idx="1"/>
          </p:nvPr>
        </p:nvSpPr>
        <p:spPr>
          <a:xfrm>
            <a:off x="6654801" y="531815"/>
            <a:ext cx="4451347" cy="1720850"/>
          </a:xfrm>
        </p:spPr>
        <p:txBody>
          <a:bodyPr vert="horz" lIns="91440" tIns="45720" rIns="91440" bIns="45720" rtlCol="0" anchor="ctr">
            <a:normAutofit/>
          </a:bodyPr>
          <a:lstStyle/>
          <a:p>
            <a:pPr marL="0" indent="0" algn="ctr">
              <a:lnSpc>
                <a:spcPct val="125000"/>
              </a:lnSpc>
              <a:buNone/>
            </a:pPr>
            <a:endParaRPr lang="en-US" sz="2400" dirty="0"/>
          </a:p>
        </p:txBody>
      </p:sp>
      <p:cxnSp>
        <p:nvCxnSpPr>
          <p:cNvPr id="4154" name="Straight Connector 4153">
            <a:extLst>
              <a:ext uri="{FF2B5EF4-FFF2-40B4-BE49-F238E27FC236}">
                <a16:creationId xmlns:a16="http://schemas.microsoft.com/office/drawing/2014/main" id="{32E97E5C-7A5F-424E-AAE4-654396E907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1392239"/>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pic>
        <p:nvPicPr>
          <p:cNvPr id="4098" name="Picture 2" descr="Emergent Literacy and Play | Bing Nursery School">
            <a:extLst>
              <a:ext uri="{FF2B5EF4-FFF2-40B4-BE49-F238E27FC236}">
                <a16:creationId xmlns:a16="http://schemas.microsoft.com/office/drawing/2014/main" id="{DF838742-74E4-B259-1940-27DC39ABD0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933" r="-1" b="32642"/>
          <a:stretch/>
        </p:blipFill>
        <p:spPr bwMode="auto">
          <a:xfrm>
            <a:off x="541339" y="2843213"/>
            <a:ext cx="11109674" cy="3472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10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3352-8217-E41C-E3C1-1D2CF1C1A83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2C4297-8551-CE07-D6FE-135914493B2C}"/>
              </a:ext>
            </a:extLst>
          </p:cNvPr>
          <p:cNvSpPr>
            <a:spLocks noGrp="1"/>
          </p:cNvSpPr>
          <p:nvPr>
            <p:ph idx="1"/>
          </p:nvPr>
        </p:nvSpPr>
        <p:spPr/>
        <p:txBody>
          <a:bodyPr/>
          <a:lstStyle/>
          <a:p>
            <a:r>
              <a:rPr lang="en-GB" b="0" i="0" dirty="0">
                <a:solidFill>
                  <a:srgbClr val="222222"/>
                </a:solidFill>
                <a:effectLst/>
                <a:latin typeface="Arial" panose="020B0604020202020204" pitchFamily="34" charset="0"/>
              </a:rPr>
              <a:t>Hall, M., Levy, R. and Preece, J., 2018. “No-one would sleep if we didn’t have books!”: Understanding shared reading as family practice and family display. </a:t>
            </a:r>
            <a:r>
              <a:rPr lang="en-GB" b="0" i="1" dirty="0">
                <a:solidFill>
                  <a:srgbClr val="222222"/>
                </a:solidFill>
                <a:effectLst/>
                <a:latin typeface="Arial" panose="020B0604020202020204" pitchFamily="34" charset="0"/>
              </a:rPr>
              <a:t>Journal of Early Childhood Research</a:t>
            </a:r>
            <a:r>
              <a:rPr lang="en-GB" b="0" i="0" dirty="0">
                <a:solidFill>
                  <a:srgbClr val="222222"/>
                </a:solidFill>
                <a:effectLst/>
                <a:latin typeface="Arial" panose="020B0604020202020204" pitchFamily="34" charset="0"/>
              </a:rPr>
              <a:t>, </a:t>
            </a:r>
            <a:r>
              <a:rPr lang="en-GB" b="0" i="1" dirty="0">
                <a:solidFill>
                  <a:srgbClr val="222222"/>
                </a:solidFill>
                <a:effectLst/>
                <a:latin typeface="Arial" panose="020B0604020202020204" pitchFamily="34" charset="0"/>
              </a:rPr>
              <a:t>16</a:t>
            </a:r>
            <a:r>
              <a:rPr lang="en-GB" b="0" i="0" dirty="0">
                <a:solidFill>
                  <a:srgbClr val="222222"/>
                </a:solidFill>
                <a:effectLst/>
                <a:latin typeface="Arial" panose="020B0604020202020204" pitchFamily="34" charset="0"/>
              </a:rPr>
              <a:t>(4), pp.363-377.</a:t>
            </a:r>
          </a:p>
          <a:p>
            <a:r>
              <a:rPr lang="en-GB" b="0" i="0" dirty="0">
                <a:solidFill>
                  <a:srgbClr val="222222"/>
                </a:solidFill>
                <a:effectLst/>
                <a:latin typeface="Arial" panose="020B0604020202020204" pitchFamily="34" charset="0"/>
              </a:rPr>
              <a:t>Levy, R., 2011. </a:t>
            </a:r>
            <a:r>
              <a:rPr lang="en-GB" b="0" i="1" dirty="0">
                <a:solidFill>
                  <a:srgbClr val="222222"/>
                </a:solidFill>
                <a:effectLst/>
                <a:latin typeface="Arial" panose="020B0604020202020204" pitchFamily="34" charset="0"/>
              </a:rPr>
              <a:t>Young Children Reading: At home and at school</a:t>
            </a:r>
            <a:r>
              <a:rPr lang="en-GB" b="0" i="0" dirty="0">
                <a:solidFill>
                  <a:srgbClr val="222222"/>
                </a:solidFill>
                <a:effectLst/>
                <a:latin typeface="Arial" panose="020B0604020202020204" pitchFamily="34" charset="0"/>
              </a:rPr>
              <a:t>. Sage Publications – chapter 6 </a:t>
            </a:r>
          </a:p>
          <a:p>
            <a:r>
              <a:rPr lang="en-GB" dirty="0">
                <a:solidFill>
                  <a:srgbClr val="222222"/>
                </a:solidFill>
                <a:latin typeface="Arial" panose="020B0604020202020204" pitchFamily="34" charset="0"/>
              </a:rPr>
              <a:t>Hackett A. More than human literacy </a:t>
            </a:r>
          </a:p>
          <a:p>
            <a:r>
              <a:rPr lang="en-GB" dirty="0">
                <a:solidFill>
                  <a:srgbClr val="222222"/>
                </a:solidFill>
                <a:latin typeface="Arial" panose="020B0604020202020204" pitchFamily="34" charset="0"/>
              </a:rPr>
              <a:t>The role of the body in literacy</a:t>
            </a:r>
            <a:endParaRPr lang="en-GB" dirty="0"/>
          </a:p>
        </p:txBody>
      </p:sp>
    </p:spTree>
    <p:extLst>
      <p:ext uri="{BB962C8B-B14F-4D97-AF65-F5344CB8AC3E}">
        <p14:creationId xmlns:p14="http://schemas.microsoft.com/office/powerpoint/2010/main" val="115139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7737-0DF9-D47E-31C2-D61FA5329E6E}"/>
              </a:ext>
            </a:extLst>
          </p:cNvPr>
          <p:cNvSpPr>
            <a:spLocks noGrp="1"/>
          </p:cNvSpPr>
          <p:nvPr>
            <p:ph type="ctrTitle"/>
          </p:nvPr>
        </p:nvSpPr>
        <p:spPr/>
        <p:txBody>
          <a:bodyPr>
            <a:normAutofit/>
          </a:bodyPr>
          <a:lstStyle/>
          <a:p>
            <a:r>
              <a:rPr lang="en-GB" dirty="0">
                <a:solidFill>
                  <a:schemeClr val="accent6">
                    <a:lumMod val="50000"/>
                  </a:schemeClr>
                </a:solidFill>
              </a:rPr>
              <a:t>Ted: a tale of an “unmotivated and struggling reader”</a:t>
            </a:r>
          </a:p>
        </p:txBody>
      </p:sp>
      <p:sp>
        <p:nvSpPr>
          <p:cNvPr id="3" name="Subtitle 2">
            <a:extLst>
              <a:ext uri="{FF2B5EF4-FFF2-40B4-BE49-F238E27FC236}">
                <a16:creationId xmlns:a16="http://schemas.microsoft.com/office/drawing/2014/main" id="{DFC1384A-122E-9088-250F-06BBE7A58E70}"/>
              </a:ext>
            </a:extLst>
          </p:cNvPr>
          <p:cNvSpPr>
            <a:spLocks noGrp="1"/>
          </p:cNvSpPr>
          <p:nvPr>
            <p:ph type="subTitle" idx="1"/>
          </p:nvPr>
        </p:nvSpPr>
        <p:spPr/>
        <p:txBody>
          <a:bodyPr/>
          <a:lstStyle/>
          <a:p>
            <a:endParaRPr lang="en-GB" dirty="0"/>
          </a:p>
          <a:p>
            <a:r>
              <a:rPr lang="en-GB" sz="3600" dirty="0">
                <a:solidFill>
                  <a:schemeClr val="accent6">
                    <a:lumMod val="50000"/>
                  </a:schemeClr>
                </a:solidFill>
              </a:rPr>
              <a:t>Dr Gillian Smith</a:t>
            </a:r>
          </a:p>
        </p:txBody>
      </p:sp>
    </p:spTree>
    <p:extLst>
      <p:ext uri="{BB962C8B-B14F-4D97-AF65-F5344CB8AC3E}">
        <p14:creationId xmlns:p14="http://schemas.microsoft.com/office/powerpoint/2010/main" val="3174143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B375-DDFC-9003-9F0F-E2EA59C34812}"/>
              </a:ext>
            </a:extLst>
          </p:cNvPr>
          <p:cNvSpPr>
            <a:spLocks noGrp="1"/>
          </p:cNvSpPr>
          <p:nvPr>
            <p:ph type="title"/>
          </p:nvPr>
        </p:nvSpPr>
        <p:spPr/>
        <p:txBody>
          <a:bodyPr/>
          <a:lstStyle/>
          <a:p>
            <a:r>
              <a:rPr lang="en-GB" dirty="0">
                <a:solidFill>
                  <a:schemeClr val="accent6">
                    <a:lumMod val="50000"/>
                  </a:schemeClr>
                </a:solidFill>
              </a:rPr>
              <a:t>Ted and all his deficits:</a:t>
            </a:r>
          </a:p>
        </p:txBody>
      </p:sp>
      <p:sp>
        <p:nvSpPr>
          <p:cNvPr id="3" name="Content Placeholder 2">
            <a:extLst>
              <a:ext uri="{FF2B5EF4-FFF2-40B4-BE49-F238E27FC236}">
                <a16:creationId xmlns:a16="http://schemas.microsoft.com/office/drawing/2014/main" id="{421EF7D4-DA6C-803B-50AE-ACA5A6352D27}"/>
              </a:ext>
            </a:extLst>
          </p:cNvPr>
          <p:cNvSpPr>
            <a:spLocks noGrp="1"/>
          </p:cNvSpPr>
          <p:nvPr>
            <p:ph idx="1"/>
          </p:nvPr>
        </p:nvSpPr>
        <p:spPr/>
        <p:txBody>
          <a:bodyPr>
            <a:normAutofit fontScale="70000" lnSpcReduction="20000"/>
          </a:bodyPr>
          <a:lstStyle/>
          <a:p>
            <a:r>
              <a:rPr lang="en-GB" sz="3200" dirty="0">
                <a:solidFill>
                  <a:schemeClr val="accent6">
                    <a:lumMod val="50000"/>
                  </a:schemeClr>
                </a:solidFill>
              </a:rPr>
              <a:t>Low reading motivation</a:t>
            </a:r>
          </a:p>
          <a:p>
            <a:r>
              <a:rPr lang="en-GB" sz="3200" dirty="0">
                <a:solidFill>
                  <a:schemeClr val="accent6">
                    <a:lumMod val="50000"/>
                  </a:schemeClr>
                </a:solidFill>
              </a:rPr>
              <a:t>Poor phonics knowledge and phonological awareness</a:t>
            </a:r>
          </a:p>
          <a:p>
            <a:r>
              <a:rPr lang="en-GB" sz="3200" dirty="0">
                <a:solidFill>
                  <a:schemeClr val="accent6">
                    <a:lumMod val="50000"/>
                  </a:schemeClr>
                </a:solidFill>
              </a:rPr>
              <a:t>Insufficient parental support</a:t>
            </a:r>
          </a:p>
          <a:p>
            <a:r>
              <a:rPr lang="en-GB" sz="3200" dirty="0">
                <a:solidFill>
                  <a:schemeClr val="accent6">
                    <a:lumMod val="50000"/>
                  </a:schemeClr>
                </a:solidFill>
              </a:rPr>
              <a:t>General lack of ability</a:t>
            </a:r>
          </a:p>
          <a:p>
            <a:r>
              <a:rPr lang="en-GB" sz="3200" dirty="0">
                <a:solidFill>
                  <a:schemeClr val="accent6">
                    <a:lumMod val="50000"/>
                  </a:schemeClr>
                </a:solidFill>
              </a:rPr>
              <a:t>Immaturity</a:t>
            </a:r>
          </a:p>
          <a:p>
            <a:pPr marL="0" indent="0">
              <a:buNone/>
            </a:pPr>
            <a:r>
              <a:rPr lang="en-GB" sz="3200" dirty="0">
                <a:solidFill>
                  <a:schemeClr val="accent6">
                    <a:lumMod val="50000"/>
                  </a:schemeClr>
                </a:solidFill>
              </a:rPr>
              <a:t>(so far he has not developed a poor attitude or behaviour issues but this may just be a matter of time!) </a:t>
            </a:r>
          </a:p>
        </p:txBody>
      </p:sp>
    </p:spTree>
    <p:extLst>
      <p:ext uri="{BB962C8B-B14F-4D97-AF65-F5344CB8AC3E}">
        <p14:creationId xmlns:p14="http://schemas.microsoft.com/office/powerpoint/2010/main" val="23370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3DBFF-4198-F1CA-64D4-2A21A7B84E61}"/>
              </a:ext>
            </a:extLst>
          </p:cNvPr>
          <p:cNvSpPr>
            <a:spLocks noGrp="1"/>
          </p:cNvSpPr>
          <p:nvPr>
            <p:ph type="title"/>
          </p:nvPr>
        </p:nvSpPr>
        <p:spPr/>
        <p:txBody>
          <a:bodyPr/>
          <a:lstStyle/>
          <a:p>
            <a:r>
              <a:rPr lang="en-GB" dirty="0">
                <a:solidFill>
                  <a:schemeClr val="accent6">
                    <a:lumMod val="50000"/>
                  </a:schemeClr>
                </a:solidFill>
              </a:rPr>
              <a:t>My role as a specialist teacher</a:t>
            </a:r>
          </a:p>
        </p:txBody>
      </p:sp>
      <p:sp>
        <p:nvSpPr>
          <p:cNvPr id="3" name="Content Placeholder 2">
            <a:extLst>
              <a:ext uri="{FF2B5EF4-FFF2-40B4-BE49-F238E27FC236}">
                <a16:creationId xmlns:a16="http://schemas.microsoft.com/office/drawing/2014/main" id="{00C6404E-347A-0E22-2FAC-DD5FC32D7E3D}"/>
              </a:ext>
            </a:extLst>
          </p:cNvPr>
          <p:cNvSpPr>
            <a:spLocks noGrp="1"/>
          </p:cNvSpPr>
          <p:nvPr>
            <p:ph idx="1"/>
          </p:nvPr>
        </p:nvSpPr>
        <p:spPr/>
        <p:txBody>
          <a:bodyPr/>
          <a:lstStyle/>
          <a:p>
            <a:pPr marL="0" indent="0">
              <a:buNone/>
            </a:pPr>
            <a:r>
              <a:rPr lang="en-GB" dirty="0">
                <a:solidFill>
                  <a:schemeClr val="accent6">
                    <a:lumMod val="50000"/>
                  </a:schemeClr>
                </a:solidFill>
              </a:rPr>
              <a:t>As a Specialist Dyslexia Teacher, I was the “rescuer”, come to save Ted from all his deficits using my advanced levels of knowledge and skills, and a little of “Mrs Smith’s magic” to boost his confidence. </a:t>
            </a:r>
          </a:p>
          <a:p>
            <a:pPr marL="0" indent="0">
              <a:buNone/>
            </a:pPr>
            <a:r>
              <a:rPr lang="en-GB" dirty="0">
                <a:solidFill>
                  <a:schemeClr val="accent6">
                    <a:lumMod val="50000"/>
                  </a:schemeClr>
                </a:solidFill>
              </a:rPr>
              <a:t>My plan was to</a:t>
            </a:r>
          </a:p>
          <a:p>
            <a:r>
              <a:rPr lang="en-GB" dirty="0">
                <a:solidFill>
                  <a:schemeClr val="accent6">
                    <a:lumMod val="50000"/>
                  </a:schemeClr>
                </a:solidFill>
              </a:rPr>
              <a:t>Improve his phonological awareness and phonics knowledge</a:t>
            </a:r>
          </a:p>
          <a:p>
            <a:r>
              <a:rPr lang="en-GB" dirty="0">
                <a:solidFill>
                  <a:schemeClr val="accent6">
                    <a:lumMod val="50000"/>
                  </a:schemeClr>
                </a:solidFill>
              </a:rPr>
              <a:t>Increase his reading motivation</a:t>
            </a:r>
          </a:p>
          <a:p>
            <a:r>
              <a:rPr lang="en-GB" dirty="0">
                <a:solidFill>
                  <a:schemeClr val="accent6">
                    <a:lumMod val="50000"/>
                  </a:schemeClr>
                </a:solidFill>
              </a:rPr>
              <a:t>Make the lessons a bit more enjoyable</a:t>
            </a:r>
          </a:p>
          <a:p>
            <a:endParaRPr lang="en-GB" dirty="0"/>
          </a:p>
        </p:txBody>
      </p:sp>
    </p:spTree>
    <p:extLst>
      <p:ext uri="{BB962C8B-B14F-4D97-AF65-F5344CB8AC3E}">
        <p14:creationId xmlns:p14="http://schemas.microsoft.com/office/powerpoint/2010/main" val="68551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2809F-4EFC-3707-DAA5-F8BDCB903561}"/>
              </a:ext>
            </a:extLst>
          </p:cNvPr>
          <p:cNvSpPr>
            <a:spLocks noGrp="1"/>
          </p:cNvSpPr>
          <p:nvPr>
            <p:ph type="title"/>
          </p:nvPr>
        </p:nvSpPr>
        <p:spPr/>
        <p:txBody>
          <a:bodyPr/>
          <a:lstStyle/>
          <a:p>
            <a:r>
              <a:rPr lang="en-GB" dirty="0">
                <a:solidFill>
                  <a:schemeClr val="accent6">
                    <a:lumMod val="50000"/>
                  </a:schemeClr>
                </a:solidFill>
              </a:rPr>
              <a:t>Ted’s literacy experiences aged three</a:t>
            </a:r>
          </a:p>
        </p:txBody>
      </p:sp>
      <p:sp>
        <p:nvSpPr>
          <p:cNvPr id="3" name="Content Placeholder 2">
            <a:extLst>
              <a:ext uri="{FF2B5EF4-FFF2-40B4-BE49-F238E27FC236}">
                <a16:creationId xmlns:a16="http://schemas.microsoft.com/office/drawing/2014/main" id="{86EC6837-824B-8894-42DA-139FDC883071}"/>
              </a:ext>
            </a:extLst>
          </p:cNvPr>
          <p:cNvSpPr>
            <a:spLocks noGrp="1"/>
          </p:cNvSpPr>
          <p:nvPr>
            <p:ph idx="1"/>
          </p:nvPr>
        </p:nvSpPr>
        <p:spPr/>
        <p:txBody>
          <a:bodyPr>
            <a:normAutofit fontScale="85000" lnSpcReduction="10000"/>
          </a:bodyPr>
          <a:lstStyle/>
          <a:p>
            <a:pPr marL="0" indent="0">
              <a:buNone/>
            </a:pPr>
            <a:r>
              <a:rPr lang="en-GB" dirty="0" err="1">
                <a:solidFill>
                  <a:schemeClr val="accent6">
                    <a:lumMod val="50000"/>
                  </a:schemeClr>
                </a:solidFill>
              </a:rPr>
              <a:t>Pahl’s</a:t>
            </a:r>
            <a:r>
              <a:rPr lang="en-GB" dirty="0">
                <a:solidFill>
                  <a:schemeClr val="accent6">
                    <a:lumMod val="50000"/>
                  </a:schemeClr>
                </a:solidFill>
              </a:rPr>
              <a:t> work on home literacies would suggest that Ted had already had a rich diet of literacy experiences. Taking a sociocultural stance on “literacies” would suggest that all these experiences were forms of literacy activities, as well as having stories read to him:</a:t>
            </a:r>
          </a:p>
          <a:p>
            <a:r>
              <a:rPr lang="en-GB" dirty="0">
                <a:solidFill>
                  <a:schemeClr val="accent6">
                    <a:lumMod val="50000"/>
                  </a:schemeClr>
                </a:solidFill>
              </a:rPr>
              <a:t>Watching stories on children’s tele or films</a:t>
            </a:r>
          </a:p>
          <a:p>
            <a:r>
              <a:rPr lang="en-GB" dirty="0">
                <a:solidFill>
                  <a:schemeClr val="accent6">
                    <a:lumMod val="50000"/>
                  </a:schemeClr>
                </a:solidFill>
              </a:rPr>
              <a:t>Singing nursery rhymes, children’s songs or popular songs</a:t>
            </a:r>
          </a:p>
          <a:p>
            <a:r>
              <a:rPr lang="en-GB" dirty="0">
                <a:solidFill>
                  <a:schemeClr val="accent6">
                    <a:lumMod val="50000"/>
                  </a:schemeClr>
                </a:solidFill>
              </a:rPr>
              <a:t>Making up pretend games with friends or siblings</a:t>
            </a:r>
          </a:p>
          <a:p>
            <a:r>
              <a:rPr lang="en-GB" dirty="0">
                <a:solidFill>
                  <a:schemeClr val="accent6">
                    <a:lumMod val="50000"/>
                  </a:schemeClr>
                </a:solidFill>
              </a:rPr>
              <a:t>Recounting the events of a day out or special occasion</a:t>
            </a:r>
          </a:p>
          <a:p>
            <a:r>
              <a:rPr lang="en-GB" dirty="0">
                <a:solidFill>
                  <a:schemeClr val="accent6">
                    <a:lumMod val="50000"/>
                  </a:schemeClr>
                </a:solidFill>
              </a:rPr>
              <a:t>Learning about religious or cultural stories or teachings</a:t>
            </a:r>
          </a:p>
          <a:p>
            <a:pPr marL="0" indent="0">
              <a:buNone/>
            </a:pPr>
            <a:endParaRPr lang="en-GB" dirty="0"/>
          </a:p>
        </p:txBody>
      </p:sp>
    </p:spTree>
    <p:extLst>
      <p:ext uri="{BB962C8B-B14F-4D97-AF65-F5344CB8AC3E}">
        <p14:creationId xmlns:p14="http://schemas.microsoft.com/office/powerpoint/2010/main" val="10067836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17218b0e-d2b8-491d-8e2f-2e7ed0c83b0d"/>
</p:tagLst>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BrushVTI">
  <a:themeElements>
    <a:clrScheme name="AnalogousFromLightSeedRightStep">
      <a:dk1>
        <a:srgbClr val="000000"/>
      </a:dk1>
      <a:lt1>
        <a:srgbClr val="FFFFFF"/>
      </a:lt1>
      <a:dk2>
        <a:srgbClr val="3C3122"/>
      </a:dk2>
      <a:lt2>
        <a:srgbClr val="E2E8E6"/>
      </a:lt2>
      <a:accent1>
        <a:srgbClr val="CC90A0"/>
      </a:accent1>
      <a:accent2>
        <a:srgbClr val="C18377"/>
      </a:accent2>
      <a:accent3>
        <a:srgbClr val="C09F74"/>
      </a:accent3>
      <a:accent4>
        <a:srgbClr val="A8A768"/>
      </a:accent4>
      <a:accent5>
        <a:srgbClr val="96AB78"/>
      </a:accent5>
      <a:accent6>
        <a:srgbClr val="7AB16D"/>
      </a:accent6>
      <a:hlink>
        <a:srgbClr val="568F80"/>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1314</TotalTime>
  <Words>1096</Words>
  <Application>Microsoft Office PowerPoint</Application>
  <PresentationFormat>Widescreen</PresentationFormat>
  <Paragraphs>91</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Avenir Next LT Pro</vt:lpstr>
      <vt:lpstr>Century Gothic</vt:lpstr>
      <vt:lpstr>Goudy Old Style</vt:lpstr>
      <vt:lpstr>source-sans-3</vt:lpstr>
      <vt:lpstr>Wingdings</vt:lpstr>
      <vt:lpstr>FrostyVTI</vt:lpstr>
      <vt:lpstr>BrushVTI</vt:lpstr>
      <vt:lpstr>PowerPoint Presentation</vt:lpstr>
      <vt:lpstr>This unit will help us</vt:lpstr>
      <vt:lpstr>Last week</vt:lpstr>
      <vt:lpstr>This week’s workshop </vt:lpstr>
      <vt:lpstr>PowerPoint Presentation</vt:lpstr>
      <vt:lpstr>Ted: a tale of an “unmotivated and struggling reader”</vt:lpstr>
      <vt:lpstr>Ted and all his deficits:</vt:lpstr>
      <vt:lpstr>My role as a specialist teacher</vt:lpstr>
      <vt:lpstr>Ted’s literacy experiences aged three</vt:lpstr>
      <vt:lpstr>Engaging in early literacy activities</vt:lpstr>
      <vt:lpstr>Our own experiences of literacies as adults</vt:lpstr>
      <vt:lpstr>The narrowing of literacy activities for those who struggle</vt:lpstr>
      <vt:lpstr>What I learnt about my practice:</vt:lpstr>
      <vt:lpstr>Removing barriers to reading motivation </vt:lpstr>
      <vt:lpstr>Where do children invest their energy?</vt:lpstr>
      <vt:lpstr>How can these approaches be embraced?</vt:lpstr>
      <vt:lpstr>Reflection on pre-preparation</vt:lpstr>
      <vt:lpstr>Reflection on Ben </vt:lpstr>
      <vt:lpstr>Connecting to the unit so far </vt:lpstr>
      <vt:lpstr>Learning outcomes</vt:lpstr>
      <vt:lpstr>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literacy: schooled approaches</dc:title>
  <dc:creator>Melanie Hall</dc:creator>
  <cp:lastModifiedBy>Melanie Hall</cp:lastModifiedBy>
  <cp:revision>3</cp:revision>
  <dcterms:created xsi:type="dcterms:W3CDTF">2022-08-24T08:12:40Z</dcterms:created>
  <dcterms:modified xsi:type="dcterms:W3CDTF">2023-05-25T09:15:36Z</dcterms:modified>
</cp:coreProperties>
</file>